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5"/>
  </p:handoutMasterIdLst>
  <p:sldIdLst>
    <p:sldId id="329" r:id="rId3"/>
    <p:sldId id="321" r:id="rId5"/>
    <p:sldId id="330" r:id="rId6"/>
    <p:sldId id="331" r:id="rId7"/>
    <p:sldId id="348" r:id="rId8"/>
    <p:sldId id="349" r:id="rId9"/>
    <p:sldId id="432" r:id="rId10"/>
    <p:sldId id="325" r:id="rId11"/>
    <p:sldId id="326" r:id="rId12"/>
    <p:sldId id="327" r:id="rId13"/>
    <p:sldId id="328" r:id="rId14"/>
    <p:sldId id="334" r:id="rId15"/>
    <p:sldId id="392" r:id="rId16"/>
    <p:sldId id="291" r:id="rId17"/>
    <p:sldId id="292" r:id="rId18"/>
    <p:sldId id="293" r:id="rId19"/>
    <p:sldId id="294" r:id="rId20"/>
    <p:sldId id="295" r:id="rId21"/>
    <p:sldId id="296" r:id="rId22"/>
    <p:sldId id="297" r:id="rId23"/>
    <p:sldId id="298" r:id="rId24"/>
    <p:sldId id="299" r:id="rId25"/>
    <p:sldId id="300" r:id="rId26"/>
    <p:sldId id="301" r:id="rId27"/>
    <p:sldId id="393" r:id="rId28"/>
    <p:sldId id="303" r:id="rId29"/>
    <p:sldId id="304" r:id="rId30"/>
    <p:sldId id="305" r:id="rId31"/>
    <p:sldId id="306" r:id="rId32"/>
    <p:sldId id="307" r:id="rId33"/>
    <p:sldId id="308" r:id="rId34"/>
    <p:sldId id="309" r:id="rId35"/>
    <p:sldId id="310" r:id="rId36"/>
    <p:sldId id="335" r:id="rId37"/>
    <p:sldId id="312" r:id="rId38"/>
    <p:sldId id="315" r:id="rId39"/>
    <p:sldId id="316" r:id="rId40"/>
    <p:sldId id="317" r:id="rId41"/>
    <p:sldId id="318" r:id="rId42"/>
    <p:sldId id="319" r:id="rId43"/>
    <p:sldId id="336" r:id="rId44"/>
    <p:sldId id="337" r:id="rId45"/>
    <p:sldId id="338" r:id="rId46"/>
    <p:sldId id="339" r:id="rId47"/>
    <p:sldId id="340" r:id="rId48"/>
    <p:sldId id="341" r:id="rId49"/>
    <p:sldId id="342" r:id="rId50"/>
    <p:sldId id="343" r:id="rId51"/>
    <p:sldId id="344" r:id="rId52"/>
    <p:sldId id="346" r:id="rId53"/>
    <p:sldId id="347" r:id="rId54"/>
  </p:sldIdLst>
  <p:sldSz cx="12192000" cy="6858000"/>
  <p:notesSz cx="6858000" cy="9144000"/>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38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0808"/>
    <a:srgbClr val="ADFFAB"/>
    <a:srgbClr val="FFB42B"/>
    <a:srgbClr val="FFF200"/>
    <a:srgbClr val="88915C"/>
    <a:srgbClr val="D10000"/>
    <a:srgbClr val="FF7A00"/>
    <a:srgbClr val="3AA845"/>
    <a:srgbClr val="FFE699"/>
    <a:srgbClr val="DD95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7" d="100"/>
          <a:sy n="57" d="100"/>
        </p:scale>
        <p:origin x="924" y="32"/>
      </p:cViewPr>
      <p:guideLst>
        <p:guide orient="horz" pos="2174"/>
        <p:guide pos="383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gs" Target="tags/tag95.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4343F93-F79D-4F16-93B0-F4F4D31BD196}" type="doc">
      <dgm:prSet loTypeId="urn:microsoft.com/office/officeart/2005/8/layout/hierarchy2" loCatId="hierarchy" qsTypeId="urn:microsoft.com/office/officeart/2005/8/quickstyle/simple1" qsCatId="simple" csTypeId="urn:microsoft.com/office/officeart/2005/8/colors/accent2_3" csCatId="accent2" phldr="1"/>
      <dgm:spPr/>
      <dgm:t>
        <a:bodyPr/>
        <a:lstStyle/>
        <a:p>
          <a:endParaRPr lang="zh-CN" altLang="en-US"/>
        </a:p>
      </dgm:t>
    </dgm:pt>
    <dgm:pt modelId="{D99F877E-F5ED-4FBC-B428-8546E0FB937B}">
      <dgm:prSet phldr="0" custT="1"/>
      <dgm:spPr>
        <a:solidFill>
          <a:srgbClr val="D10000"/>
        </a:solidFill>
      </dgm:spPr>
      <dgm:t>
        <a:bodyPr vert="horz" wrap="square"/>
        <a:p>
          <a:pPr>
            <a:lnSpc>
              <a:spcPct val="100000"/>
            </a:lnSpc>
            <a:spcBef>
              <a:spcPct val="0"/>
            </a:spcBef>
            <a:spcAft>
              <a:spcPct val="35000"/>
            </a:spcAft>
          </a:pPr>
          <a:r>
            <a:rPr lang="zh-CN" altLang="en-US" sz="2800" dirty="0"/>
            <a:t>违纪责任</a:t>
          </a:r>
          <a:r>
            <a:rPr lang="zh-CN" altLang="en-US" sz="2800" dirty="0"/>
            <a:t/>
          </a:r>
          <a:endParaRPr lang="zh-CN" altLang="en-US" sz="2800" dirty="0"/>
        </a:p>
      </dgm:t>
    </dgm:pt>
    <dgm:pt modelId="{5AA4F66F-D20B-4949-8AFE-CE16011B9F38}" cxnId="{2DBF3C94-9397-4E4E-AD14-51F1BE52715E}" type="parTrans">
      <dgm:prSet/>
      <dgm:spPr/>
      <dgm:t>
        <a:bodyPr/>
        <a:lstStyle/>
        <a:p>
          <a:endParaRPr lang="zh-CN" altLang="en-US"/>
        </a:p>
      </dgm:t>
    </dgm:pt>
    <dgm:pt modelId="{D06F3A8C-3C09-4F50-812E-752A66BF027E}" cxnId="{2DBF3C94-9397-4E4E-AD14-51F1BE52715E}" type="sibTrans">
      <dgm:prSet/>
      <dgm:spPr/>
      <dgm:t>
        <a:bodyPr/>
        <a:lstStyle/>
        <a:p>
          <a:endParaRPr lang="zh-CN" altLang="en-US"/>
        </a:p>
      </dgm:t>
    </dgm:pt>
    <dgm:pt modelId="{E5C814A6-30C7-474C-8B46-67F4E4C1AEC8}">
      <dgm:prSet phldr="0" custT="1"/>
      <dgm:spPr>
        <a:solidFill>
          <a:srgbClr val="FF7A00"/>
        </a:solidFill>
      </dgm:spPr>
      <dgm:t>
        <a:bodyPr vert="horz" wrap="square"/>
        <a:p>
          <a:pPr>
            <a:lnSpc>
              <a:spcPct val="100000"/>
            </a:lnSpc>
            <a:spcBef>
              <a:spcPct val="0"/>
            </a:spcBef>
            <a:spcAft>
              <a:spcPct val="35000"/>
            </a:spcAft>
          </a:pPr>
          <a:r>
            <a:rPr lang="zh-CN" sz="2800" dirty="0"/>
            <a:t>直接责任</a:t>
          </a:r>
          <a:r>
            <a:rPr lang="zh-CN" sz="2800" dirty="0"/>
            <a:t/>
          </a:r>
          <a:endParaRPr lang="zh-CN" sz="2800" dirty="0"/>
        </a:p>
      </dgm:t>
    </dgm:pt>
    <dgm:pt modelId="{DBA37AB7-DCF4-4B44-A5B2-289E56889362}" cxnId="{8EBF1D90-2A03-42F5-AD42-0819D1C52739}" type="parTrans">
      <dgm:prSet/>
      <dgm:spPr>
        <a:ln>
          <a:solidFill>
            <a:srgbClr val="FF7A00"/>
          </a:solidFill>
        </a:ln>
      </dgm:spPr>
      <dgm:t>
        <a:bodyPr/>
        <a:lstStyle/>
        <a:p>
          <a:endParaRPr lang="zh-CN" altLang="en-US"/>
        </a:p>
      </dgm:t>
    </dgm:pt>
    <dgm:pt modelId="{506A1684-3943-48F6-B9F7-5D5043689AD6}" cxnId="{8EBF1D90-2A03-42F5-AD42-0819D1C52739}" type="sibTrans">
      <dgm:prSet/>
      <dgm:spPr/>
      <dgm:t>
        <a:bodyPr/>
        <a:lstStyle/>
        <a:p>
          <a:endParaRPr lang="zh-CN" altLang="en-US"/>
        </a:p>
      </dgm:t>
    </dgm:pt>
    <dgm:pt modelId="{38BA4404-E149-418B-B253-A37DDDA45216}">
      <dgm:prSet phldr="0" custT="1"/>
      <dgm:spPr>
        <a:solidFill>
          <a:srgbClr val="FF7A00"/>
        </a:solidFill>
      </dgm:spPr>
      <dgm:t>
        <a:bodyPr vert="horz" wrap="square"/>
        <a:p>
          <a:pPr>
            <a:lnSpc>
              <a:spcPct val="100000"/>
            </a:lnSpc>
            <a:spcBef>
              <a:spcPct val="0"/>
            </a:spcBef>
            <a:spcAft>
              <a:spcPct val="35000"/>
            </a:spcAft>
          </a:pPr>
          <a:r>
            <a:rPr lang="zh-CN" sz="2800" dirty="0"/>
            <a:t>领导责任</a:t>
          </a:r>
          <a:r>
            <a:rPr lang="zh-CN" sz="2800" dirty="0"/>
            <a:t/>
          </a:r>
          <a:endParaRPr lang="zh-CN" sz="2800" dirty="0"/>
        </a:p>
      </dgm:t>
    </dgm:pt>
    <dgm:pt modelId="{89A50244-E70A-4E07-9584-FF1576FDD675}" cxnId="{9BC7F39D-8DA6-40A3-AEF8-4018F39D9967}" type="parTrans">
      <dgm:prSet/>
      <dgm:spPr>
        <a:ln>
          <a:solidFill>
            <a:srgbClr val="FF7A00"/>
          </a:solidFill>
        </a:ln>
      </dgm:spPr>
      <dgm:t>
        <a:bodyPr/>
        <a:lstStyle/>
        <a:p>
          <a:endParaRPr lang="zh-CN" altLang="en-US"/>
        </a:p>
      </dgm:t>
    </dgm:pt>
    <dgm:pt modelId="{09FB69CC-92B3-464F-B394-4C615E4DF558}" cxnId="{9BC7F39D-8DA6-40A3-AEF8-4018F39D9967}" type="sibTrans">
      <dgm:prSet/>
      <dgm:spPr/>
      <dgm:t>
        <a:bodyPr/>
        <a:lstStyle/>
        <a:p>
          <a:endParaRPr lang="zh-CN" altLang="en-US"/>
        </a:p>
      </dgm:t>
    </dgm:pt>
    <dgm:pt modelId="{A6F06117-A480-471D-BC19-D1637C024E2F}">
      <dgm:prSet phldr="0" custT="1"/>
      <dgm:spPr>
        <a:solidFill>
          <a:srgbClr val="D2A056"/>
        </a:solidFill>
      </dgm:spPr>
      <dgm:t>
        <a:bodyPr vert="horz" wrap="square"/>
        <a:p>
          <a:pPr>
            <a:lnSpc>
              <a:spcPct val="100000"/>
            </a:lnSpc>
            <a:spcBef>
              <a:spcPct val="0"/>
            </a:spcBef>
            <a:spcAft>
              <a:spcPct val="35000"/>
            </a:spcAft>
          </a:pPr>
          <a:r>
            <a:rPr lang="zh-CN" sz="2800" dirty="0"/>
            <a:t>主要领导责任</a:t>
          </a:r>
          <a:r>
            <a:rPr lang="zh-CN" sz="2800" dirty="0"/>
            <a:t/>
          </a:r>
          <a:endParaRPr lang="zh-CN" sz="2800" dirty="0"/>
        </a:p>
      </dgm:t>
    </dgm:pt>
    <dgm:pt modelId="{D1AE49DB-0F93-4161-BED2-0072CF512640}" cxnId="{F6745C1B-637F-4CA8-8E12-83E4C371729E}" type="parTrans">
      <dgm:prSet/>
      <dgm:spPr>
        <a:ln>
          <a:solidFill>
            <a:srgbClr val="FF7A00"/>
          </a:solidFill>
        </a:ln>
      </dgm:spPr>
      <dgm:t>
        <a:bodyPr/>
        <a:lstStyle/>
        <a:p>
          <a:endParaRPr lang="zh-CN" altLang="en-US"/>
        </a:p>
      </dgm:t>
    </dgm:pt>
    <dgm:pt modelId="{30FEC0D4-55CF-42AA-B16E-CF26B5FE38BE}" cxnId="{F6745C1B-637F-4CA8-8E12-83E4C371729E}" type="sibTrans">
      <dgm:prSet/>
      <dgm:spPr/>
      <dgm:t>
        <a:bodyPr/>
        <a:lstStyle/>
        <a:p>
          <a:endParaRPr lang="zh-CN" altLang="en-US"/>
        </a:p>
      </dgm:t>
    </dgm:pt>
    <dgm:pt modelId="{1B2614B6-74EF-4F6A-A5AA-69584A0C65DF}">
      <dgm:prSet phldr="0" custT="1"/>
      <dgm:spPr>
        <a:solidFill>
          <a:srgbClr val="D2A056"/>
        </a:solidFill>
      </dgm:spPr>
      <dgm:t>
        <a:bodyPr vert="horz" wrap="square"/>
        <a:p>
          <a:pPr>
            <a:lnSpc>
              <a:spcPct val="100000"/>
            </a:lnSpc>
            <a:spcBef>
              <a:spcPct val="0"/>
            </a:spcBef>
            <a:spcAft>
              <a:spcPct val="35000"/>
            </a:spcAft>
          </a:pPr>
          <a:r>
            <a:rPr lang="zh-CN" sz="2800" dirty="0"/>
            <a:t>重要领导责任</a:t>
          </a:r>
          <a:r>
            <a:rPr lang="zh-CN" sz="2800" dirty="0"/>
            <a:t/>
          </a:r>
          <a:endParaRPr lang="zh-CN" sz="2800" dirty="0"/>
        </a:p>
      </dgm:t>
    </dgm:pt>
    <dgm:pt modelId="{B3710F37-0CCC-49F0-A63B-8026345269AD}" cxnId="{BC669F53-3F3A-4643-91F0-66EDB7245C6F}" type="parTrans">
      <dgm:prSet/>
      <dgm:spPr>
        <a:ln>
          <a:solidFill>
            <a:srgbClr val="FF7A00"/>
          </a:solidFill>
        </a:ln>
      </dgm:spPr>
      <dgm:t>
        <a:bodyPr/>
        <a:lstStyle/>
        <a:p>
          <a:endParaRPr lang="zh-CN" altLang="en-US"/>
        </a:p>
      </dgm:t>
    </dgm:pt>
    <dgm:pt modelId="{F2BDE29C-8DBA-4869-A934-BAC9FEFB1A32}" cxnId="{BC669F53-3F3A-4643-91F0-66EDB7245C6F}" type="sibTrans">
      <dgm:prSet/>
      <dgm:spPr/>
      <dgm:t>
        <a:bodyPr/>
        <a:lstStyle/>
        <a:p>
          <a:endParaRPr lang="zh-CN" altLang="en-US"/>
        </a:p>
      </dgm:t>
    </dgm:pt>
    <dgm:pt modelId="{F52379D3-9A8F-41A2-8BC3-C6237D69B44E}" type="pres">
      <dgm:prSet presAssocID="{74343F93-F79D-4F16-93B0-F4F4D31BD196}" presName="diagram" presStyleCnt="0">
        <dgm:presLayoutVars>
          <dgm:chPref val="1"/>
          <dgm:dir/>
          <dgm:animOne val="branch"/>
          <dgm:animLvl val="lvl"/>
          <dgm:resizeHandles val="exact"/>
        </dgm:presLayoutVars>
      </dgm:prSet>
      <dgm:spPr/>
    </dgm:pt>
    <dgm:pt modelId="{E319033A-CC9E-4EA9-A705-9759CA0350E5}" type="pres">
      <dgm:prSet presAssocID="{D99F877E-F5ED-4FBC-B428-8546E0FB937B}" presName="root1" presStyleCnt="0"/>
      <dgm:spPr/>
    </dgm:pt>
    <dgm:pt modelId="{C8105DB7-540E-4097-A255-4E7B639217FD}" type="pres">
      <dgm:prSet presAssocID="{D99F877E-F5ED-4FBC-B428-8546E0FB937B}" presName="LevelOneTextNode" presStyleLbl="node0" presStyleIdx="0" presStyleCnt="1">
        <dgm:presLayoutVars>
          <dgm:chPref val="3"/>
        </dgm:presLayoutVars>
      </dgm:prSet>
      <dgm:spPr/>
    </dgm:pt>
    <dgm:pt modelId="{69765C0E-FA10-4ECE-A146-68B2463AD512}" type="pres">
      <dgm:prSet presAssocID="{D99F877E-F5ED-4FBC-B428-8546E0FB937B}" presName="level2hierChild" presStyleCnt="0"/>
      <dgm:spPr/>
    </dgm:pt>
    <dgm:pt modelId="{AC038ED3-7CFD-4AAF-8746-E615D1F187CD}" type="pres">
      <dgm:prSet presAssocID="{DBA37AB7-DCF4-4B44-A5B2-289E56889362}" presName="conn2-1" presStyleLbl="parChTrans1D2" presStyleIdx="0" presStyleCnt="2"/>
      <dgm:spPr/>
    </dgm:pt>
    <dgm:pt modelId="{7D417BD2-B2DA-472C-A76E-A4E2CDDA2730}" type="pres">
      <dgm:prSet presAssocID="{DBA37AB7-DCF4-4B44-A5B2-289E56889362}" presName="connTx" presStyleCnt="0"/>
      <dgm:spPr/>
    </dgm:pt>
    <dgm:pt modelId="{98BC357E-ECA6-4F14-8653-77C6329834F5}" type="pres">
      <dgm:prSet presAssocID="{E5C814A6-30C7-474C-8B46-67F4E4C1AEC8}" presName="root2" presStyleCnt="0"/>
      <dgm:spPr/>
    </dgm:pt>
    <dgm:pt modelId="{AC1D4BC3-B018-47D4-940A-6F0C556685D4}" type="pres">
      <dgm:prSet presAssocID="{E5C814A6-30C7-474C-8B46-67F4E4C1AEC8}" presName="LevelTwoTextNode" presStyleLbl="node2" presStyleIdx="0" presStyleCnt="2">
        <dgm:presLayoutVars>
          <dgm:chPref val="3"/>
        </dgm:presLayoutVars>
      </dgm:prSet>
      <dgm:spPr/>
    </dgm:pt>
    <dgm:pt modelId="{50661401-F19C-43D9-9539-DDA8679F79C7}" type="pres">
      <dgm:prSet presAssocID="{E5C814A6-30C7-474C-8B46-67F4E4C1AEC8}" presName="level3hierChild" presStyleCnt="0"/>
      <dgm:spPr/>
    </dgm:pt>
    <dgm:pt modelId="{26610614-C64D-46E3-8959-05339C6FC339}" type="pres">
      <dgm:prSet presAssocID="{89A50244-E70A-4E07-9584-FF1576FDD675}" presName="conn2-1" presStyleLbl="parChTrans1D2" presStyleIdx="1" presStyleCnt="2"/>
      <dgm:spPr/>
    </dgm:pt>
    <dgm:pt modelId="{0E7BCBB4-2E92-4E60-B93B-449AEB8E3CB0}" type="pres">
      <dgm:prSet presAssocID="{89A50244-E70A-4E07-9584-FF1576FDD675}" presName="connTx" presStyleCnt="0"/>
      <dgm:spPr/>
    </dgm:pt>
    <dgm:pt modelId="{42CC9B1D-246D-4EF5-A19C-421C6AC6F6B9}" type="pres">
      <dgm:prSet presAssocID="{38BA4404-E149-418B-B253-A37DDDA45216}" presName="root2" presStyleCnt="0"/>
      <dgm:spPr/>
    </dgm:pt>
    <dgm:pt modelId="{00926EFA-BCCA-48A1-B815-52E2B8A183FB}" type="pres">
      <dgm:prSet presAssocID="{38BA4404-E149-418B-B253-A37DDDA45216}" presName="LevelTwoTextNode" presStyleLbl="node2" presStyleIdx="1" presStyleCnt="2">
        <dgm:presLayoutVars>
          <dgm:chPref val="3"/>
        </dgm:presLayoutVars>
      </dgm:prSet>
      <dgm:spPr/>
    </dgm:pt>
    <dgm:pt modelId="{9875E10A-37B7-4D79-8E8B-9D8918E43584}" type="pres">
      <dgm:prSet presAssocID="{38BA4404-E149-418B-B253-A37DDDA45216}" presName="level3hierChild" presStyleCnt="0"/>
      <dgm:spPr/>
    </dgm:pt>
    <dgm:pt modelId="{8A9BDE1D-8599-4452-BC21-F46579909D26}" type="pres">
      <dgm:prSet presAssocID="{D1AE49DB-0F93-4161-BED2-0072CF512640}" presName="conn2-1" presStyleLbl="parChTrans1D3" presStyleIdx="0" presStyleCnt="2"/>
      <dgm:spPr/>
    </dgm:pt>
    <dgm:pt modelId="{391ED7CD-201D-45CB-AD89-EFE416BEEA31}" type="pres">
      <dgm:prSet presAssocID="{D1AE49DB-0F93-4161-BED2-0072CF512640}" presName="connTx" presStyleCnt="0"/>
      <dgm:spPr/>
    </dgm:pt>
    <dgm:pt modelId="{87FF2296-5163-4418-B94D-F385A016DA69}" type="pres">
      <dgm:prSet presAssocID="{A6F06117-A480-471D-BC19-D1637C024E2F}" presName="root2" presStyleCnt="0"/>
      <dgm:spPr/>
    </dgm:pt>
    <dgm:pt modelId="{9BEC7B2C-2D73-403A-AA40-91D71ACDC78E}" type="pres">
      <dgm:prSet presAssocID="{A6F06117-A480-471D-BC19-D1637C024E2F}" presName="LevelTwoTextNode" presStyleLbl="node3" presStyleIdx="0" presStyleCnt="2">
        <dgm:presLayoutVars>
          <dgm:chPref val="3"/>
        </dgm:presLayoutVars>
      </dgm:prSet>
      <dgm:spPr/>
    </dgm:pt>
    <dgm:pt modelId="{0E67E3E3-D4B4-4A8C-BED9-82D265B48422}" type="pres">
      <dgm:prSet presAssocID="{A6F06117-A480-471D-BC19-D1637C024E2F}" presName="level3hierChild" presStyleCnt="0"/>
      <dgm:spPr/>
    </dgm:pt>
    <dgm:pt modelId="{60E91264-0EEC-4CAA-932F-BC819D6CA1CB}" type="pres">
      <dgm:prSet presAssocID="{B3710F37-0CCC-49F0-A63B-8026345269AD}" presName="conn2-1" presStyleLbl="parChTrans1D3" presStyleIdx="1" presStyleCnt="2"/>
      <dgm:spPr/>
    </dgm:pt>
    <dgm:pt modelId="{D6980C54-52B7-4A39-9B91-D9D76C3BB9EB}" type="pres">
      <dgm:prSet presAssocID="{B3710F37-0CCC-49F0-A63B-8026345269AD}" presName="connTx" presStyleCnt="0"/>
      <dgm:spPr/>
    </dgm:pt>
    <dgm:pt modelId="{0CE08C41-AF18-48D0-8B66-B93298E4FF67}" type="pres">
      <dgm:prSet presAssocID="{1B2614B6-74EF-4F6A-A5AA-69584A0C65DF}" presName="root2" presStyleCnt="0"/>
      <dgm:spPr/>
    </dgm:pt>
    <dgm:pt modelId="{F5BEE8DB-3774-4F0C-8DB7-54AD4DAD2BB2}" type="pres">
      <dgm:prSet presAssocID="{1B2614B6-74EF-4F6A-A5AA-69584A0C65DF}" presName="LevelTwoTextNode" presStyleLbl="node3" presStyleIdx="1" presStyleCnt="2">
        <dgm:presLayoutVars>
          <dgm:chPref val="3"/>
        </dgm:presLayoutVars>
      </dgm:prSet>
      <dgm:spPr/>
    </dgm:pt>
    <dgm:pt modelId="{E955C039-5BA2-4A79-B6F3-B0833C667179}" type="pres">
      <dgm:prSet presAssocID="{1B2614B6-74EF-4F6A-A5AA-69584A0C65DF}" presName="level3hierChild" presStyleCnt="0"/>
      <dgm:spPr/>
    </dgm:pt>
  </dgm:ptLst>
  <dgm:cxnLst>
    <dgm:cxn modelId="{2DBF3C94-9397-4E4E-AD14-51F1BE52715E}" srcId="{74343F93-F79D-4F16-93B0-F4F4D31BD196}" destId="{D99F877E-F5ED-4FBC-B428-8546E0FB937B}" srcOrd="0" destOrd="0" parTransId="{5AA4F66F-D20B-4949-8AFE-CE16011B9F38}" sibTransId="{D06F3A8C-3C09-4F50-812E-752A66BF027E}"/>
    <dgm:cxn modelId="{8EBF1D90-2A03-42F5-AD42-0819D1C52739}" srcId="{D99F877E-F5ED-4FBC-B428-8546E0FB937B}" destId="{E5C814A6-30C7-474C-8B46-67F4E4C1AEC8}" srcOrd="0" destOrd="0" parTransId="{DBA37AB7-DCF4-4B44-A5B2-289E56889362}" sibTransId="{506A1684-3943-48F6-B9F7-5D5043689AD6}"/>
    <dgm:cxn modelId="{9BC7F39D-8DA6-40A3-AEF8-4018F39D9967}" srcId="{D99F877E-F5ED-4FBC-B428-8546E0FB937B}" destId="{38BA4404-E149-418B-B253-A37DDDA45216}" srcOrd="1" destOrd="0" parTransId="{89A50244-E70A-4E07-9584-FF1576FDD675}" sibTransId="{09FB69CC-92B3-464F-B394-4C615E4DF558}"/>
    <dgm:cxn modelId="{F6745C1B-637F-4CA8-8E12-83E4C371729E}" srcId="{38BA4404-E149-418B-B253-A37DDDA45216}" destId="{A6F06117-A480-471D-BC19-D1637C024E2F}" srcOrd="0" destOrd="1" parTransId="{D1AE49DB-0F93-4161-BED2-0072CF512640}" sibTransId="{30FEC0D4-55CF-42AA-B16E-CF26B5FE38BE}"/>
    <dgm:cxn modelId="{BC669F53-3F3A-4643-91F0-66EDB7245C6F}" srcId="{38BA4404-E149-418B-B253-A37DDDA45216}" destId="{1B2614B6-74EF-4F6A-A5AA-69584A0C65DF}" srcOrd="1" destOrd="1" parTransId="{B3710F37-0CCC-49F0-A63B-8026345269AD}" sibTransId="{F2BDE29C-8DBA-4869-A934-BAC9FEFB1A32}"/>
    <dgm:cxn modelId="{A0E123B4-CD45-41B7-81A7-E1DCE256381D}" type="presOf" srcId="{74343F93-F79D-4F16-93B0-F4F4D31BD196}" destId="{F52379D3-9A8F-41A2-8BC3-C6237D69B44E}" srcOrd="0" destOrd="0" presId="urn:microsoft.com/office/officeart/2005/8/layout/hierarchy2"/>
    <dgm:cxn modelId="{C46C06A5-07B3-44D0-A837-8D10731C7330}" type="presParOf" srcId="{F52379D3-9A8F-41A2-8BC3-C6237D69B44E}" destId="{E319033A-CC9E-4EA9-A705-9759CA0350E5}" srcOrd="0" destOrd="0" presId="urn:microsoft.com/office/officeart/2005/8/layout/hierarchy2"/>
    <dgm:cxn modelId="{D372C17A-548B-45A8-A15C-929AC158FECA}" type="presParOf" srcId="{E319033A-CC9E-4EA9-A705-9759CA0350E5}" destId="{C8105DB7-540E-4097-A255-4E7B639217FD}" srcOrd="0" destOrd="0" presId="urn:microsoft.com/office/officeart/2005/8/layout/hierarchy2"/>
    <dgm:cxn modelId="{3AC1330E-E641-469F-A107-3EA181C2A605}" type="presOf" srcId="{D99F877E-F5ED-4FBC-B428-8546E0FB937B}" destId="{C8105DB7-540E-4097-A255-4E7B639217FD}" srcOrd="0" destOrd="0" presId="urn:microsoft.com/office/officeart/2005/8/layout/hierarchy2"/>
    <dgm:cxn modelId="{78086B09-2155-44CF-9744-9C50E1A1797E}" type="presParOf" srcId="{E319033A-CC9E-4EA9-A705-9759CA0350E5}" destId="{69765C0E-FA10-4ECE-A146-68B2463AD512}" srcOrd="1" destOrd="0" presId="urn:microsoft.com/office/officeart/2005/8/layout/hierarchy2"/>
    <dgm:cxn modelId="{B97A5EE4-7A89-450A-BFB6-D8C825A956DD}" type="presParOf" srcId="{69765C0E-FA10-4ECE-A146-68B2463AD512}" destId="{AC038ED3-7CFD-4AAF-8746-E615D1F187CD}" srcOrd="0" destOrd="1" presId="urn:microsoft.com/office/officeart/2005/8/layout/hierarchy2"/>
    <dgm:cxn modelId="{255D5C91-384D-4219-B1DA-E6A06B9E5BFC}" type="presOf" srcId="{DBA37AB7-DCF4-4B44-A5B2-289E56889362}" destId="{AC038ED3-7CFD-4AAF-8746-E615D1F187CD}" srcOrd="0" destOrd="0" presId="urn:microsoft.com/office/officeart/2005/8/layout/hierarchy2"/>
    <dgm:cxn modelId="{423AE8DB-5673-442E-8C3F-49D1D7234FB4}" type="presParOf" srcId="{AC038ED3-7CFD-4AAF-8746-E615D1F187CD}" destId="{7D417BD2-B2DA-472C-A76E-A4E2CDDA2730}" srcOrd="0" destOrd="0" presId="urn:microsoft.com/office/officeart/2005/8/layout/hierarchy2"/>
    <dgm:cxn modelId="{90D1A302-B530-46A5-B9FE-8B2069E6202F}" type="presOf" srcId="{DBA37AB7-DCF4-4B44-A5B2-289E56889362}" destId="{7D417BD2-B2DA-472C-A76E-A4E2CDDA2730}" srcOrd="1" destOrd="0" presId="urn:microsoft.com/office/officeart/2005/8/layout/hierarchy2"/>
    <dgm:cxn modelId="{7F0A3691-5BB9-437E-9972-8B05F18D5C13}" type="presParOf" srcId="{69765C0E-FA10-4ECE-A146-68B2463AD512}" destId="{98BC357E-ECA6-4F14-8653-77C6329834F5}" srcOrd="1" destOrd="1" presId="urn:microsoft.com/office/officeart/2005/8/layout/hierarchy2"/>
    <dgm:cxn modelId="{36D3B5C2-DABE-4D56-9D2A-F3FCBDC5795C}" type="presParOf" srcId="{98BC357E-ECA6-4F14-8653-77C6329834F5}" destId="{AC1D4BC3-B018-47D4-940A-6F0C556685D4}" srcOrd="0" destOrd="1" presId="urn:microsoft.com/office/officeart/2005/8/layout/hierarchy2"/>
    <dgm:cxn modelId="{A4D59E4C-034E-4B7C-A0FC-61995174FD15}" type="presOf" srcId="{E5C814A6-30C7-474C-8B46-67F4E4C1AEC8}" destId="{AC1D4BC3-B018-47D4-940A-6F0C556685D4}" srcOrd="0" destOrd="0" presId="urn:microsoft.com/office/officeart/2005/8/layout/hierarchy2"/>
    <dgm:cxn modelId="{7C5FDD8A-CC82-414D-8478-F3B59F713774}" type="presParOf" srcId="{98BC357E-ECA6-4F14-8653-77C6329834F5}" destId="{50661401-F19C-43D9-9539-DDA8679F79C7}" srcOrd="1" destOrd="1" presId="urn:microsoft.com/office/officeart/2005/8/layout/hierarchy2"/>
    <dgm:cxn modelId="{1DFE7062-BBAF-4E85-982F-69FBE393EEAF}" type="presParOf" srcId="{69765C0E-FA10-4ECE-A146-68B2463AD512}" destId="{26610614-C64D-46E3-8959-05339C6FC339}" srcOrd="2" destOrd="1" presId="urn:microsoft.com/office/officeart/2005/8/layout/hierarchy2"/>
    <dgm:cxn modelId="{614B7291-7F0E-43BE-875E-CD514A0A57E8}" type="presOf" srcId="{89A50244-E70A-4E07-9584-FF1576FDD675}" destId="{26610614-C64D-46E3-8959-05339C6FC339}" srcOrd="0" destOrd="0" presId="urn:microsoft.com/office/officeart/2005/8/layout/hierarchy2"/>
    <dgm:cxn modelId="{CAB32999-59D8-4F78-A3DB-64E2B5B3D00B}" type="presParOf" srcId="{26610614-C64D-46E3-8959-05339C6FC339}" destId="{0E7BCBB4-2E92-4E60-B93B-449AEB8E3CB0}" srcOrd="0" destOrd="2" presId="urn:microsoft.com/office/officeart/2005/8/layout/hierarchy2"/>
    <dgm:cxn modelId="{1D66174F-1638-4F42-A092-53E02B263596}" type="presOf" srcId="{89A50244-E70A-4E07-9584-FF1576FDD675}" destId="{0E7BCBB4-2E92-4E60-B93B-449AEB8E3CB0}" srcOrd="1" destOrd="0" presId="urn:microsoft.com/office/officeart/2005/8/layout/hierarchy2"/>
    <dgm:cxn modelId="{2D9994DD-B5EB-4D6E-B506-1E8848361EBB}" type="presParOf" srcId="{69765C0E-FA10-4ECE-A146-68B2463AD512}" destId="{42CC9B1D-246D-4EF5-A19C-421C6AC6F6B9}" srcOrd="3" destOrd="1" presId="urn:microsoft.com/office/officeart/2005/8/layout/hierarchy2"/>
    <dgm:cxn modelId="{8A71A84A-8E11-4A5E-A4ED-EC277B6CD7AF}" type="presParOf" srcId="{42CC9B1D-246D-4EF5-A19C-421C6AC6F6B9}" destId="{00926EFA-BCCA-48A1-B815-52E2B8A183FB}" srcOrd="0" destOrd="3" presId="urn:microsoft.com/office/officeart/2005/8/layout/hierarchy2"/>
    <dgm:cxn modelId="{B1EE53B8-ECDC-4A6F-A38C-1D0154D8B646}" type="presOf" srcId="{38BA4404-E149-418B-B253-A37DDDA45216}" destId="{00926EFA-BCCA-48A1-B815-52E2B8A183FB}" srcOrd="0" destOrd="0" presId="urn:microsoft.com/office/officeart/2005/8/layout/hierarchy2"/>
    <dgm:cxn modelId="{EB582051-9D0D-48C2-BB1C-8513752068D0}" type="presParOf" srcId="{42CC9B1D-246D-4EF5-A19C-421C6AC6F6B9}" destId="{9875E10A-37B7-4D79-8E8B-9D8918E43584}" srcOrd="1" destOrd="3" presId="urn:microsoft.com/office/officeart/2005/8/layout/hierarchy2"/>
    <dgm:cxn modelId="{3C74CF5C-9B20-4790-A5F1-E9F8778AE087}" type="presParOf" srcId="{9875E10A-37B7-4D79-8E8B-9D8918E43584}" destId="{8A9BDE1D-8599-4452-BC21-F46579909D26}" srcOrd="0" destOrd="1" presId="urn:microsoft.com/office/officeart/2005/8/layout/hierarchy2"/>
    <dgm:cxn modelId="{89E0CD9D-FF23-49AD-B534-96039C02DCEE}" type="presOf" srcId="{D1AE49DB-0F93-4161-BED2-0072CF512640}" destId="{8A9BDE1D-8599-4452-BC21-F46579909D26}" srcOrd="0" destOrd="0" presId="urn:microsoft.com/office/officeart/2005/8/layout/hierarchy2"/>
    <dgm:cxn modelId="{DE15D1E4-94A5-4215-A5FC-8CAE4448D93F}" type="presParOf" srcId="{8A9BDE1D-8599-4452-BC21-F46579909D26}" destId="{391ED7CD-201D-45CB-AD89-EFE416BEEA31}" srcOrd="0" destOrd="0" presId="urn:microsoft.com/office/officeart/2005/8/layout/hierarchy2"/>
    <dgm:cxn modelId="{67E1C493-E1D9-4CC6-AA7F-303615D61E26}" type="presOf" srcId="{D1AE49DB-0F93-4161-BED2-0072CF512640}" destId="{391ED7CD-201D-45CB-AD89-EFE416BEEA31}" srcOrd="1" destOrd="0" presId="urn:microsoft.com/office/officeart/2005/8/layout/hierarchy2"/>
    <dgm:cxn modelId="{DD728EFB-7EA0-4D77-B70C-C274DC8998E2}" type="presParOf" srcId="{9875E10A-37B7-4D79-8E8B-9D8918E43584}" destId="{87FF2296-5163-4418-B94D-F385A016DA69}" srcOrd="1" destOrd="1" presId="urn:microsoft.com/office/officeart/2005/8/layout/hierarchy2"/>
    <dgm:cxn modelId="{57382B67-F7B5-4623-BE5A-438FA9F1AE09}" type="presParOf" srcId="{87FF2296-5163-4418-B94D-F385A016DA69}" destId="{9BEC7B2C-2D73-403A-AA40-91D71ACDC78E}" srcOrd="0" destOrd="1" presId="urn:microsoft.com/office/officeart/2005/8/layout/hierarchy2"/>
    <dgm:cxn modelId="{51E87466-75AA-4B57-9E4A-D78878F7A58E}" type="presOf" srcId="{A6F06117-A480-471D-BC19-D1637C024E2F}" destId="{9BEC7B2C-2D73-403A-AA40-91D71ACDC78E}" srcOrd="0" destOrd="0" presId="urn:microsoft.com/office/officeart/2005/8/layout/hierarchy2"/>
    <dgm:cxn modelId="{0D2A28D4-820F-498C-9F60-A17449D11CA7}" type="presParOf" srcId="{87FF2296-5163-4418-B94D-F385A016DA69}" destId="{0E67E3E3-D4B4-4A8C-BED9-82D265B48422}" srcOrd="1" destOrd="1" presId="urn:microsoft.com/office/officeart/2005/8/layout/hierarchy2"/>
    <dgm:cxn modelId="{7F78D872-90F6-49B6-A2CE-132D44ACBFE3}" type="presParOf" srcId="{9875E10A-37B7-4D79-8E8B-9D8918E43584}" destId="{60E91264-0EEC-4CAA-932F-BC819D6CA1CB}" srcOrd="2" destOrd="1" presId="urn:microsoft.com/office/officeart/2005/8/layout/hierarchy2"/>
    <dgm:cxn modelId="{2E25774D-877D-4A27-AA78-1A8198447B1B}" type="presOf" srcId="{B3710F37-0CCC-49F0-A63B-8026345269AD}" destId="{60E91264-0EEC-4CAA-932F-BC819D6CA1CB}" srcOrd="0" destOrd="0" presId="urn:microsoft.com/office/officeart/2005/8/layout/hierarchy2"/>
    <dgm:cxn modelId="{0CE83EF3-30FC-4F49-BD3F-97B3C6653FFD}" type="presParOf" srcId="{60E91264-0EEC-4CAA-932F-BC819D6CA1CB}" destId="{D6980C54-52B7-4A39-9B91-D9D76C3BB9EB}" srcOrd="0" destOrd="2" presId="urn:microsoft.com/office/officeart/2005/8/layout/hierarchy2"/>
    <dgm:cxn modelId="{89330184-8740-4A79-8210-CE2D5101D745}" type="presOf" srcId="{B3710F37-0CCC-49F0-A63B-8026345269AD}" destId="{D6980C54-52B7-4A39-9B91-D9D76C3BB9EB}" srcOrd="1" destOrd="0" presId="urn:microsoft.com/office/officeart/2005/8/layout/hierarchy2"/>
    <dgm:cxn modelId="{88B0D120-2293-42CA-A1A7-DA0A9D8CDF51}" type="presParOf" srcId="{9875E10A-37B7-4D79-8E8B-9D8918E43584}" destId="{0CE08C41-AF18-48D0-8B66-B93298E4FF67}" srcOrd="3" destOrd="1" presId="urn:microsoft.com/office/officeart/2005/8/layout/hierarchy2"/>
    <dgm:cxn modelId="{FB6BE0C2-3E4B-4277-8017-70C4A890126E}" type="presParOf" srcId="{0CE08C41-AF18-48D0-8B66-B93298E4FF67}" destId="{F5BEE8DB-3774-4F0C-8DB7-54AD4DAD2BB2}" srcOrd="0" destOrd="3" presId="urn:microsoft.com/office/officeart/2005/8/layout/hierarchy2"/>
    <dgm:cxn modelId="{0FFCA641-B4EF-4C47-80AB-80C7D8C0E8F3}" type="presOf" srcId="{1B2614B6-74EF-4F6A-A5AA-69584A0C65DF}" destId="{F5BEE8DB-3774-4F0C-8DB7-54AD4DAD2BB2}" srcOrd="0" destOrd="0" presId="urn:microsoft.com/office/officeart/2005/8/layout/hierarchy2"/>
    <dgm:cxn modelId="{F81AAF74-FD32-44BC-A628-106CC6418376}" type="presParOf" srcId="{0CE08C41-AF18-48D0-8B66-B93298E4FF67}" destId="{E955C039-5BA2-4A79-B6F3-B0833C667179}" srcOrd="1" destOrd="3"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666111-5D73-4996-9C7B-D44BACF2DBB9}" type="doc">
      <dgm:prSet loTypeId="urn:microsoft.com/office/officeart/2005/8/layout/process1" loCatId="process" qsTypeId="urn:microsoft.com/office/officeart/2005/8/quickstyle/simple1" qsCatId="simple" csTypeId="urn:microsoft.com/office/officeart/2005/8/colors/accent1_2" csCatId="accent1" phldr="1"/>
      <dgm:spPr/>
    </dgm:pt>
    <dgm:pt modelId="{D278A991-1FA6-4EB4-8983-7BC49FF2E7D8}">
      <dgm:prSet phldrT="[文本]" phldr="0" custT="1"/>
      <dgm:spPr>
        <a:solidFill>
          <a:schemeClr val="bg1"/>
        </a:solidFill>
        <a:ln w="28575">
          <a:solidFill>
            <a:srgbClr val="00B0F0"/>
          </a:solidFill>
        </a:ln>
      </dgm:spPr>
      <dgm:t>
        <a:bodyPr vert="horz" wrap="square"/>
        <a:p>
          <a:pPr>
            <a:lnSpc>
              <a:spcPct val="100000"/>
            </a:lnSpc>
            <a:spcBef>
              <a:spcPct val="0"/>
            </a:spcBef>
            <a:spcAft>
              <a:spcPct val="35000"/>
            </a:spcAft>
          </a:pPr>
          <a:r>
            <a:rPr lang="zh-CN" altLang="en-US" sz="2800" b="0" i="0" cap="none" spc="0" dirty="0">
              <a:ln w="0"/>
              <a:solidFill>
                <a:schemeClr val="tx1"/>
              </a:solidFill>
              <a:effectLst>
                <a:outerShdw blurRad="38100" dist="19050" dir="2700000" algn="tl" rotWithShape="0">
                  <a:schemeClr val="dk1">
                    <a:alpha val="40000"/>
                  </a:schemeClr>
                </a:outerShdw>
              </a:effectLst>
            </a:rPr>
            <a:t>信访举报线索</a:t>
          </a:r>
          <a:r>
            <a:rPr lang="zh-CN" altLang="en-US" sz="2800" b="0" i="0" cap="none" spc="0" dirty="0">
              <a:ln w="0"/>
              <a:solidFill>
                <a:schemeClr val="tx1"/>
              </a:solidFill>
              <a:effectLst>
                <a:outerShdw blurRad="38100" dist="19050" dir="2700000" algn="tl" rotWithShape="0">
                  <a:schemeClr val="dk1">
                    <a:alpha val="40000"/>
                  </a:schemeClr>
                </a:outerShdw>
              </a:effectLst>
            </a:rPr>
            <a:t/>
          </a:r>
          <a:endParaRPr lang="zh-CN" altLang="en-US" sz="2800" b="0" i="0" cap="none" spc="0" dirty="0">
            <a:ln w="0"/>
            <a:solidFill>
              <a:schemeClr val="tx1"/>
            </a:solidFill>
            <a:effectLst>
              <a:outerShdw blurRad="38100" dist="19050" dir="2700000" algn="tl" rotWithShape="0">
                <a:schemeClr val="dk1">
                  <a:alpha val="40000"/>
                </a:schemeClr>
              </a:outerShdw>
            </a:effectLst>
          </a:endParaRPr>
        </a:p>
      </dgm:t>
    </dgm:pt>
    <dgm:pt modelId="{7E1C7E14-2E78-4879-91C1-594269902FBC}" cxnId="{6384131B-B95F-4FCE-A442-728B62995AD0}" type="parTrans">
      <dgm:prSet/>
      <dgm:spPr/>
      <dgm:t>
        <a:bodyPr/>
        <a:lstStyle/>
        <a:p>
          <a:endParaRPr lang="zh-CN" altLang="en-US"/>
        </a:p>
      </dgm:t>
    </dgm:pt>
    <dgm:pt modelId="{612EABB1-D5F3-4035-A2B8-47F15B212C9F}" cxnId="{6384131B-B95F-4FCE-A442-728B62995AD0}" type="sibTrans">
      <dgm:prSet/>
      <dgm:spPr>
        <a:solidFill>
          <a:srgbClr val="00B0F0"/>
        </a:solidFill>
      </dgm:spPr>
      <dgm:t>
        <a:bodyPr/>
        <a:lstStyle/>
        <a:p>
          <a:endParaRPr lang="zh-CN" altLang="en-US"/>
        </a:p>
      </dgm:t>
    </dgm:pt>
    <dgm:pt modelId="{1130DA70-093E-4BA9-865B-7E7FD9E82BE8}">
      <dgm:prSet phldrT="[文本]" phldr="0" custT="1"/>
      <dgm:spPr>
        <a:solidFill>
          <a:srgbClr val="00B0F0"/>
        </a:solidFill>
      </dgm:spPr>
      <dgm:t>
        <a:bodyPr vert="horz" wrap="square"/>
        <a:p>
          <a:pPr>
            <a:lnSpc>
              <a:spcPct val="100000"/>
            </a:lnSpc>
            <a:spcBef>
              <a:spcPct val="0"/>
            </a:spcBef>
            <a:spcAft>
              <a:spcPct val="35000"/>
            </a:spcAft>
          </a:pPr>
          <a:r>
            <a:rPr lang="zh-CN" altLang="en-US" sz="2000" b="0" i="0" dirty="0"/>
            <a:t>纪检机关信访部门归口受理</a:t>
          </a:r>
          <a:r>
            <a:rPr lang="zh-CN" altLang="en-US" sz="2000" b="0" i="0" dirty="0"/>
            <a:t/>
          </a:r>
          <a:endParaRPr lang="zh-CN" altLang="en-US" sz="2000" b="0" i="0" dirty="0"/>
        </a:p>
      </dgm:t>
    </dgm:pt>
    <dgm:pt modelId="{9A49D7A9-1019-4FAD-ACBC-CBD5D3895111}" cxnId="{32339541-1BCC-4D9F-BE82-52EB045FF75E}" type="parTrans">
      <dgm:prSet/>
      <dgm:spPr/>
      <dgm:t>
        <a:bodyPr/>
        <a:lstStyle/>
        <a:p>
          <a:endParaRPr lang="zh-CN" altLang="en-US"/>
        </a:p>
      </dgm:t>
    </dgm:pt>
    <dgm:pt modelId="{304B0701-7A51-4825-B009-6D3619AB3C18}" cxnId="{32339541-1BCC-4D9F-BE82-52EB045FF75E}" type="sibTrans">
      <dgm:prSet/>
      <dgm:spPr>
        <a:solidFill>
          <a:srgbClr val="00B0F0"/>
        </a:solidFill>
      </dgm:spPr>
      <dgm:t>
        <a:bodyPr/>
        <a:lstStyle/>
        <a:p>
          <a:endParaRPr lang="zh-CN" altLang="en-US"/>
        </a:p>
      </dgm:t>
    </dgm:pt>
    <dgm:pt modelId="{AA91FC0E-3F40-4B0A-834F-49D8E34CDBD4}">
      <dgm:prSet phldrT="[文本]" phldr="0" custT="1"/>
      <dgm:spPr>
        <a:solidFill>
          <a:srgbClr val="00B0F0"/>
        </a:solidFill>
      </dgm:spPr>
      <dgm:t>
        <a:bodyPr vert="horz" wrap="square"/>
        <a:p>
          <a:pPr>
            <a:lnSpc>
              <a:spcPct val="100000"/>
            </a:lnSpc>
            <a:spcBef>
              <a:spcPct val="0"/>
            </a:spcBef>
            <a:spcAft>
              <a:spcPct val="35000"/>
            </a:spcAft>
          </a:pPr>
          <a:r>
            <a:rPr lang="zh-CN" altLang="en-US" sz="2800" b="0" i="0" dirty="0"/>
            <a:t>监督检查室</a:t>
          </a:r>
          <a:r>
            <a:rPr lang="zh-CN" altLang="en-US" sz="2800" b="0" i="0" dirty="0"/>
            <a:t/>
          </a:r>
          <a:endParaRPr lang="zh-CN" altLang="en-US" sz="2800" b="0" i="0" dirty="0"/>
        </a:p>
      </dgm:t>
    </dgm:pt>
    <dgm:pt modelId="{E12CCAD9-E9D1-49A8-9D28-9B04552DF058}" cxnId="{0C49B09B-BD7C-46FE-B2B1-70B5954F9666}" type="parTrans">
      <dgm:prSet/>
      <dgm:spPr/>
      <dgm:t>
        <a:bodyPr/>
        <a:lstStyle/>
        <a:p>
          <a:endParaRPr lang="zh-CN" altLang="en-US"/>
        </a:p>
      </dgm:t>
    </dgm:pt>
    <dgm:pt modelId="{9E1A0853-9ACE-4910-A45B-3F2DDC1654A0}" cxnId="{0C49B09B-BD7C-46FE-B2B1-70B5954F9666}" type="sibTrans">
      <dgm:prSet/>
      <dgm:spPr>
        <a:solidFill>
          <a:srgbClr val="00B0F0"/>
        </a:solidFill>
      </dgm:spPr>
      <dgm:t>
        <a:bodyPr/>
        <a:lstStyle/>
        <a:p>
          <a:endParaRPr lang="zh-CN" altLang="en-US"/>
        </a:p>
      </dgm:t>
    </dgm:pt>
    <dgm:pt modelId="{768D63D6-1C92-4D66-BA77-306FB519F2A9}">
      <dgm:prSet phldrT="[文本]" phldr="0" custT="1"/>
      <dgm:spPr>
        <a:solidFill>
          <a:srgbClr val="00B0F0"/>
        </a:solidFill>
      </dgm:spPr>
      <dgm:t>
        <a:bodyPr vert="horz" wrap="square"/>
        <a:p>
          <a:pPr>
            <a:lnSpc>
              <a:spcPct val="100000"/>
            </a:lnSpc>
            <a:spcBef>
              <a:spcPct val="0"/>
            </a:spcBef>
            <a:spcAft>
              <a:spcPct val="35000"/>
            </a:spcAft>
          </a:pPr>
          <a:r>
            <a:rPr lang="zh-CN" altLang="en-US" sz="2800" b="0" i="0" dirty="0"/>
            <a:t>审查调查室</a:t>
          </a:r>
          <a:r>
            <a:rPr lang="zh-CN" altLang="en-US" sz="2800" b="0" i="0" dirty="0"/>
            <a:t/>
          </a:r>
          <a:endParaRPr lang="zh-CN" altLang="en-US" sz="2800" b="0" i="0" dirty="0"/>
        </a:p>
      </dgm:t>
    </dgm:pt>
    <dgm:pt modelId="{FC4144AE-F45D-415E-B75E-E2D558B6F545}" cxnId="{06FCE96E-4951-4825-B8A4-E3D1EA35D0DB}" type="parTrans">
      <dgm:prSet/>
      <dgm:spPr/>
      <dgm:t>
        <a:bodyPr/>
        <a:lstStyle/>
        <a:p>
          <a:endParaRPr lang="zh-CN" altLang="en-US"/>
        </a:p>
      </dgm:t>
    </dgm:pt>
    <dgm:pt modelId="{C656B924-3C17-4D39-B5B8-DD6DFBF9CD7D}" cxnId="{06FCE96E-4951-4825-B8A4-E3D1EA35D0DB}" type="sibTrans">
      <dgm:prSet/>
      <dgm:spPr/>
      <dgm:t>
        <a:bodyPr/>
        <a:lstStyle/>
        <a:p>
          <a:endParaRPr lang="zh-CN" altLang="en-US"/>
        </a:p>
      </dgm:t>
    </dgm:pt>
    <dgm:pt modelId="{EFF81F47-7990-4CA8-90F0-E45DA06D4843}" type="pres">
      <dgm:prSet presAssocID="{B7666111-5D73-4996-9C7B-D44BACF2DBB9}" presName="Name0" presStyleCnt="0">
        <dgm:presLayoutVars>
          <dgm:dir/>
          <dgm:resizeHandles val="exact"/>
        </dgm:presLayoutVars>
      </dgm:prSet>
      <dgm:spPr/>
    </dgm:pt>
    <dgm:pt modelId="{461532F6-935B-4E75-B614-1A0624410B41}" type="pres">
      <dgm:prSet presAssocID="{D278A991-1FA6-4EB4-8983-7BC49FF2E7D8}" presName="node" presStyleLbl="node1" presStyleIdx="0" presStyleCnt="4">
        <dgm:presLayoutVars>
          <dgm:bulletEnabled val="1"/>
        </dgm:presLayoutVars>
      </dgm:prSet>
      <dgm:spPr/>
    </dgm:pt>
    <dgm:pt modelId="{59EE9669-09FD-4C1F-896F-EE52766200D8}" type="pres">
      <dgm:prSet presAssocID="{612EABB1-D5F3-4035-A2B8-47F15B212C9F}" presName="sibTrans" presStyleLbl="sibTrans2D1" presStyleIdx="0" presStyleCnt="3"/>
      <dgm:spPr/>
    </dgm:pt>
    <dgm:pt modelId="{2A2FADEB-9986-498F-A5CF-3CFC2F70CF24}" type="pres">
      <dgm:prSet presAssocID="{612EABB1-D5F3-4035-A2B8-47F15B212C9F}" presName="connectorText" presStyleCnt="0"/>
      <dgm:spPr/>
    </dgm:pt>
    <dgm:pt modelId="{DEEBEDD9-6D4D-49E6-9F77-72E7F1363808}" type="pres">
      <dgm:prSet presAssocID="{1130DA70-093E-4BA9-865B-7E7FD9E82BE8}" presName="node" presStyleLbl="node1" presStyleIdx="1" presStyleCnt="4">
        <dgm:presLayoutVars>
          <dgm:bulletEnabled val="1"/>
        </dgm:presLayoutVars>
      </dgm:prSet>
      <dgm:spPr/>
    </dgm:pt>
    <dgm:pt modelId="{F628B6BA-32AA-48D8-B8F7-5946F6D62323}" type="pres">
      <dgm:prSet presAssocID="{304B0701-7A51-4825-B009-6D3619AB3C18}" presName="sibTrans" presStyleLbl="sibTrans2D1" presStyleIdx="1" presStyleCnt="3"/>
      <dgm:spPr/>
    </dgm:pt>
    <dgm:pt modelId="{2850B457-9030-4BD7-B6C1-6228444C6784}" type="pres">
      <dgm:prSet presAssocID="{304B0701-7A51-4825-B009-6D3619AB3C18}" presName="connectorText" presStyleCnt="0"/>
      <dgm:spPr/>
    </dgm:pt>
    <dgm:pt modelId="{8D9EE43C-3C0F-487B-8CDB-F3984B94E60B}" type="pres">
      <dgm:prSet presAssocID="{AA91FC0E-3F40-4B0A-834F-49D8E34CDBD4}" presName="node" presStyleLbl="node1" presStyleIdx="2" presStyleCnt="4">
        <dgm:presLayoutVars>
          <dgm:bulletEnabled val="1"/>
        </dgm:presLayoutVars>
      </dgm:prSet>
      <dgm:spPr/>
    </dgm:pt>
    <dgm:pt modelId="{8070F3EF-22C1-44AF-86C2-78AB26F7A5E1}" type="pres">
      <dgm:prSet presAssocID="{9E1A0853-9ACE-4910-A45B-3F2DDC1654A0}" presName="sibTrans" presStyleLbl="sibTrans2D1" presStyleIdx="2" presStyleCnt="3"/>
      <dgm:spPr/>
    </dgm:pt>
    <dgm:pt modelId="{69FAC6F2-67D7-4A6C-9162-034D539E7993}" type="pres">
      <dgm:prSet presAssocID="{9E1A0853-9ACE-4910-A45B-3F2DDC1654A0}" presName="connectorText" presStyleCnt="0"/>
      <dgm:spPr/>
    </dgm:pt>
    <dgm:pt modelId="{50B16E9F-827F-46C1-819F-A7EC84378FEF}" type="pres">
      <dgm:prSet presAssocID="{768D63D6-1C92-4D66-BA77-306FB519F2A9}" presName="node" presStyleLbl="node1" presStyleIdx="3" presStyleCnt="4">
        <dgm:presLayoutVars>
          <dgm:bulletEnabled val="1"/>
        </dgm:presLayoutVars>
      </dgm:prSet>
      <dgm:spPr/>
    </dgm:pt>
  </dgm:ptLst>
  <dgm:cxnLst>
    <dgm:cxn modelId="{6384131B-B95F-4FCE-A442-728B62995AD0}" srcId="{B7666111-5D73-4996-9C7B-D44BACF2DBB9}" destId="{D278A991-1FA6-4EB4-8983-7BC49FF2E7D8}" srcOrd="0" destOrd="0" parTransId="{7E1C7E14-2E78-4879-91C1-594269902FBC}" sibTransId="{612EABB1-D5F3-4035-A2B8-47F15B212C9F}"/>
    <dgm:cxn modelId="{32339541-1BCC-4D9F-BE82-52EB045FF75E}" srcId="{B7666111-5D73-4996-9C7B-D44BACF2DBB9}" destId="{1130DA70-093E-4BA9-865B-7E7FD9E82BE8}" srcOrd="1" destOrd="0" parTransId="{9A49D7A9-1019-4FAD-ACBC-CBD5D3895111}" sibTransId="{304B0701-7A51-4825-B009-6D3619AB3C18}"/>
    <dgm:cxn modelId="{0C49B09B-BD7C-46FE-B2B1-70B5954F9666}" srcId="{B7666111-5D73-4996-9C7B-D44BACF2DBB9}" destId="{AA91FC0E-3F40-4B0A-834F-49D8E34CDBD4}" srcOrd="2" destOrd="0" parTransId="{E12CCAD9-E9D1-49A8-9D28-9B04552DF058}" sibTransId="{9E1A0853-9ACE-4910-A45B-3F2DDC1654A0}"/>
    <dgm:cxn modelId="{06FCE96E-4951-4825-B8A4-E3D1EA35D0DB}" srcId="{B7666111-5D73-4996-9C7B-D44BACF2DBB9}" destId="{768D63D6-1C92-4D66-BA77-306FB519F2A9}" srcOrd="3" destOrd="0" parTransId="{FC4144AE-F45D-415E-B75E-E2D558B6F545}" sibTransId="{C656B924-3C17-4D39-B5B8-DD6DFBF9CD7D}"/>
    <dgm:cxn modelId="{B9D202DD-EC57-4782-A226-937F17411149}" type="presOf" srcId="{B7666111-5D73-4996-9C7B-D44BACF2DBB9}" destId="{EFF81F47-7990-4CA8-90F0-E45DA06D4843}" srcOrd="0" destOrd="0" presId="urn:microsoft.com/office/officeart/2005/8/layout/process1"/>
    <dgm:cxn modelId="{F363075B-578A-4F12-8943-EC379587720A}" type="presParOf" srcId="{EFF81F47-7990-4CA8-90F0-E45DA06D4843}" destId="{461532F6-935B-4E75-B614-1A0624410B41}" srcOrd="0" destOrd="0" presId="urn:microsoft.com/office/officeart/2005/8/layout/process1"/>
    <dgm:cxn modelId="{85B8055F-D74D-4D24-908A-9E9C3638BFB2}" type="presOf" srcId="{D278A991-1FA6-4EB4-8983-7BC49FF2E7D8}" destId="{461532F6-935B-4E75-B614-1A0624410B41}" srcOrd="0" destOrd="0" presId="urn:microsoft.com/office/officeart/2005/8/layout/process1"/>
    <dgm:cxn modelId="{6E5D988D-3FB8-4930-97DE-F14487EBA29E}" type="presParOf" srcId="{EFF81F47-7990-4CA8-90F0-E45DA06D4843}" destId="{59EE9669-09FD-4C1F-896F-EE52766200D8}" srcOrd="1" destOrd="0" presId="urn:microsoft.com/office/officeart/2005/8/layout/process1"/>
    <dgm:cxn modelId="{C059DAEC-553D-47E1-B69D-07B00095384B}" type="presOf" srcId="{612EABB1-D5F3-4035-A2B8-47F15B212C9F}" destId="{59EE9669-09FD-4C1F-896F-EE52766200D8}" srcOrd="0" destOrd="0" presId="urn:microsoft.com/office/officeart/2005/8/layout/process1"/>
    <dgm:cxn modelId="{C7B00AF2-5357-465B-83F3-4950445F2EE8}" type="presParOf" srcId="{59EE9669-09FD-4C1F-896F-EE52766200D8}" destId="{2A2FADEB-9986-498F-A5CF-3CFC2F70CF24}" srcOrd="0" destOrd="1" presId="urn:microsoft.com/office/officeart/2005/8/layout/process1"/>
    <dgm:cxn modelId="{83A84893-CC30-4632-86CA-F46B2C569D4A}" type="presOf" srcId="{612EABB1-D5F3-4035-A2B8-47F15B212C9F}" destId="{2A2FADEB-9986-498F-A5CF-3CFC2F70CF24}" srcOrd="1" destOrd="0" presId="urn:microsoft.com/office/officeart/2005/8/layout/process1"/>
    <dgm:cxn modelId="{CA719872-ABE9-4D5F-9926-2B38331266FA}" type="presParOf" srcId="{EFF81F47-7990-4CA8-90F0-E45DA06D4843}" destId="{DEEBEDD9-6D4D-49E6-9F77-72E7F1363808}" srcOrd="2" destOrd="0" presId="urn:microsoft.com/office/officeart/2005/8/layout/process1"/>
    <dgm:cxn modelId="{4D338409-228E-42F9-92A3-92D30F2B7E83}" type="presOf" srcId="{1130DA70-093E-4BA9-865B-7E7FD9E82BE8}" destId="{DEEBEDD9-6D4D-49E6-9F77-72E7F1363808}" srcOrd="0" destOrd="0" presId="urn:microsoft.com/office/officeart/2005/8/layout/process1"/>
    <dgm:cxn modelId="{A80C02DF-6129-409C-8C6C-39A185035F17}" type="presParOf" srcId="{EFF81F47-7990-4CA8-90F0-E45DA06D4843}" destId="{F628B6BA-32AA-48D8-B8F7-5946F6D62323}" srcOrd="3" destOrd="0" presId="urn:microsoft.com/office/officeart/2005/8/layout/process1"/>
    <dgm:cxn modelId="{E2512468-A17E-4AF0-B3FE-5A24990EA97E}" type="presOf" srcId="{304B0701-7A51-4825-B009-6D3619AB3C18}" destId="{F628B6BA-32AA-48D8-B8F7-5946F6D62323}" srcOrd="0" destOrd="0" presId="urn:microsoft.com/office/officeart/2005/8/layout/process1"/>
    <dgm:cxn modelId="{CD7B7AC9-F6FE-4721-BD7D-B38F0922F382}" type="presParOf" srcId="{F628B6BA-32AA-48D8-B8F7-5946F6D62323}" destId="{2850B457-9030-4BD7-B6C1-6228444C6784}" srcOrd="0" destOrd="3" presId="urn:microsoft.com/office/officeart/2005/8/layout/process1"/>
    <dgm:cxn modelId="{C1381FCD-05C1-4CB3-86BC-731425939813}" type="presOf" srcId="{304B0701-7A51-4825-B009-6D3619AB3C18}" destId="{2850B457-9030-4BD7-B6C1-6228444C6784}" srcOrd="1" destOrd="0" presId="urn:microsoft.com/office/officeart/2005/8/layout/process1"/>
    <dgm:cxn modelId="{15BB443D-707D-41E1-824B-7D592B19059A}" type="presParOf" srcId="{EFF81F47-7990-4CA8-90F0-E45DA06D4843}" destId="{8D9EE43C-3C0F-487B-8CDB-F3984B94E60B}" srcOrd="4" destOrd="0" presId="urn:microsoft.com/office/officeart/2005/8/layout/process1"/>
    <dgm:cxn modelId="{016614B7-69E6-4D16-9F7E-BAAE9ED0BFFF}" type="presOf" srcId="{AA91FC0E-3F40-4B0A-834F-49D8E34CDBD4}" destId="{8D9EE43C-3C0F-487B-8CDB-F3984B94E60B}" srcOrd="0" destOrd="0" presId="urn:microsoft.com/office/officeart/2005/8/layout/process1"/>
    <dgm:cxn modelId="{034E7627-8305-4427-AC01-A2DCD2C76AB7}" type="presParOf" srcId="{EFF81F47-7990-4CA8-90F0-E45DA06D4843}" destId="{8070F3EF-22C1-44AF-86C2-78AB26F7A5E1}" srcOrd="5" destOrd="0" presId="urn:microsoft.com/office/officeart/2005/8/layout/process1"/>
    <dgm:cxn modelId="{C5B76730-2978-4FEE-AE14-384AEEA048BC}" type="presOf" srcId="{9E1A0853-9ACE-4910-A45B-3F2DDC1654A0}" destId="{8070F3EF-22C1-44AF-86C2-78AB26F7A5E1}" srcOrd="0" destOrd="0" presId="urn:microsoft.com/office/officeart/2005/8/layout/process1"/>
    <dgm:cxn modelId="{A54D704C-8B63-4C41-9AB0-3DA3EFC6CF20}" type="presParOf" srcId="{8070F3EF-22C1-44AF-86C2-78AB26F7A5E1}" destId="{69FAC6F2-67D7-4A6C-9162-034D539E7993}" srcOrd="0" destOrd="5" presId="urn:microsoft.com/office/officeart/2005/8/layout/process1"/>
    <dgm:cxn modelId="{3E9D082E-AD49-496C-AA80-A26E30488B33}" type="presOf" srcId="{9E1A0853-9ACE-4910-A45B-3F2DDC1654A0}" destId="{69FAC6F2-67D7-4A6C-9162-034D539E7993}" srcOrd="1" destOrd="0" presId="urn:microsoft.com/office/officeart/2005/8/layout/process1"/>
    <dgm:cxn modelId="{1EDECFA3-714D-4A5D-8EDC-3307892EEF28}" type="presParOf" srcId="{EFF81F47-7990-4CA8-90F0-E45DA06D4843}" destId="{50B16E9F-827F-46C1-819F-A7EC84378FEF}" srcOrd="6" destOrd="0" presId="urn:microsoft.com/office/officeart/2005/8/layout/process1"/>
    <dgm:cxn modelId="{EED28FDC-B09A-47B7-BEA5-8D813CB76A0C}" type="presOf" srcId="{768D63D6-1C92-4D66-BA77-306FB519F2A9}" destId="{50B16E9F-827F-46C1-819F-A7EC84378FEF}"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1FC712-02A6-4337-B923-5DF938F9AA7E}"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zh-CN" altLang="en-US"/>
        </a:p>
      </dgm:t>
    </dgm:pt>
    <dgm:pt modelId="{454EA057-25A2-480E-8EC1-D5E6AAC4FF1D}">
      <dgm:prSet phldrT="[文本]" custT="1"/>
      <dgm:spPr/>
      <dgm:t>
        <a:bodyPr/>
        <a:lstStyle/>
        <a:p>
          <a:pPr marL="0" lvl="0" indent="0" algn="ctr" defTabSz="1066800">
            <a:lnSpc>
              <a:spcPct val="90000"/>
            </a:lnSpc>
            <a:spcBef>
              <a:spcPct val="0"/>
            </a:spcBef>
            <a:spcAft>
              <a:spcPct val="35000"/>
            </a:spcAft>
            <a:buNone/>
          </a:pPr>
          <a:r>
            <a:rPr lang="zh-CN" altLang="en-US" sz="2400" b="1" kern="1200">
              <a:latin typeface="方正小标宋_GBK" panose="03000509000000000000" charset="-122"/>
              <a:ea typeface="方正小标宋_GBK" panose="03000509000000000000" charset="-122"/>
              <a:cs typeface="+mn-cs"/>
            </a:rPr>
            <a:t>经过支部大会讨论决定</a:t>
          </a:r>
          <a:endParaRPr lang="zh-CN" altLang="en-US" sz="2400" b="1" kern="1200" dirty="0">
            <a:latin typeface="汉仪大黑简" panose="02010600000101010101" pitchFamily="2" charset="-122"/>
            <a:ea typeface="汉仪大黑简" panose="02010600000101010101" pitchFamily="2" charset="-122"/>
            <a:cs typeface="+mn-cs"/>
          </a:endParaRPr>
        </a:p>
      </dgm:t>
    </dgm:pt>
    <dgm:pt modelId="{088676E2-145D-465D-BF3B-CF0473C68B7A}" cxnId="{13F2ACB8-ECB8-444B-8CD0-50F7BC5237BB}" type="parTrans">
      <dgm:prSet/>
      <dgm:spPr>
        <a:ln>
          <a:solidFill>
            <a:srgbClr val="00B0F0"/>
          </a:solidFill>
        </a:ln>
      </dgm:spPr>
      <dgm:t>
        <a:bodyPr/>
        <a:lstStyle/>
        <a:p>
          <a:endParaRPr lang="zh-CN" altLang="en-US">
            <a:latin typeface="汉仪大黑简" panose="02010600000101010101" pitchFamily="2" charset="-122"/>
            <a:ea typeface="汉仪大黑简" panose="02010600000101010101" pitchFamily="2" charset="-122"/>
          </a:endParaRPr>
        </a:p>
      </dgm:t>
    </dgm:pt>
    <dgm:pt modelId="{2D1961CB-DB57-436C-AEFD-6BB534AC6069}" cxnId="{13F2ACB8-ECB8-444B-8CD0-50F7BC5237BB}" type="sibTrans">
      <dgm:prSet/>
      <dgm:spPr/>
      <dgm:t>
        <a:bodyPr/>
        <a:lstStyle/>
        <a:p>
          <a:endParaRPr lang="zh-CN" altLang="en-US"/>
        </a:p>
      </dgm:t>
    </dgm:pt>
    <dgm:pt modelId="{26EDD7E4-1F37-4539-A2C0-2C3749B99C0D}">
      <dgm:prSet phldrT="[文本]" custT="1"/>
      <dgm:spPr/>
      <dgm:t>
        <a:bodyPr/>
        <a:lstStyle/>
        <a:p>
          <a:r>
            <a:rPr lang="zh-CN" altLang="en-US" sz="2400" b="1" kern="1200">
              <a:latin typeface="方正小标宋_GBK" panose="03000509000000000000" charset="-122"/>
              <a:ea typeface="方正小标宋_GBK" panose="03000509000000000000" charset="-122"/>
              <a:cs typeface="+mn-cs"/>
            </a:rPr>
            <a:t>对</a:t>
          </a:r>
          <a:r>
            <a:rPr lang="zh-CN" sz="2400" b="1" kern="1200">
              <a:latin typeface="方正小标宋_GBK" panose="03000509000000000000" charset="-122"/>
              <a:ea typeface="方正小标宋_GBK" panose="03000509000000000000" charset="-122"/>
              <a:cs typeface="+mn-cs"/>
            </a:rPr>
            <a:t>违纪党员的处理</a:t>
          </a:r>
          <a:endParaRPr lang="zh-CN" altLang="en-US" sz="2400" b="1" kern="1200" dirty="0">
            <a:latin typeface="汉仪大黑简" panose="02010600000101010101" pitchFamily="2" charset="-122"/>
            <a:ea typeface="汉仪大黑简" panose="02010600000101010101" pitchFamily="2" charset="-122"/>
            <a:cs typeface="+mn-cs"/>
          </a:endParaRPr>
        </a:p>
      </dgm:t>
    </dgm:pt>
    <dgm:pt modelId="{CCD3418A-103F-403E-BFCE-BBF743B15BFD}" cxnId="{77C1A558-43FD-4507-A83E-F85B1926A126}" type="parTrans">
      <dgm:prSet/>
      <dgm:spPr/>
      <dgm:t>
        <a:bodyPr/>
        <a:lstStyle/>
        <a:p>
          <a:endParaRPr lang="zh-CN" altLang="en-US"/>
        </a:p>
      </dgm:t>
    </dgm:pt>
    <dgm:pt modelId="{C93560C3-5ECD-4D71-9D79-467DD8B13567}" cxnId="{77C1A558-43FD-4507-A83E-F85B1926A126}" type="sibTrans">
      <dgm:prSet/>
      <dgm:spPr/>
      <dgm:t>
        <a:bodyPr/>
        <a:lstStyle/>
        <a:p>
          <a:endParaRPr lang="zh-CN" altLang="en-US"/>
        </a:p>
      </dgm:t>
    </dgm:pt>
    <dgm:pt modelId="{0D154705-0F91-4713-A75B-5AFE722677A6}">
      <dgm:prSet phldrT="[文本]" custT="1"/>
      <dgm:spPr/>
      <dgm:t>
        <a:bodyPr/>
        <a:lstStyle/>
        <a:p>
          <a:pPr marL="0" lvl="0" indent="0" algn="l" defTabSz="844550">
            <a:lnSpc>
              <a:spcPct val="90000"/>
            </a:lnSpc>
            <a:spcBef>
              <a:spcPct val="0"/>
            </a:spcBef>
            <a:spcAft>
              <a:spcPct val="35000"/>
            </a:spcAft>
            <a:buNone/>
          </a:pPr>
          <a:r>
            <a:rPr lang="zh-CN" altLang="en-US" sz="2400" b="1" kern="1200">
              <a:latin typeface="方正小标宋_GBK" panose="03000509000000000000" charset="-122"/>
              <a:ea typeface="方正小标宋_GBK" panose="03000509000000000000" charset="-122"/>
              <a:cs typeface="+mn-cs"/>
            </a:rPr>
            <a:t>报党的基层委员会批准</a:t>
          </a:r>
          <a:endParaRPr lang="zh-CN" altLang="en-US" sz="2400" b="1" kern="1200" dirty="0">
            <a:latin typeface="汉仪大黑简" panose="02010600000101010101" pitchFamily="2" charset="-122"/>
            <a:ea typeface="汉仪大黑简" panose="02010600000101010101" pitchFamily="2" charset="-122"/>
            <a:cs typeface="+mn-cs"/>
          </a:endParaRPr>
        </a:p>
      </dgm:t>
    </dgm:pt>
    <dgm:pt modelId="{51606FE1-2633-4031-A02A-FA238C81DC5E}" cxnId="{2CADC919-DB52-49B7-96D3-711E9DF339D9}" type="parTrans">
      <dgm:prSet/>
      <dgm:spPr>
        <a:ln>
          <a:solidFill>
            <a:srgbClr val="00B0F0"/>
          </a:solidFill>
        </a:ln>
      </dgm:spPr>
      <dgm:t>
        <a:bodyPr/>
        <a:lstStyle/>
        <a:p>
          <a:endParaRPr lang="zh-CN" altLang="en-US">
            <a:latin typeface="汉仪大黑简" panose="02010600000101010101" pitchFamily="2" charset="-122"/>
            <a:ea typeface="汉仪大黑简" panose="02010600000101010101" pitchFamily="2" charset="-122"/>
          </a:endParaRPr>
        </a:p>
      </dgm:t>
    </dgm:pt>
    <dgm:pt modelId="{41BF824B-117F-4D81-8413-3D179728772C}" cxnId="{2CADC919-DB52-49B7-96D3-711E9DF339D9}" type="sibTrans">
      <dgm:prSet/>
      <dgm:spPr/>
      <dgm:t>
        <a:bodyPr/>
        <a:lstStyle/>
        <a:p>
          <a:endParaRPr lang="zh-CN" altLang="en-US"/>
        </a:p>
      </dgm:t>
    </dgm:pt>
    <dgm:pt modelId="{346394F1-C1C3-4D5B-AD17-E8529F8C8029}" type="pres">
      <dgm:prSet presAssocID="{FC1FC712-02A6-4337-B923-5DF938F9AA7E}" presName="hierChild1" presStyleCnt="0">
        <dgm:presLayoutVars>
          <dgm:chPref val="1"/>
          <dgm:dir/>
          <dgm:animOne val="branch"/>
          <dgm:animLvl val="lvl"/>
          <dgm:resizeHandles/>
        </dgm:presLayoutVars>
      </dgm:prSet>
      <dgm:spPr/>
      <dgm:t>
        <a:bodyPr/>
        <a:lstStyle/>
        <a:p>
          <a:endParaRPr lang="zh-CN" altLang="en-US"/>
        </a:p>
      </dgm:t>
    </dgm:pt>
    <dgm:pt modelId="{3CA3FF25-4F88-4266-A1E7-6CACCC84D052}" type="pres">
      <dgm:prSet presAssocID="{26EDD7E4-1F37-4539-A2C0-2C3749B99C0D}" presName="hierRoot1" presStyleCnt="0"/>
      <dgm:spPr/>
    </dgm:pt>
    <dgm:pt modelId="{8AA96CF0-BE4E-44DA-B625-5B3AC9F01C82}" type="pres">
      <dgm:prSet presAssocID="{26EDD7E4-1F37-4539-A2C0-2C3749B99C0D}" presName="composite" presStyleCnt="0"/>
      <dgm:spPr/>
    </dgm:pt>
    <dgm:pt modelId="{77753029-29EB-4BD4-982C-8287990D1101}" type="pres">
      <dgm:prSet presAssocID="{26EDD7E4-1F37-4539-A2C0-2C3749B99C0D}" presName="background" presStyleLbl="node0" presStyleIdx="0" presStyleCnt="1"/>
      <dgm:spPr>
        <a:solidFill>
          <a:srgbClr val="00B0F0"/>
        </a:solidFill>
      </dgm:spPr>
    </dgm:pt>
    <dgm:pt modelId="{BA8AC949-678E-46A5-A13A-F387DFA28135}" type="pres">
      <dgm:prSet presAssocID="{26EDD7E4-1F37-4539-A2C0-2C3749B99C0D}" presName="text" presStyleLbl="fgAcc0" presStyleIdx="0" presStyleCnt="1">
        <dgm:presLayoutVars>
          <dgm:chPref val="3"/>
        </dgm:presLayoutVars>
      </dgm:prSet>
      <dgm:spPr/>
      <dgm:t>
        <a:bodyPr/>
        <a:lstStyle/>
        <a:p>
          <a:endParaRPr lang="zh-CN" altLang="en-US"/>
        </a:p>
      </dgm:t>
    </dgm:pt>
    <dgm:pt modelId="{92AB837D-7E68-4D52-9F00-059C319E4EFA}" type="pres">
      <dgm:prSet presAssocID="{26EDD7E4-1F37-4539-A2C0-2C3749B99C0D}" presName="hierChild2" presStyleCnt="0"/>
      <dgm:spPr/>
    </dgm:pt>
    <dgm:pt modelId="{263225FA-31C1-475C-B257-E5FA1DBDB740}" type="pres">
      <dgm:prSet presAssocID="{088676E2-145D-465D-BF3B-CF0473C68B7A}" presName="Name10" presStyleLbl="parChTrans1D2" presStyleIdx="0" presStyleCnt="2"/>
      <dgm:spPr/>
      <dgm:t>
        <a:bodyPr/>
        <a:lstStyle/>
        <a:p>
          <a:endParaRPr lang="zh-CN" altLang="en-US"/>
        </a:p>
      </dgm:t>
    </dgm:pt>
    <dgm:pt modelId="{E32A8E9B-33C8-4718-B45A-1323A025515D}" type="pres">
      <dgm:prSet presAssocID="{454EA057-25A2-480E-8EC1-D5E6AAC4FF1D}" presName="hierRoot2" presStyleCnt="0"/>
      <dgm:spPr/>
    </dgm:pt>
    <dgm:pt modelId="{79E6E893-65B2-41C6-8931-C08A2B5D9632}" type="pres">
      <dgm:prSet presAssocID="{454EA057-25A2-480E-8EC1-D5E6AAC4FF1D}" presName="composite2" presStyleCnt="0"/>
      <dgm:spPr/>
    </dgm:pt>
    <dgm:pt modelId="{0FD5FAEF-4C96-4BC8-BD8C-874DFC852617}" type="pres">
      <dgm:prSet presAssocID="{454EA057-25A2-480E-8EC1-D5E6AAC4FF1D}" presName="background2" presStyleLbl="node2" presStyleIdx="0" presStyleCnt="2"/>
      <dgm:spPr>
        <a:solidFill>
          <a:srgbClr val="00B0F0"/>
        </a:solidFill>
      </dgm:spPr>
    </dgm:pt>
    <dgm:pt modelId="{0A49B384-FB7C-407C-8DF9-A5E5DB5DEF38}" type="pres">
      <dgm:prSet presAssocID="{454EA057-25A2-480E-8EC1-D5E6AAC4FF1D}" presName="text2" presStyleLbl="fgAcc2" presStyleIdx="0" presStyleCnt="2">
        <dgm:presLayoutVars>
          <dgm:chPref val="3"/>
        </dgm:presLayoutVars>
      </dgm:prSet>
      <dgm:spPr/>
      <dgm:t>
        <a:bodyPr/>
        <a:lstStyle/>
        <a:p>
          <a:endParaRPr lang="zh-CN" altLang="en-US"/>
        </a:p>
      </dgm:t>
    </dgm:pt>
    <dgm:pt modelId="{FF9DB638-4E99-4A1E-A41C-34F7E08CC2D3}" type="pres">
      <dgm:prSet presAssocID="{454EA057-25A2-480E-8EC1-D5E6AAC4FF1D}" presName="hierChild3" presStyleCnt="0"/>
      <dgm:spPr/>
    </dgm:pt>
    <dgm:pt modelId="{2C56F7AC-4EEE-44E1-936E-1EAC45CAA92A}" type="pres">
      <dgm:prSet presAssocID="{51606FE1-2633-4031-A02A-FA238C81DC5E}" presName="Name10" presStyleLbl="parChTrans1D2" presStyleIdx="1" presStyleCnt="2"/>
      <dgm:spPr/>
      <dgm:t>
        <a:bodyPr/>
        <a:lstStyle/>
        <a:p>
          <a:endParaRPr lang="zh-CN" altLang="en-US"/>
        </a:p>
      </dgm:t>
    </dgm:pt>
    <dgm:pt modelId="{80C57AB1-4FFE-4CF9-9D0E-F6F190D2C18D}" type="pres">
      <dgm:prSet presAssocID="{0D154705-0F91-4713-A75B-5AFE722677A6}" presName="hierRoot2" presStyleCnt="0"/>
      <dgm:spPr/>
    </dgm:pt>
    <dgm:pt modelId="{861A6235-81E5-4111-87AB-BAC99D724281}" type="pres">
      <dgm:prSet presAssocID="{0D154705-0F91-4713-A75B-5AFE722677A6}" presName="composite2" presStyleCnt="0"/>
      <dgm:spPr/>
    </dgm:pt>
    <dgm:pt modelId="{A0248247-45CB-4BC8-BFC8-77BB1C851C96}" type="pres">
      <dgm:prSet presAssocID="{0D154705-0F91-4713-A75B-5AFE722677A6}" presName="background2" presStyleLbl="node2" presStyleIdx="1" presStyleCnt="2"/>
      <dgm:spPr>
        <a:solidFill>
          <a:srgbClr val="00B0F0"/>
        </a:solidFill>
      </dgm:spPr>
    </dgm:pt>
    <dgm:pt modelId="{A6986231-5DDB-401A-95DE-F74123A59A2F}" type="pres">
      <dgm:prSet presAssocID="{0D154705-0F91-4713-A75B-5AFE722677A6}" presName="text2" presStyleLbl="fgAcc2" presStyleIdx="1" presStyleCnt="2">
        <dgm:presLayoutVars>
          <dgm:chPref val="3"/>
        </dgm:presLayoutVars>
      </dgm:prSet>
      <dgm:spPr/>
      <dgm:t>
        <a:bodyPr/>
        <a:lstStyle/>
        <a:p>
          <a:endParaRPr lang="zh-CN" altLang="en-US"/>
        </a:p>
      </dgm:t>
    </dgm:pt>
    <dgm:pt modelId="{F971C618-1105-47FF-B7AF-0BC1D16FD63E}" type="pres">
      <dgm:prSet presAssocID="{0D154705-0F91-4713-A75B-5AFE722677A6}" presName="hierChild3" presStyleCnt="0"/>
      <dgm:spPr/>
    </dgm:pt>
  </dgm:ptLst>
  <dgm:cxnLst>
    <dgm:cxn modelId="{2CADC919-DB52-49B7-96D3-711E9DF339D9}" srcId="{26EDD7E4-1F37-4539-A2C0-2C3749B99C0D}" destId="{0D154705-0F91-4713-A75B-5AFE722677A6}" srcOrd="1" destOrd="0" parTransId="{51606FE1-2633-4031-A02A-FA238C81DC5E}" sibTransId="{41BF824B-117F-4D81-8413-3D179728772C}"/>
    <dgm:cxn modelId="{77C1A558-43FD-4507-A83E-F85B1926A126}" srcId="{FC1FC712-02A6-4337-B923-5DF938F9AA7E}" destId="{26EDD7E4-1F37-4539-A2C0-2C3749B99C0D}" srcOrd="0" destOrd="0" parTransId="{CCD3418A-103F-403E-BFCE-BBF743B15BFD}" sibTransId="{C93560C3-5ECD-4D71-9D79-467DD8B13567}"/>
    <dgm:cxn modelId="{F2AB1A99-234A-4FCF-9DBA-A8976053CC7F}" type="presOf" srcId="{FC1FC712-02A6-4337-B923-5DF938F9AA7E}" destId="{346394F1-C1C3-4D5B-AD17-E8529F8C8029}" srcOrd="0" destOrd="0" presId="urn:microsoft.com/office/officeart/2005/8/layout/hierarchy1"/>
    <dgm:cxn modelId="{13F2ACB8-ECB8-444B-8CD0-50F7BC5237BB}" srcId="{26EDD7E4-1F37-4539-A2C0-2C3749B99C0D}" destId="{454EA057-25A2-480E-8EC1-D5E6AAC4FF1D}" srcOrd="0" destOrd="0" parTransId="{088676E2-145D-465D-BF3B-CF0473C68B7A}" sibTransId="{2D1961CB-DB57-436C-AEFD-6BB534AC6069}"/>
    <dgm:cxn modelId="{C6AD779C-03C1-4B62-86AE-0381EC2C65C4}" type="presOf" srcId="{454EA057-25A2-480E-8EC1-D5E6AAC4FF1D}" destId="{0A49B384-FB7C-407C-8DF9-A5E5DB5DEF38}" srcOrd="0" destOrd="0" presId="urn:microsoft.com/office/officeart/2005/8/layout/hierarchy1"/>
    <dgm:cxn modelId="{C61C9F59-D2AA-479A-9265-7065283A9A98}" type="presOf" srcId="{0D154705-0F91-4713-A75B-5AFE722677A6}" destId="{A6986231-5DDB-401A-95DE-F74123A59A2F}" srcOrd="0" destOrd="0" presId="urn:microsoft.com/office/officeart/2005/8/layout/hierarchy1"/>
    <dgm:cxn modelId="{3D94BE81-B89A-4A9A-A4E9-AD29152F8651}" type="presOf" srcId="{088676E2-145D-465D-BF3B-CF0473C68B7A}" destId="{263225FA-31C1-475C-B257-E5FA1DBDB740}" srcOrd="0" destOrd="0" presId="urn:microsoft.com/office/officeart/2005/8/layout/hierarchy1"/>
    <dgm:cxn modelId="{8FFACB49-091F-4BDC-A243-460EE804BEAE}" type="presOf" srcId="{26EDD7E4-1F37-4539-A2C0-2C3749B99C0D}" destId="{BA8AC949-678E-46A5-A13A-F387DFA28135}" srcOrd="0" destOrd="0" presId="urn:microsoft.com/office/officeart/2005/8/layout/hierarchy1"/>
    <dgm:cxn modelId="{87D70437-273C-4927-B32A-584A05ECEAA8}" type="presOf" srcId="{51606FE1-2633-4031-A02A-FA238C81DC5E}" destId="{2C56F7AC-4EEE-44E1-936E-1EAC45CAA92A}" srcOrd="0" destOrd="0" presId="urn:microsoft.com/office/officeart/2005/8/layout/hierarchy1"/>
    <dgm:cxn modelId="{D30F2832-8567-4036-8798-9E159689164C}" type="presParOf" srcId="{346394F1-C1C3-4D5B-AD17-E8529F8C8029}" destId="{3CA3FF25-4F88-4266-A1E7-6CACCC84D052}" srcOrd="0" destOrd="0" presId="urn:microsoft.com/office/officeart/2005/8/layout/hierarchy1"/>
    <dgm:cxn modelId="{803662D6-0239-4B45-8DD8-A87B7C456FBD}" type="presParOf" srcId="{3CA3FF25-4F88-4266-A1E7-6CACCC84D052}" destId="{8AA96CF0-BE4E-44DA-B625-5B3AC9F01C82}" srcOrd="0" destOrd="0" presId="urn:microsoft.com/office/officeart/2005/8/layout/hierarchy1"/>
    <dgm:cxn modelId="{A6A346D9-FB3E-486E-9F8E-FCEEB3037542}" type="presParOf" srcId="{8AA96CF0-BE4E-44DA-B625-5B3AC9F01C82}" destId="{77753029-29EB-4BD4-982C-8287990D1101}" srcOrd="0" destOrd="0" presId="urn:microsoft.com/office/officeart/2005/8/layout/hierarchy1"/>
    <dgm:cxn modelId="{139B2510-89AB-471A-B05D-2E60B326FE64}" type="presParOf" srcId="{8AA96CF0-BE4E-44DA-B625-5B3AC9F01C82}" destId="{BA8AC949-678E-46A5-A13A-F387DFA28135}" srcOrd="1" destOrd="0" presId="urn:microsoft.com/office/officeart/2005/8/layout/hierarchy1"/>
    <dgm:cxn modelId="{3D392960-29E0-4A45-BE46-8F36A6E0F4FB}" type="presParOf" srcId="{3CA3FF25-4F88-4266-A1E7-6CACCC84D052}" destId="{92AB837D-7E68-4D52-9F00-059C319E4EFA}" srcOrd="1" destOrd="0" presId="urn:microsoft.com/office/officeart/2005/8/layout/hierarchy1"/>
    <dgm:cxn modelId="{D9C166F5-0042-4432-8A44-2F2E8734EF70}" type="presParOf" srcId="{92AB837D-7E68-4D52-9F00-059C319E4EFA}" destId="{263225FA-31C1-475C-B257-E5FA1DBDB740}" srcOrd="0" destOrd="0" presId="urn:microsoft.com/office/officeart/2005/8/layout/hierarchy1"/>
    <dgm:cxn modelId="{F08115C6-BD9F-4802-BD86-28977C48D968}" type="presParOf" srcId="{92AB837D-7E68-4D52-9F00-059C319E4EFA}" destId="{E32A8E9B-33C8-4718-B45A-1323A025515D}" srcOrd="1" destOrd="0" presId="urn:microsoft.com/office/officeart/2005/8/layout/hierarchy1"/>
    <dgm:cxn modelId="{E0211149-754A-4180-825B-91D320563328}" type="presParOf" srcId="{E32A8E9B-33C8-4718-B45A-1323A025515D}" destId="{79E6E893-65B2-41C6-8931-C08A2B5D9632}" srcOrd="0" destOrd="0" presId="urn:microsoft.com/office/officeart/2005/8/layout/hierarchy1"/>
    <dgm:cxn modelId="{7A13CCBF-E816-466D-A6D5-83D203C2B2F4}" type="presParOf" srcId="{79E6E893-65B2-41C6-8931-C08A2B5D9632}" destId="{0FD5FAEF-4C96-4BC8-BD8C-874DFC852617}" srcOrd="0" destOrd="0" presId="urn:microsoft.com/office/officeart/2005/8/layout/hierarchy1"/>
    <dgm:cxn modelId="{810C77B3-4689-4315-8259-2A18FC9BE18F}" type="presParOf" srcId="{79E6E893-65B2-41C6-8931-C08A2B5D9632}" destId="{0A49B384-FB7C-407C-8DF9-A5E5DB5DEF38}" srcOrd="1" destOrd="0" presId="urn:microsoft.com/office/officeart/2005/8/layout/hierarchy1"/>
    <dgm:cxn modelId="{051CFA2F-3974-4995-B84E-5175A28FEA3E}" type="presParOf" srcId="{E32A8E9B-33C8-4718-B45A-1323A025515D}" destId="{FF9DB638-4E99-4A1E-A41C-34F7E08CC2D3}" srcOrd="1" destOrd="0" presId="urn:microsoft.com/office/officeart/2005/8/layout/hierarchy1"/>
    <dgm:cxn modelId="{8AE8B845-33D5-430B-8DB8-A69486ED7AE7}" type="presParOf" srcId="{92AB837D-7E68-4D52-9F00-059C319E4EFA}" destId="{2C56F7AC-4EEE-44E1-936E-1EAC45CAA92A}" srcOrd="2" destOrd="0" presId="urn:microsoft.com/office/officeart/2005/8/layout/hierarchy1"/>
    <dgm:cxn modelId="{29D89826-07A7-40E4-9068-44902DBD5B59}" type="presParOf" srcId="{92AB837D-7E68-4D52-9F00-059C319E4EFA}" destId="{80C57AB1-4FFE-4CF9-9D0E-F6F190D2C18D}" srcOrd="3" destOrd="0" presId="urn:microsoft.com/office/officeart/2005/8/layout/hierarchy1"/>
    <dgm:cxn modelId="{6CAD10DE-37A7-46EB-8216-4342E1593FAD}" type="presParOf" srcId="{80C57AB1-4FFE-4CF9-9D0E-F6F190D2C18D}" destId="{861A6235-81E5-4111-87AB-BAC99D724281}" srcOrd="0" destOrd="0" presId="urn:microsoft.com/office/officeart/2005/8/layout/hierarchy1"/>
    <dgm:cxn modelId="{3CB358D3-446E-437C-9820-FA44460130C2}" type="presParOf" srcId="{861A6235-81E5-4111-87AB-BAC99D724281}" destId="{A0248247-45CB-4BC8-BFC8-77BB1C851C96}" srcOrd="0" destOrd="0" presId="urn:microsoft.com/office/officeart/2005/8/layout/hierarchy1"/>
    <dgm:cxn modelId="{970F361F-1D0F-4749-AA4E-7E62205A8D23}" type="presParOf" srcId="{861A6235-81E5-4111-87AB-BAC99D724281}" destId="{A6986231-5DDB-401A-95DE-F74123A59A2F}" srcOrd="1" destOrd="0" presId="urn:microsoft.com/office/officeart/2005/8/layout/hierarchy1"/>
    <dgm:cxn modelId="{24885D21-481D-45B3-8593-3C8133CB83AE}" type="presParOf" srcId="{80C57AB1-4FFE-4CF9-9D0E-F6F190D2C18D}" destId="{F971C618-1105-47FF-B7AF-0BC1D16FD63E}"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1FC712-02A6-4337-B923-5DF938F9AA7E}" type="doc">
      <dgm:prSet loTypeId="urn:microsoft.com/office/officeart/2005/8/layout/hierarchy1" loCatId="hierarchy" qsTypeId="urn:microsoft.com/office/officeart/2005/8/quickstyle/3d4" qsCatId="3D" csTypeId="urn:microsoft.com/office/officeart/2005/8/colors/accent6_3" csCatId="accent6" phldr="1"/>
      <dgm:spPr/>
      <dgm:t>
        <a:bodyPr/>
        <a:lstStyle/>
        <a:p>
          <a:endParaRPr lang="zh-CN" altLang="en-US"/>
        </a:p>
      </dgm:t>
    </dgm:pt>
    <dgm:pt modelId="{26EDD7E4-1F37-4539-A2C0-2C3749B99C0D}">
      <dgm:prSet phldrT="[文本]" phldr="0" custT="1"/>
      <dgm:spPr>
        <a:ln>
          <a:solidFill>
            <a:srgbClr val="3AA845"/>
          </a:solidFill>
        </a:ln>
      </dgm:spPr>
      <dgm:t>
        <a:bodyPr vert="horz" wrap="square"/>
        <a:p>
          <a:pPr algn="l" defTabSz="844550">
            <a:lnSpc>
              <a:spcPct val="90000"/>
            </a:lnSpc>
            <a:spcBef>
              <a:spcPct val="0"/>
            </a:spcBef>
            <a:spcAft>
              <a:spcPct val="35000"/>
            </a:spcAft>
          </a:pPr>
          <a:r>
            <a:rPr lang="zh-CN" altLang="en-US" sz="2200" b="1" kern="1200" dirty="0">
              <a:latin typeface="方正小标宋_GBK" panose="03000509000000000000" charset="-122"/>
              <a:ea typeface="方正小标宋_GBK" panose="03000509000000000000" charset="-122"/>
              <a:cs typeface="+mn-cs"/>
            </a:rPr>
            <a:t>对党的中央委员会委员、候补委员，给以警告、严重警告处分</a:t>
          </a:r>
          <a:r>
            <a:rPr lang="zh-CN" altLang="en-US" sz="2200" b="1" kern="1200" dirty="0">
              <a:latin typeface="方正小标宋_GBK" panose="03000509000000000000" charset="-122"/>
              <a:ea typeface="方正小标宋_GBK" panose="03000509000000000000" charset="-122"/>
              <a:cs typeface="+mn-cs"/>
            </a:rPr>
            <a:t/>
          </a:r>
          <a:endParaRPr lang="zh-CN" altLang="en-US" sz="2200" b="1" kern="1200" dirty="0">
            <a:latin typeface="方正小标宋_GBK" panose="03000509000000000000" charset="-122"/>
            <a:ea typeface="方正小标宋_GBK" panose="03000509000000000000" charset="-122"/>
            <a:cs typeface="+mn-cs"/>
          </a:endParaRPr>
        </a:p>
      </dgm:t>
    </dgm:pt>
    <dgm:pt modelId="{CCD3418A-103F-403E-BFCE-BBF743B15BFD}" cxnId="{3BA75873-539A-4BE3-973D-876B4046393D}" type="parTrans">
      <dgm:prSet/>
      <dgm:spPr/>
      <dgm:t>
        <a:bodyPr/>
        <a:lstStyle/>
        <a:p>
          <a:endParaRPr lang="zh-CN" altLang="en-US"/>
        </a:p>
      </dgm:t>
    </dgm:pt>
    <dgm:pt modelId="{C93560C3-5ECD-4D71-9D79-467DD8B13567}" cxnId="{3BA75873-539A-4BE3-973D-876B4046393D}" type="sibTrans">
      <dgm:prSet/>
      <dgm:spPr/>
      <dgm:t>
        <a:bodyPr/>
        <a:lstStyle/>
        <a:p>
          <a:endParaRPr lang="zh-CN" altLang="en-US"/>
        </a:p>
      </dgm:t>
    </dgm:pt>
    <dgm:pt modelId="{454EA057-25A2-480E-8EC1-D5E6AAC4FF1D}">
      <dgm:prSet phldrT="[文本]" phldr="0" custT="1"/>
      <dgm:spPr>
        <a:ln>
          <a:solidFill>
            <a:srgbClr val="3AA845"/>
          </a:solidFill>
        </a:ln>
      </dgm:spPr>
      <dgm:t>
        <a:bodyPr vert="horz" wrap="square"/>
        <a:p>
          <a:pPr algn="ctr" defTabSz="844550">
            <a:lnSpc>
              <a:spcPct val="90000"/>
            </a:lnSpc>
            <a:spcBef>
              <a:spcPct val="0"/>
            </a:spcBef>
            <a:spcAft>
              <a:spcPct val="35000"/>
            </a:spcAft>
          </a:pPr>
          <a:r>
            <a:rPr lang="zh-CN" altLang="en-US" sz="2200" b="1" kern="1200" dirty="0">
              <a:latin typeface="方正小标宋_GBK" panose="03000509000000000000" charset="-122"/>
              <a:ea typeface="方正小标宋_GBK" panose="03000509000000000000" charset="-122"/>
              <a:cs typeface="+mn-cs"/>
            </a:rPr>
            <a:t>中央纪律检查委员会常务委员会审议</a:t>
          </a:r>
          <a:r>
            <a:rPr sz="2200"/>
            <a:t/>
          </a:r>
          <a:endParaRPr sz="2200"/>
        </a:p>
      </dgm:t>
    </dgm:pt>
    <dgm:pt modelId="{088676E2-145D-465D-BF3B-CF0473C68B7A}" cxnId="{67E4A117-A64B-4BCC-87A3-A2F9933631E7}" type="parTrans">
      <dgm:prSet/>
      <dgm:spPr/>
      <dgm:t>
        <a:bodyPr/>
        <a:lstStyle/>
        <a:p>
          <a:endParaRPr lang="zh-CN" altLang="en-US">
            <a:latin typeface="汉仪大黑简" panose="02010600000101010101" pitchFamily="2" charset="-122"/>
            <a:ea typeface="汉仪大黑简" panose="02010600000101010101" pitchFamily="2" charset="-122"/>
          </a:endParaRPr>
        </a:p>
      </dgm:t>
    </dgm:pt>
    <dgm:pt modelId="{2D1961CB-DB57-436C-AEFD-6BB534AC6069}" cxnId="{67E4A117-A64B-4BCC-87A3-A2F9933631E7}" type="sibTrans">
      <dgm:prSet/>
      <dgm:spPr/>
      <dgm:t>
        <a:bodyPr/>
        <a:lstStyle/>
        <a:p>
          <a:endParaRPr lang="zh-CN" altLang="en-US"/>
        </a:p>
      </dgm:t>
    </dgm:pt>
    <dgm:pt modelId="{0D154705-0F91-4713-A75B-5AFE722677A6}">
      <dgm:prSet phldrT="[文本]" phldr="0" custT="1"/>
      <dgm:spPr>
        <a:ln>
          <a:solidFill>
            <a:srgbClr val="3AA845"/>
          </a:solidFill>
        </a:ln>
      </dgm:spPr>
      <dgm:t>
        <a:bodyPr vert="horz" wrap="square"/>
        <a:p>
          <a:pPr algn="ctr" defTabSz="844550">
            <a:lnSpc>
              <a:spcPct val="90000"/>
            </a:lnSpc>
            <a:spcBef>
              <a:spcPct val="0"/>
            </a:spcBef>
            <a:spcAft>
              <a:spcPct val="35000"/>
            </a:spcAft>
          </a:pPr>
          <a:r>
            <a:rPr lang="zh-CN" altLang="en-US" sz="2200" b="1" kern="1200">
              <a:latin typeface="方正小标宋_GBK" panose="03000509000000000000" charset="-122"/>
              <a:ea typeface="方正小标宋_GBK" panose="03000509000000000000" charset="-122"/>
              <a:cs typeface="+mn-cs"/>
            </a:rPr>
            <a:t>报党中央批准</a:t>
          </a:r>
          <a:r>
            <a:rPr lang="zh-CN" altLang="en-US" sz="2200" b="1" kern="1200" dirty="0">
              <a:latin typeface="汉仪大黑简" panose="02010600000101010101" pitchFamily="2" charset="-122"/>
              <a:ea typeface="汉仪大黑简" panose="02010600000101010101" pitchFamily="2" charset="-122"/>
              <a:cs typeface="+mn-cs"/>
            </a:rPr>
            <a:t/>
          </a:r>
          <a:endParaRPr lang="zh-CN" altLang="en-US" sz="2200" b="1" kern="1200" dirty="0">
            <a:latin typeface="汉仪大黑简" panose="02010600000101010101" pitchFamily="2" charset="-122"/>
            <a:ea typeface="汉仪大黑简" panose="02010600000101010101" pitchFamily="2" charset="-122"/>
            <a:cs typeface="+mn-cs"/>
          </a:endParaRPr>
        </a:p>
      </dgm:t>
    </dgm:pt>
    <dgm:pt modelId="{51606FE1-2633-4031-A02A-FA238C81DC5E}" cxnId="{EE8EFAAB-57CD-4D96-B16B-8AF29A9EE312}" type="parTrans">
      <dgm:prSet/>
      <dgm:spPr/>
      <dgm:t>
        <a:bodyPr/>
        <a:lstStyle/>
        <a:p>
          <a:endParaRPr lang="zh-CN" altLang="en-US">
            <a:latin typeface="汉仪大黑简" panose="02010600000101010101" pitchFamily="2" charset="-122"/>
            <a:ea typeface="汉仪大黑简" panose="02010600000101010101" pitchFamily="2" charset="-122"/>
          </a:endParaRPr>
        </a:p>
      </dgm:t>
    </dgm:pt>
    <dgm:pt modelId="{41BF824B-117F-4D81-8413-3D179728772C}" cxnId="{EE8EFAAB-57CD-4D96-B16B-8AF29A9EE312}" type="sibTrans">
      <dgm:prSet/>
      <dgm:spPr/>
      <dgm:t>
        <a:bodyPr/>
        <a:lstStyle/>
        <a:p>
          <a:endParaRPr lang="zh-CN" altLang="en-US"/>
        </a:p>
      </dgm:t>
    </dgm:pt>
    <dgm:pt modelId="{346394F1-C1C3-4D5B-AD17-E8529F8C8029}" type="pres">
      <dgm:prSet presAssocID="{FC1FC712-02A6-4337-B923-5DF938F9AA7E}" presName="hierChild1" presStyleCnt="0">
        <dgm:presLayoutVars>
          <dgm:chPref val="1"/>
          <dgm:dir/>
          <dgm:animOne val="branch"/>
          <dgm:animLvl val="lvl"/>
          <dgm:resizeHandles/>
        </dgm:presLayoutVars>
      </dgm:prSet>
      <dgm:spPr/>
      <dgm:t>
        <a:bodyPr/>
        <a:lstStyle/>
        <a:p>
          <a:endParaRPr lang="zh-CN" altLang="en-US"/>
        </a:p>
      </dgm:t>
    </dgm:pt>
    <dgm:pt modelId="{3CA3FF25-4F88-4266-A1E7-6CACCC84D052}" type="pres">
      <dgm:prSet presAssocID="{26EDD7E4-1F37-4539-A2C0-2C3749B99C0D}" presName="hierRoot1" presStyleCnt="0"/>
      <dgm:spPr/>
    </dgm:pt>
    <dgm:pt modelId="{8AA96CF0-BE4E-44DA-B625-5B3AC9F01C82}" type="pres">
      <dgm:prSet presAssocID="{26EDD7E4-1F37-4539-A2C0-2C3749B99C0D}" presName="composite" presStyleCnt="0"/>
      <dgm:spPr/>
    </dgm:pt>
    <dgm:pt modelId="{77753029-29EB-4BD4-982C-8287990D1101}" type="pres">
      <dgm:prSet presAssocID="{26EDD7E4-1F37-4539-A2C0-2C3749B99C0D}" presName="background" presStyleLbl="node0" presStyleIdx="0" presStyleCnt="1"/>
      <dgm:spPr>
        <a:solidFill>
          <a:srgbClr val="3AA845"/>
        </a:solidFill>
      </dgm:spPr>
    </dgm:pt>
    <dgm:pt modelId="{BA8AC949-678E-46A5-A13A-F387DFA28135}" type="pres">
      <dgm:prSet presAssocID="{26EDD7E4-1F37-4539-A2C0-2C3749B99C0D}" presName="text" presStyleLbl="fgAcc0" presStyleIdx="0" presStyleCnt="1">
        <dgm:presLayoutVars>
          <dgm:chPref val="3"/>
        </dgm:presLayoutVars>
      </dgm:prSet>
      <dgm:spPr/>
      <dgm:t>
        <a:bodyPr/>
        <a:lstStyle/>
        <a:p>
          <a:endParaRPr lang="zh-CN" altLang="en-US"/>
        </a:p>
      </dgm:t>
    </dgm:pt>
    <dgm:pt modelId="{92AB837D-7E68-4D52-9F00-059C319E4EFA}" type="pres">
      <dgm:prSet presAssocID="{26EDD7E4-1F37-4539-A2C0-2C3749B99C0D}" presName="hierChild2" presStyleCnt="0"/>
      <dgm:spPr/>
    </dgm:pt>
    <dgm:pt modelId="{263225FA-31C1-475C-B257-E5FA1DBDB740}" type="pres">
      <dgm:prSet presAssocID="{088676E2-145D-465D-BF3B-CF0473C68B7A}" presName="Name10" presStyleLbl="parChTrans1D2" presStyleIdx="0" presStyleCnt="2"/>
      <dgm:spPr/>
      <dgm:t>
        <a:bodyPr/>
        <a:lstStyle/>
        <a:p>
          <a:endParaRPr lang="zh-CN" altLang="en-US"/>
        </a:p>
      </dgm:t>
    </dgm:pt>
    <dgm:pt modelId="{E32A8E9B-33C8-4718-B45A-1323A025515D}" type="pres">
      <dgm:prSet presAssocID="{454EA057-25A2-480E-8EC1-D5E6AAC4FF1D}" presName="hierRoot2" presStyleCnt="0"/>
      <dgm:spPr/>
    </dgm:pt>
    <dgm:pt modelId="{79E6E893-65B2-41C6-8931-C08A2B5D9632}" type="pres">
      <dgm:prSet presAssocID="{454EA057-25A2-480E-8EC1-D5E6AAC4FF1D}" presName="composite2" presStyleCnt="0"/>
      <dgm:spPr/>
    </dgm:pt>
    <dgm:pt modelId="{0FD5FAEF-4C96-4BC8-BD8C-874DFC852617}" type="pres">
      <dgm:prSet presAssocID="{454EA057-25A2-480E-8EC1-D5E6AAC4FF1D}" presName="background2" presStyleLbl="node2" presStyleIdx="0" presStyleCnt="2"/>
      <dgm:spPr>
        <a:solidFill>
          <a:srgbClr val="3AA845"/>
        </a:solidFill>
      </dgm:spPr>
    </dgm:pt>
    <dgm:pt modelId="{0A49B384-FB7C-407C-8DF9-A5E5DB5DEF38}" type="pres">
      <dgm:prSet presAssocID="{454EA057-25A2-480E-8EC1-D5E6AAC4FF1D}" presName="text2" presStyleLbl="fgAcc2" presStyleIdx="0" presStyleCnt="2">
        <dgm:presLayoutVars>
          <dgm:chPref val="3"/>
        </dgm:presLayoutVars>
      </dgm:prSet>
      <dgm:spPr/>
      <dgm:t>
        <a:bodyPr/>
        <a:lstStyle/>
        <a:p>
          <a:endParaRPr lang="zh-CN" altLang="en-US"/>
        </a:p>
      </dgm:t>
    </dgm:pt>
    <dgm:pt modelId="{FF9DB638-4E99-4A1E-A41C-34F7E08CC2D3}" type="pres">
      <dgm:prSet presAssocID="{454EA057-25A2-480E-8EC1-D5E6AAC4FF1D}" presName="hierChild3" presStyleCnt="0"/>
      <dgm:spPr/>
    </dgm:pt>
    <dgm:pt modelId="{2C56F7AC-4EEE-44E1-936E-1EAC45CAA92A}" type="pres">
      <dgm:prSet presAssocID="{51606FE1-2633-4031-A02A-FA238C81DC5E}" presName="Name10" presStyleLbl="parChTrans1D2" presStyleIdx="1" presStyleCnt="2"/>
      <dgm:spPr/>
      <dgm:t>
        <a:bodyPr/>
        <a:lstStyle/>
        <a:p>
          <a:endParaRPr lang="zh-CN" altLang="en-US"/>
        </a:p>
      </dgm:t>
    </dgm:pt>
    <dgm:pt modelId="{80C57AB1-4FFE-4CF9-9D0E-F6F190D2C18D}" type="pres">
      <dgm:prSet presAssocID="{0D154705-0F91-4713-A75B-5AFE722677A6}" presName="hierRoot2" presStyleCnt="0"/>
      <dgm:spPr/>
    </dgm:pt>
    <dgm:pt modelId="{861A6235-81E5-4111-87AB-BAC99D724281}" type="pres">
      <dgm:prSet presAssocID="{0D154705-0F91-4713-A75B-5AFE722677A6}" presName="composite2" presStyleCnt="0"/>
      <dgm:spPr/>
    </dgm:pt>
    <dgm:pt modelId="{A0248247-45CB-4BC8-BFC8-77BB1C851C96}" type="pres">
      <dgm:prSet presAssocID="{0D154705-0F91-4713-A75B-5AFE722677A6}" presName="background2" presStyleLbl="node2" presStyleIdx="1" presStyleCnt="2"/>
      <dgm:spPr>
        <a:solidFill>
          <a:srgbClr val="3AA845"/>
        </a:solidFill>
      </dgm:spPr>
    </dgm:pt>
    <dgm:pt modelId="{A6986231-5DDB-401A-95DE-F74123A59A2F}" type="pres">
      <dgm:prSet presAssocID="{0D154705-0F91-4713-A75B-5AFE722677A6}" presName="text2" presStyleLbl="fgAcc2" presStyleIdx="1" presStyleCnt="2">
        <dgm:presLayoutVars>
          <dgm:chPref val="3"/>
        </dgm:presLayoutVars>
      </dgm:prSet>
      <dgm:spPr/>
      <dgm:t>
        <a:bodyPr/>
        <a:lstStyle/>
        <a:p>
          <a:endParaRPr lang="zh-CN" altLang="en-US"/>
        </a:p>
      </dgm:t>
    </dgm:pt>
    <dgm:pt modelId="{F971C618-1105-47FF-B7AF-0BC1D16FD63E}" type="pres">
      <dgm:prSet presAssocID="{0D154705-0F91-4713-A75B-5AFE722677A6}" presName="hierChild3" presStyleCnt="0"/>
      <dgm:spPr/>
    </dgm:pt>
  </dgm:ptLst>
  <dgm:cxnLst>
    <dgm:cxn modelId="{3BA75873-539A-4BE3-973D-876B4046393D}" srcId="{FC1FC712-02A6-4337-B923-5DF938F9AA7E}" destId="{26EDD7E4-1F37-4539-A2C0-2C3749B99C0D}" srcOrd="0" destOrd="0" parTransId="{CCD3418A-103F-403E-BFCE-BBF743B15BFD}" sibTransId="{C93560C3-5ECD-4D71-9D79-467DD8B13567}"/>
    <dgm:cxn modelId="{67E4A117-A64B-4BCC-87A3-A2F9933631E7}" srcId="{26EDD7E4-1F37-4539-A2C0-2C3749B99C0D}" destId="{454EA057-25A2-480E-8EC1-D5E6AAC4FF1D}" srcOrd="0" destOrd="0" parTransId="{088676E2-145D-465D-BF3B-CF0473C68B7A}" sibTransId="{2D1961CB-DB57-436C-AEFD-6BB534AC6069}"/>
    <dgm:cxn modelId="{EE8EFAAB-57CD-4D96-B16B-8AF29A9EE312}" srcId="{26EDD7E4-1F37-4539-A2C0-2C3749B99C0D}" destId="{0D154705-0F91-4713-A75B-5AFE722677A6}" srcOrd="1" destOrd="0" parTransId="{51606FE1-2633-4031-A02A-FA238C81DC5E}" sibTransId="{41BF824B-117F-4D81-8413-3D179728772C}"/>
    <dgm:cxn modelId="{6B225B16-7162-43D3-893F-7A3EB48B287C}" type="presOf" srcId="{FC1FC712-02A6-4337-B923-5DF938F9AA7E}" destId="{346394F1-C1C3-4D5B-AD17-E8529F8C8029}" srcOrd="0" destOrd="0" presId="urn:microsoft.com/office/officeart/2005/8/layout/hierarchy1"/>
    <dgm:cxn modelId="{E895D667-D2E5-4653-A58C-BDB8D152AE71}" type="presParOf" srcId="{346394F1-C1C3-4D5B-AD17-E8529F8C8029}" destId="{3CA3FF25-4F88-4266-A1E7-6CACCC84D052}" srcOrd="0" destOrd="0" presId="urn:microsoft.com/office/officeart/2005/8/layout/hierarchy1"/>
    <dgm:cxn modelId="{5EF7DD14-1B54-4058-8ED2-18FF791978BC}" type="presParOf" srcId="{3CA3FF25-4F88-4266-A1E7-6CACCC84D052}" destId="{8AA96CF0-BE4E-44DA-B625-5B3AC9F01C82}" srcOrd="0" destOrd="0" presId="urn:microsoft.com/office/officeart/2005/8/layout/hierarchy1"/>
    <dgm:cxn modelId="{E151076F-4D24-41B9-8351-AB862FB7192A}" type="presParOf" srcId="{8AA96CF0-BE4E-44DA-B625-5B3AC9F01C82}" destId="{77753029-29EB-4BD4-982C-8287990D1101}" srcOrd="0" destOrd="0" presId="urn:microsoft.com/office/officeart/2005/8/layout/hierarchy1"/>
    <dgm:cxn modelId="{56F40493-1C78-41A2-8944-F645000DF16C}" type="presParOf" srcId="{8AA96CF0-BE4E-44DA-B625-5B3AC9F01C82}" destId="{BA8AC949-678E-46A5-A13A-F387DFA28135}" srcOrd="1" destOrd="0" presId="urn:microsoft.com/office/officeart/2005/8/layout/hierarchy1"/>
    <dgm:cxn modelId="{B6354234-3177-4595-ACE9-3A418F9EDB45}" type="presOf" srcId="{26EDD7E4-1F37-4539-A2C0-2C3749B99C0D}" destId="{BA8AC949-678E-46A5-A13A-F387DFA28135}" srcOrd="0" destOrd="0" presId="urn:microsoft.com/office/officeart/2005/8/layout/hierarchy1"/>
    <dgm:cxn modelId="{97AFB816-BF05-4F90-BECE-9BB303578D16}" type="presParOf" srcId="{3CA3FF25-4F88-4266-A1E7-6CACCC84D052}" destId="{92AB837D-7E68-4D52-9F00-059C319E4EFA}" srcOrd="1" destOrd="0" presId="urn:microsoft.com/office/officeart/2005/8/layout/hierarchy1"/>
    <dgm:cxn modelId="{96F2F07B-79FB-45C5-823D-24687A7514C6}" type="presParOf" srcId="{92AB837D-7E68-4D52-9F00-059C319E4EFA}" destId="{263225FA-31C1-475C-B257-E5FA1DBDB740}" srcOrd="0" destOrd="1" presId="urn:microsoft.com/office/officeart/2005/8/layout/hierarchy1"/>
    <dgm:cxn modelId="{3F5DB98B-1DA7-49CE-B2D7-854D350B781A}" type="presOf" srcId="{088676E2-145D-465D-BF3B-CF0473C68B7A}" destId="{263225FA-31C1-475C-B257-E5FA1DBDB740}" srcOrd="0" destOrd="0" presId="urn:microsoft.com/office/officeart/2005/8/layout/hierarchy1"/>
    <dgm:cxn modelId="{BDDC3667-059C-4205-8298-BB603DA582B8}" type="presParOf" srcId="{92AB837D-7E68-4D52-9F00-059C319E4EFA}" destId="{E32A8E9B-33C8-4718-B45A-1323A025515D}" srcOrd="1" destOrd="1" presId="urn:microsoft.com/office/officeart/2005/8/layout/hierarchy1"/>
    <dgm:cxn modelId="{B17CED70-0C58-44C7-B848-89AE0914CBFA}" type="presParOf" srcId="{E32A8E9B-33C8-4718-B45A-1323A025515D}" destId="{79E6E893-65B2-41C6-8931-C08A2B5D9632}" srcOrd="0" destOrd="1" presId="urn:microsoft.com/office/officeart/2005/8/layout/hierarchy1"/>
    <dgm:cxn modelId="{55AED9DD-B9FA-4F70-9072-9A557CDB38C0}" type="presParOf" srcId="{79E6E893-65B2-41C6-8931-C08A2B5D9632}" destId="{0FD5FAEF-4C96-4BC8-BD8C-874DFC852617}" srcOrd="0" destOrd="0" presId="urn:microsoft.com/office/officeart/2005/8/layout/hierarchy1"/>
    <dgm:cxn modelId="{DEC63D5C-8A1E-4340-850B-4AF37E9650C4}" type="presParOf" srcId="{79E6E893-65B2-41C6-8931-C08A2B5D9632}" destId="{0A49B384-FB7C-407C-8DF9-A5E5DB5DEF38}" srcOrd="1" destOrd="0" presId="urn:microsoft.com/office/officeart/2005/8/layout/hierarchy1"/>
    <dgm:cxn modelId="{5FDA37F9-4347-481B-8E2B-23A6E3319E99}" type="presOf" srcId="{454EA057-25A2-480E-8EC1-D5E6AAC4FF1D}" destId="{0A49B384-FB7C-407C-8DF9-A5E5DB5DEF38}" srcOrd="0" destOrd="0" presId="urn:microsoft.com/office/officeart/2005/8/layout/hierarchy1"/>
    <dgm:cxn modelId="{358BC1FC-348D-459F-96E9-E2B17938E6B3}" type="presParOf" srcId="{E32A8E9B-33C8-4718-B45A-1323A025515D}" destId="{FF9DB638-4E99-4A1E-A41C-34F7E08CC2D3}" srcOrd="1" destOrd="1" presId="urn:microsoft.com/office/officeart/2005/8/layout/hierarchy1"/>
    <dgm:cxn modelId="{E255C9AC-8668-41B5-BD92-00494D6500F6}" type="presParOf" srcId="{92AB837D-7E68-4D52-9F00-059C319E4EFA}" destId="{2C56F7AC-4EEE-44E1-936E-1EAC45CAA92A}" srcOrd="2" destOrd="1" presId="urn:microsoft.com/office/officeart/2005/8/layout/hierarchy1"/>
    <dgm:cxn modelId="{6B717E88-9A54-4C64-BBF8-9568E7631CDF}" type="presOf" srcId="{51606FE1-2633-4031-A02A-FA238C81DC5E}" destId="{2C56F7AC-4EEE-44E1-936E-1EAC45CAA92A}" srcOrd="0" destOrd="0" presId="urn:microsoft.com/office/officeart/2005/8/layout/hierarchy1"/>
    <dgm:cxn modelId="{DE44F586-D0B1-4C71-9030-FFF46BED96D7}" type="presParOf" srcId="{92AB837D-7E68-4D52-9F00-059C319E4EFA}" destId="{80C57AB1-4FFE-4CF9-9D0E-F6F190D2C18D}" srcOrd="3" destOrd="1" presId="urn:microsoft.com/office/officeart/2005/8/layout/hierarchy1"/>
    <dgm:cxn modelId="{3DD9C963-BF28-482D-AEE0-6F2439715B26}" type="presParOf" srcId="{80C57AB1-4FFE-4CF9-9D0E-F6F190D2C18D}" destId="{861A6235-81E5-4111-87AB-BAC99D724281}" srcOrd="0" destOrd="3" presId="urn:microsoft.com/office/officeart/2005/8/layout/hierarchy1"/>
    <dgm:cxn modelId="{A9A20768-1180-455E-9B3E-8C7A1174BB4E}" type="presParOf" srcId="{861A6235-81E5-4111-87AB-BAC99D724281}" destId="{A0248247-45CB-4BC8-BFC8-77BB1C851C96}" srcOrd="0" destOrd="0" presId="urn:microsoft.com/office/officeart/2005/8/layout/hierarchy1"/>
    <dgm:cxn modelId="{FAABA875-C17B-443A-BF48-396802416D6E}" type="presParOf" srcId="{861A6235-81E5-4111-87AB-BAC99D724281}" destId="{A6986231-5DDB-401A-95DE-F74123A59A2F}" srcOrd="1" destOrd="0" presId="urn:microsoft.com/office/officeart/2005/8/layout/hierarchy1"/>
    <dgm:cxn modelId="{D02301F5-3FAE-4B8A-8BAC-E6B190F2776A}" type="presOf" srcId="{0D154705-0F91-4713-A75B-5AFE722677A6}" destId="{A6986231-5DDB-401A-95DE-F74123A59A2F}" srcOrd="0" destOrd="0" presId="urn:microsoft.com/office/officeart/2005/8/layout/hierarchy1"/>
    <dgm:cxn modelId="{80400B41-F014-4439-924D-EDDC06F22709}" type="presParOf" srcId="{80C57AB1-4FFE-4CF9-9D0E-F6F190D2C18D}" destId="{F971C618-1105-47FF-B7AF-0BC1D16FD63E}" srcOrd="1" destOrd="3"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3970318"/>
        <a:chOff x="0" y="0"/>
        <a:chExt cx="6096000" cy="3970318"/>
      </a:xfrm>
    </dsp:grpSpPr>
    <dsp:sp modelId="{C8105DB7-540E-4097-A255-4E7B639217FD}">
      <dsp:nvSpPr>
        <dsp:cNvPr id="3" name="圆角矩形 2"/>
        <dsp:cNvSpPr/>
      </dsp:nvSpPr>
      <dsp:spPr bwMode="white">
        <a:xfrm>
          <a:off x="0" y="1353501"/>
          <a:ext cx="1604211" cy="802105"/>
        </a:xfrm>
        <a:prstGeom prst="roundRect">
          <a:avLst>
            <a:gd name="adj" fmla="val 10000"/>
          </a:avLst>
        </a:prstGeom>
        <a:solidFill>
          <a:srgbClr val="D10000"/>
        </a:solidFill>
      </dsp:spPr>
      <dsp:style>
        <a:lnRef idx="2">
          <a:schemeClr val="lt1"/>
        </a:lnRef>
        <a:fillRef idx="1">
          <a:schemeClr val="accent2">
            <a:shade val="80000"/>
          </a:schemeClr>
        </a:fillRef>
        <a:effectRef idx="0">
          <a:scrgbClr r="0" g="0" b="0"/>
        </a:effectRef>
        <a:fontRef idx="minor">
          <a:schemeClr val="lt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t>违纪责任</a:t>
          </a:r>
          <a:endParaRPr lang="zh-CN" altLang="en-US" sz="2800" dirty="0"/>
        </a:p>
      </dsp:txBody>
      <dsp:txXfrm>
        <a:off x="0" y="1353501"/>
        <a:ext cx="1604211" cy="802105"/>
      </dsp:txXfrm>
    </dsp:sp>
    <dsp:sp modelId="{AC038ED3-7CFD-4AAF-8746-E615D1F187CD}">
      <dsp:nvSpPr>
        <dsp:cNvPr id="4" name="任意多边形 3"/>
        <dsp:cNvSpPr/>
      </dsp:nvSpPr>
      <dsp:spPr bwMode="white">
        <a:xfrm>
          <a:off x="1529934" y="1505766"/>
          <a:ext cx="790237" cy="36365"/>
        </a:xfrm>
        <a:custGeom>
          <a:avLst/>
          <a:gdLst/>
          <a:ahLst/>
          <a:cxnLst/>
          <a:pathLst>
            <a:path w="1244" h="57">
              <a:moveTo>
                <a:pt x="117" y="392"/>
              </a:moveTo>
              <a:lnTo>
                <a:pt x="1127" y="-335"/>
              </a:lnTo>
            </a:path>
          </a:pathLst>
        </a:custGeom>
        <a:ln>
          <a:solidFill>
            <a:srgbClr val="FF7A00"/>
          </a:solidFill>
        </a:ln>
      </dsp:spPr>
      <dsp:style>
        <a:lnRef idx="2">
          <a:schemeClr val="accent2">
            <a:tint val="99000"/>
          </a:schemeClr>
        </a:lnRef>
        <a:fillRef idx="0">
          <a:schemeClr val="accent2">
            <a:tint val="99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529934" y="1505766"/>
        <a:ext cx="790237" cy="36365"/>
      </dsp:txXfrm>
    </dsp:sp>
    <dsp:sp modelId="{AC1D4BC3-B018-47D4-940A-6F0C556685D4}">
      <dsp:nvSpPr>
        <dsp:cNvPr id="5" name="圆角矩形 4"/>
        <dsp:cNvSpPr/>
      </dsp:nvSpPr>
      <dsp:spPr bwMode="white">
        <a:xfrm>
          <a:off x="2245895" y="892291"/>
          <a:ext cx="1604211" cy="802105"/>
        </a:xfrm>
        <a:prstGeom prst="roundRect">
          <a:avLst>
            <a:gd name="adj" fmla="val 10000"/>
          </a:avLst>
        </a:prstGeom>
        <a:solidFill>
          <a:srgbClr val="FF7A00"/>
        </a:solidFill>
      </dsp:spPr>
      <dsp:style>
        <a:lnRef idx="2">
          <a:schemeClr val="lt1"/>
        </a:lnRef>
        <a:fillRef idx="1">
          <a:schemeClr val="accent2">
            <a:tint val="99000"/>
            <a:hueOff val="0"/>
            <a:satOff val="0"/>
            <a:lumOff val="0"/>
            <a:alpha val="100000"/>
          </a:schemeClr>
        </a:fillRef>
        <a:effectRef idx="0">
          <a:scrgbClr r="0" g="0" b="0"/>
        </a:effectRef>
        <a:fontRef idx="minor">
          <a:schemeClr val="lt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800" dirty="0"/>
            <a:t>直接责任</a:t>
          </a:r>
          <a:endParaRPr lang="zh-CN" sz="2800" dirty="0"/>
        </a:p>
      </dsp:txBody>
      <dsp:txXfrm>
        <a:off x="2245895" y="892291"/>
        <a:ext cx="1604211" cy="802105"/>
      </dsp:txXfrm>
    </dsp:sp>
    <dsp:sp modelId="{26610614-C64D-46E3-8959-05339C6FC339}">
      <dsp:nvSpPr>
        <dsp:cNvPr id="6" name="任意多边形 5"/>
        <dsp:cNvSpPr/>
      </dsp:nvSpPr>
      <dsp:spPr bwMode="white">
        <a:xfrm>
          <a:off x="1529934" y="1966977"/>
          <a:ext cx="790237" cy="36365"/>
        </a:xfrm>
        <a:custGeom>
          <a:avLst/>
          <a:gdLst/>
          <a:ahLst/>
          <a:cxnLst/>
          <a:pathLst>
            <a:path w="1244" h="57">
              <a:moveTo>
                <a:pt x="117" y="-335"/>
              </a:moveTo>
              <a:lnTo>
                <a:pt x="1127" y="392"/>
              </a:lnTo>
            </a:path>
          </a:pathLst>
        </a:custGeom>
        <a:ln>
          <a:solidFill>
            <a:srgbClr val="FF7A00"/>
          </a:solidFill>
        </a:ln>
      </dsp:spPr>
      <dsp:style>
        <a:lnRef idx="2">
          <a:schemeClr val="accent2">
            <a:tint val="99000"/>
          </a:schemeClr>
        </a:lnRef>
        <a:fillRef idx="0">
          <a:schemeClr val="accent2">
            <a:tint val="99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1529934" y="1966977"/>
        <a:ext cx="790237" cy="36365"/>
      </dsp:txXfrm>
    </dsp:sp>
    <dsp:sp modelId="{00926EFA-BCCA-48A1-B815-52E2B8A183FB}">
      <dsp:nvSpPr>
        <dsp:cNvPr id="7" name="圆角矩形 6"/>
        <dsp:cNvSpPr/>
      </dsp:nvSpPr>
      <dsp:spPr bwMode="white">
        <a:xfrm>
          <a:off x="2245895" y="1814712"/>
          <a:ext cx="1604211" cy="802105"/>
        </a:xfrm>
        <a:prstGeom prst="roundRect">
          <a:avLst>
            <a:gd name="adj" fmla="val 10000"/>
          </a:avLst>
        </a:prstGeom>
        <a:solidFill>
          <a:srgbClr val="FF7A00"/>
        </a:solidFill>
      </dsp:spPr>
      <dsp:style>
        <a:lnRef idx="2">
          <a:schemeClr val="lt1"/>
        </a:lnRef>
        <a:fillRef idx="1">
          <a:schemeClr val="accent2">
            <a:tint val="99000"/>
            <a:hueOff val="0"/>
            <a:satOff val="0"/>
            <a:lumOff val="0"/>
            <a:alpha val="100000"/>
          </a:schemeClr>
        </a:fillRef>
        <a:effectRef idx="0">
          <a:scrgbClr r="0" g="0" b="0"/>
        </a:effectRef>
        <a:fontRef idx="minor">
          <a:schemeClr val="lt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800" dirty="0"/>
            <a:t>领导责任</a:t>
          </a:r>
          <a:endParaRPr lang="zh-CN" sz="2800" dirty="0"/>
        </a:p>
      </dsp:txBody>
      <dsp:txXfrm>
        <a:off x="2245895" y="1814712"/>
        <a:ext cx="1604211" cy="802105"/>
      </dsp:txXfrm>
    </dsp:sp>
    <dsp:sp modelId="{8A9BDE1D-8599-4452-BC21-F46579909D26}">
      <dsp:nvSpPr>
        <dsp:cNvPr id="8" name="任意多边形 7"/>
        <dsp:cNvSpPr/>
      </dsp:nvSpPr>
      <dsp:spPr bwMode="white">
        <a:xfrm>
          <a:off x="3775829" y="1966977"/>
          <a:ext cx="790237" cy="36365"/>
        </a:xfrm>
        <a:custGeom>
          <a:avLst/>
          <a:gdLst/>
          <a:ahLst/>
          <a:cxnLst/>
          <a:pathLst>
            <a:path w="1244" h="57">
              <a:moveTo>
                <a:pt x="117" y="392"/>
              </a:moveTo>
              <a:lnTo>
                <a:pt x="1127" y="-335"/>
              </a:lnTo>
            </a:path>
          </a:pathLst>
        </a:custGeom>
        <a:ln>
          <a:solidFill>
            <a:srgbClr val="FF7A00"/>
          </a:solidFill>
        </a:ln>
      </dsp:spPr>
      <dsp:style>
        <a:lnRef idx="2">
          <a:schemeClr val="accent2">
            <a:tint val="80000"/>
          </a:schemeClr>
        </a:lnRef>
        <a:fillRef idx="0">
          <a:schemeClr val="accent2">
            <a:tint val="8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3775829" y="1966977"/>
        <a:ext cx="790237" cy="36365"/>
      </dsp:txXfrm>
    </dsp:sp>
    <dsp:sp modelId="{9BEC7B2C-2D73-403A-AA40-91D71ACDC78E}">
      <dsp:nvSpPr>
        <dsp:cNvPr id="9" name="圆角矩形 8"/>
        <dsp:cNvSpPr/>
      </dsp:nvSpPr>
      <dsp:spPr bwMode="white">
        <a:xfrm>
          <a:off x="4491789" y="1353501"/>
          <a:ext cx="1604211" cy="802105"/>
        </a:xfrm>
        <a:prstGeom prst="roundRect">
          <a:avLst>
            <a:gd name="adj" fmla="val 10000"/>
          </a:avLst>
        </a:prstGeom>
        <a:solidFill>
          <a:srgbClr val="D2A056"/>
        </a:solidFill>
      </dsp:spPr>
      <dsp:style>
        <a:lnRef idx="2">
          <a:schemeClr val="lt1"/>
        </a:lnRef>
        <a:fillRef idx="1">
          <a:schemeClr val="accent2">
            <a:tint val="80000"/>
            <a:hueOff val="0"/>
            <a:satOff val="0"/>
            <a:lumOff val="0"/>
            <a:alpha val="100000"/>
          </a:schemeClr>
        </a:fillRef>
        <a:effectRef idx="0">
          <a:scrgbClr r="0" g="0" b="0"/>
        </a:effectRef>
        <a:fontRef idx="minor">
          <a:schemeClr val="lt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800" dirty="0"/>
            <a:t>主要领导责任</a:t>
          </a:r>
          <a:endParaRPr lang="zh-CN" sz="2800" dirty="0"/>
        </a:p>
      </dsp:txBody>
      <dsp:txXfrm>
        <a:off x="4491789" y="1353501"/>
        <a:ext cx="1604211" cy="802105"/>
      </dsp:txXfrm>
    </dsp:sp>
    <dsp:sp modelId="{60E91264-0EEC-4CAA-932F-BC819D6CA1CB}">
      <dsp:nvSpPr>
        <dsp:cNvPr id="10" name="任意多边形 9"/>
        <dsp:cNvSpPr/>
      </dsp:nvSpPr>
      <dsp:spPr bwMode="white">
        <a:xfrm>
          <a:off x="3775829" y="2428187"/>
          <a:ext cx="790237" cy="36365"/>
        </a:xfrm>
        <a:custGeom>
          <a:avLst/>
          <a:gdLst/>
          <a:ahLst/>
          <a:cxnLst/>
          <a:pathLst>
            <a:path w="1244" h="57">
              <a:moveTo>
                <a:pt x="117" y="-335"/>
              </a:moveTo>
              <a:lnTo>
                <a:pt x="1127" y="392"/>
              </a:lnTo>
            </a:path>
          </a:pathLst>
        </a:custGeom>
        <a:ln>
          <a:solidFill>
            <a:srgbClr val="FF7A00"/>
          </a:solidFill>
        </a:ln>
      </dsp:spPr>
      <dsp:style>
        <a:lnRef idx="2">
          <a:schemeClr val="accent2">
            <a:tint val="80000"/>
          </a:schemeClr>
        </a:lnRef>
        <a:fillRef idx="0">
          <a:schemeClr val="accent2">
            <a:tint val="8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3775829" y="2428187"/>
        <a:ext cx="790237" cy="36365"/>
      </dsp:txXfrm>
    </dsp:sp>
    <dsp:sp modelId="{F5BEE8DB-3774-4F0C-8DB7-54AD4DAD2BB2}">
      <dsp:nvSpPr>
        <dsp:cNvPr id="11" name="圆角矩形 10"/>
        <dsp:cNvSpPr/>
      </dsp:nvSpPr>
      <dsp:spPr bwMode="white">
        <a:xfrm>
          <a:off x="4491789" y="2275922"/>
          <a:ext cx="1604211" cy="802105"/>
        </a:xfrm>
        <a:prstGeom prst="roundRect">
          <a:avLst>
            <a:gd name="adj" fmla="val 10000"/>
          </a:avLst>
        </a:prstGeom>
        <a:solidFill>
          <a:srgbClr val="D2A056"/>
        </a:solidFill>
      </dsp:spPr>
      <dsp:style>
        <a:lnRef idx="2">
          <a:schemeClr val="lt1"/>
        </a:lnRef>
        <a:fillRef idx="1">
          <a:schemeClr val="accent2">
            <a:tint val="80000"/>
            <a:hueOff val="0"/>
            <a:satOff val="0"/>
            <a:lumOff val="0"/>
            <a:alpha val="100000"/>
          </a:schemeClr>
        </a:fillRef>
        <a:effectRef idx="0">
          <a:scrgbClr r="0" g="0" b="0"/>
        </a:effectRef>
        <a:fontRef idx="minor">
          <a:schemeClr val="lt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800" dirty="0"/>
            <a:t>重要领导责任</a:t>
          </a:r>
          <a:endParaRPr lang="zh-CN" sz="2800" dirty="0"/>
        </a:p>
      </dsp:txBody>
      <dsp:txXfrm>
        <a:off x="4491789" y="2275922"/>
        <a:ext cx="1604211" cy="802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430385" cy="4387850"/>
        <a:chOff x="0" y="0"/>
        <a:chExt cx="9430385" cy="4387850"/>
      </a:xfrm>
    </dsp:grpSpPr>
    <dsp:sp modelId="{461532F6-935B-4E75-B614-1A0624410B41}">
      <dsp:nvSpPr>
        <dsp:cNvPr id="3" name="圆角矩形 2"/>
        <dsp:cNvSpPr/>
      </dsp:nvSpPr>
      <dsp:spPr bwMode="white">
        <a:xfrm>
          <a:off x="0" y="1649864"/>
          <a:ext cx="1813536" cy="1088121"/>
        </a:xfrm>
        <a:prstGeom prst="roundRect">
          <a:avLst>
            <a:gd name="adj" fmla="val 10000"/>
          </a:avLst>
        </a:prstGeom>
        <a:solidFill>
          <a:schemeClr val="bg1"/>
        </a:solidFill>
        <a:ln w="28575">
          <a:solidFill>
            <a:srgbClr val="00B0F0"/>
          </a:solidFill>
        </a:ln>
      </dsp:spPr>
      <dsp:style>
        <a:lnRef idx="2">
          <a:schemeClr val="lt1"/>
        </a:lnRef>
        <a:fillRef idx="1">
          <a:schemeClr val="accent1"/>
        </a:fillRef>
        <a:effectRef idx="0">
          <a:scrgbClr r="0" g="0" b="0"/>
        </a:effectRef>
        <a:fontRef idx="minor">
          <a:schemeClr val="lt1"/>
        </a:fontRef>
      </dsp:style>
      <dsp:txBody>
        <a:bodyPr vert="horz" wrap="square"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0" i="0" cap="none" spc="0" dirty="0">
              <a:ln w="0"/>
              <a:solidFill>
                <a:schemeClr val="tx1"/>
              </a:solidFill>
              <a:effectLst>
                <a:outerShdw blurRad="38100" dist="19050" dir="2700000" algn="tl" rotWithShape="0">
                  <a:schemeClr val="dk1">
                    <a:alpha val="40000"/>
                  </a:schemeClr>
                </a:outerShdw>
              </a:effectLst>
            </a:rPr>
            <a:t>信访举报线索</a:t>
          </a:r>
          <a:endParaRPr lang="zh-CN" altLang="en-US" sz="2800" b="0" i="0" cap="none" spc="0" dirty="0">
            <a:ln w="0"/>
            <a:solidFill>
              <a:schemeClr val="tx1"/>
            </a:solidFill>
            <a:effectLst>
              <a:outerShdw blurRad="38100" dist="19050" dir="2700000" algn="tl" rotWithShape="0">
                <a:schemeClr val="dk1">
                  <a:alpha val="40000"/>
                </a:schemeClr>
              </a:outerShdw>
            </a:effectLst>
          </a:endParaRPr>
        </a:p>
      </dsp:txBody>
      <dsp:txXfrm>
        <a:off x="0" y="1649864"/>
        <a:ext cx="1813536" cy="1088121"/>
      </dsp:txXfrm>
    </dsp:sp>
    <dsp:sp modelId="{59EE9669-09FD-4C1F-896F-EE52766200D8}">
      <dsp:nvSpPr>
        <dsp:cNvPr id="4" name="右箭头 3"/>
        <dsp:cNvSpPr/>
      </dsp:nvSpPr>
      <dsp:spPr bwMode="white">
        <a:xfrm>
          <a:off x="1984008" y="1969047"/>
          <a:ext cx="384470" cy="449757"/>
        </a:xfrm>
        <a:prstGeom prst="rightArrow">
          <a:avLst>
            <a:gd name="adj1" fmla="val 60000"/>
            <a:gd name="adj2" fmla="val 50000"/>
          </a:avLst>
        </a:prstGeom>
        <a:solidFill>
          <a:srgbClr val="00B0F0"/>
        </a:solidFill>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1984008" y="1969047"/>
        <a:ext cx="384470" cy="449757"/>
      </dsp:txXfrm>
    </dsp:sp>
    <dsp:sp modelId="{DEEBEDD9-6D4D-49E6-9F77-72E7F1363808}">
      <dsp:nvSpPr>
        <dsp:cNvPr id="5" name="圆角矩形 4"/>
        <dsp:cNvSpPr/>
      </dsp:nvSpPr>
      <dsp:spPr bwMode="white">
        <a:xfrm>
          <a:off x="2538950" y="1649864"/>
          <a:ext cx="1813536" cy="1088121"/>
        </a:xfrm>
        <a:prstGeom prst="roundRect">
          <a:avLst>
            <a:gd name="adj" fmla="val 10000"/>
          </a:avLst>
        </a:prstGeom>
        <a:solidFill>
          <a:srgbClr val="00B0F0"/>
        </a:solidFill>
      </dsp:spPr>
      <dsp:style>
        <a:lnRef idx="2">
          <a:schemeClr val="lt1"/>
        </a:lnRef>
        <a:fillRef idx="1">
          <a:schemeClr val="accent1"/>
        </a:fillRef>
        <a:effectRef idx="0">
          <a:scrgbClr r="0" g="0" b="0"/>
        </a:effectRef>
        <a:fontRef idx="minor">
          <a:schemeClr val="lt1"/>
        </a:fontRef>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0" i="0" dirty="0"/>
            <a:t>纪检机关信访部门归口受理</a:t>
          </a:r>
          <a:endParaRPr lang="zh-CN" altLang="en-US" sz="2000" b="0" i="0" dirty="0"/>
        </a:p>
      </dsp:txBody>
      <dsp:txXfrm>
        <a:off x="2538950" y="1649864"/>
        <a:ext cx="1813536" cy="1088121"/>
      </dsp:txXfrm>
    </dsp:sp>
    <dsp:sp modelId="{F628B6BA-32AA-48D8-B8F7-5946F6D62323}">
      <dsp:nvSpPr>
        <dsp:cNvPr id="6" name="右箭头 5"/>
        <dsp:cNvSpPr/>
      </dsp:nvSpPr>
      <dsp:spPr bwMode="white">
        <a:xfrm>
          <a:off x="4522958" y="1969047"/>
          <a:ext cx="384470" cy="449757"/>
        </a:xfrm>
        <a:prstGeom prst="rightArrow">
          <a:avLst>
            <a:gd name="adj1" fmla="val 60000"/>
            <a:gd name="adj2" fmla="val 50000"/>
          </a:avLst>
        </a:prstGeom>
        <a:solidFill>
          <a:srgbClr val="00B0F0"/>
        </a:solidFill>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4522958" y="1969047"/>
        <a:ext cx="384470" cy="449757"/>
      </dsp:txXfrm>
    </dsp:sp>
    <dsp:sp modelId="{8D9EE43C-3C0F-487B-8CDB-F3984B94E60B}">
      <dsp:nvSpPr>
        <dsp:cNvPr id="7" name="圆角矩形 6"/>
        <dsp:cNvSpPr/>
      </dsp:nvSpPr>
      <dsp:spPr bwMode="white">
        <a:xfrm>
          <a:off x="5077900" y="1649864"/>
          <a:ext cx="1813536" cy="1088121"/>
        </a:xfrm>
        <a:prstGeom prst="roundRect">
          <a:avLst>
            <a:gd name="adj" fmla="val 10000"/>
          </a:avLst>
        </a:prstGeom>
        <a:solidFill>
          <a:srgbClr val="00B0F0"/>
        </a:solidFill>
      </dsp:spPr>
      <dsp:style>
        <a:lnRef idx="2">
          <a:schemeClr val="lt1"/>
        </a:lnRef>
        <a:fillRef idx="1">
          <a:schemeClr val="accent1"/>
        </a:fillRef>
        <a:effectRef idx="0">
          <a:scrgbClr r="0" g="0" b="0"/>
        </a:effectRef>
        <a:fontRef idx="minor">
          <a:schemeClr val="lt1"/>
        </a:fontRef>
      </dsp:style>
      <dsp:txBody>
        <a:bodyPr vert="horz" wrap="square"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0" i="0" dirty="0"/>
            <a:t>监督检查室</a:t>
          </a:r>
          <a:endParaRPr lang="zh-CN" altLang="en-US" sz="2800" b="0" i="0" dirty="0"/>
        </a:p>
      </dsp:txBody>
      <dsp:txXfrm>
        <a:off x="5077900" y="1649864"/>
        <a:ext cx="1813536" cy="1088121"/>
      </dsp:txXfrm>
    </dsp:sp>
    <dsp:sp modelId="{8070F3EF-22C1-44AF-86C2-78AB26F7A5E1}">
      <dsp:nvSpPr>
        <dsp:cNvPr id="8" name="右箭头 7"/>
        <dsp:cNvSpPr/>
      </dsp:nvSpPr>
      <dsp:spPr bwMode="white">
        <a:xfrm>
          <a:off x="7061908" y="1969047"/>
          <a:ext cx="384470" cy="449757"/>
        </a:xfrm>
        <a:prstGeom prst="rightArrow">
          <a:avLst>
            <a:gd name="adj1" fmla="val 60000"/>
            <a:gd name="adj2" fmla="val 50000"/>
          </a:avLst>
        </a:prstGeom>
        <a:solidFill>
          <a:srgbClr val="00B0F0"/>
        </a:solidFill>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7061908" y="1969047"/>
        <a:ext cx="384470" cy="449757"/>
      </dsp:txXfrm>
    </dsp:sp>
    <dsp:sp modelId="{50B16E9F-827F-46C1-819F-A7EC84378FEF}">
      <dsp:nvSpPr>
        <dsp:cNvPr id="9" name="圆角矩形 8"/>
        <dsp:cNvSpPr/>
      </dsp:nvSpPr>
      <dsp:spPr bwMode="white">
        <a:xfrm>
          <a:off x="7616849" y="1649864"/>
          <a:ext cx="1813536" cy="1088121"/>
        </a:xfrm>
        <a:prstGeom prst="roundRect">
          <a:avLst>
            <a:gd name="adj" fmla="val 10000"/>
          </a:avLst>
        </a:prstGeom>
        <a:solidFill>
          <a:srgbClr val="00B0F0"/>
        </a:solidFill>
      </dsp:spPr>
      <dsp:style>
        <a:lnRef idx="2">
          <a:schemeClr val="lt1"/>
        </a:lnRef>
        <a:fillRef idx="1">
          <a:schemeClr val="accent1"/>
        </a:fillRef>
        <a:effectRef idx="0">
          <a:scrgbClr r="0" g="0" b="0"/>
        </a:effectRef>
        <a:fontRef idx="minor">
          <a:schemeClr val="lt1"/>
        </a:fontRef>
      </dsp:style>
      <dsp:txBody>
        <a:bodyPr vert="horz" wrap="square"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0" i="0" dirty="0"/>
            <a:t>审查调查室</a:t>
          </a:r>
          <a:endParaRPr lang="zh-CN" altLang="en-US" sz="2800" b="0" i="0" dirty="0"/>
        </a:p>
      </dsp:txBody>
      <dsp:txXfrm>
        <a:off x="7616849" y="1649864"/>
        <a:ext cx="1813536" cy="1088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733186" cy="4349924"/>
        <a:chOff x="0" y="0"/>
        <a:chExt cx="4733186" cy="4349924"/>
      </a:xfrm>
    </dsp:grpSpPr>
    <dsp:sp modelId="{263225FA-31C1-475C-B257-E5FA1DBDB740}">
      <dsp:nvSpPr>
        <dsp:cNvPr id="5" name="任意多边形 4"/>
        <dsp:cNvSpPr/>
      </dsp:nvSpPr>
      <dsp:spPr bwMode="white">
        <a:xfrm>
          <a:off x="1014254" y="1772359"/>
          <a:ext cx="1239644" cy="591085"/>
        </a:xfrm>
        <a:custGeom>
          <a:avLst/>
          <a:gdLst/>
          <a:ahLst/>
          <a:cxnLst/>
          <a:pathLst>
            <a:path w="1952" h="931">
              <a:moveTo>
                <a:pt x="1952" y="0"/>
              </a:moveTo>
              <a:lnTo>
                <a:pt x="1952" y="753"/>
              </a:lnTo>
              <a:lnTo>
                <a:pt x="0" y="753"/>
              </a:lnTo>
              <a:lnTo>
                <a:pt x="0" y="931"/>
              </a:lnTo>
            </a:path>
          </a:pathLst>
        </a:custGeom>
        <a:ln>
          <a:solidFill>
            <a:srgbClr val="00B0F0"/>
          </a:solidFill>
        </a:ln>
        <a:sp3d z="-110000"/>
      </dsp:spPr>
      <dsp:style>
        <a:lnRef idx="2">
          <a:schemeClr val="accent1">
            <a:shade val="60000"/>
          </a:schemeClr>
        </a:lnRef>
        <a:fillRef idx="0">
          <a:schemeClr val="accent1"/>
        </a:fillRef>
        <a:effectRef idx="0">
          <a:scrgbClr r="0" g="0" b="0"/>
        </a:effectRef>
        <a:fontRef idx="minor"/>
      </dsp:style>
      <dsp:txXfrm>
        <a:off x="1014254" y="1772359"/>
        <a:ext cx="1239644" cy="591085"/>
      </dsp:txXfrm>
    </dsp:sp>
    <dsp:sp modelId="{2C56F7AC-4EEE-44E1-936E-1EAC45CAA92A}">
      <dsp:nvSpPr>
        <dsp:cNvPr id="8" name="任意多边形 7"/>
        <dsp:cNvSpPr/>
      </dsp:nvSpPr>
      <dsp:spPr bwMode="white">
        <a:xfrm>
          <a:off x="2253898" y="1772359"/>
          <a:ext cx="1239644" cy="591085"/>
        </a:xfrm>
        <a:custGeom>
          <a:avLst/>
          <a:gdLst/>
          <a:ahLst/>
          <a:cxnLst/>
          <a:pathLst>
            <a:path w="1952" h="931">
              <a:moveTo>
                <a:pt x="0" y="0"/>
              </a:moveTo>
              <a:lnTo>
                <a:pt x="0" y="753"/>
              </a:lnTo>
              <a:lnTo>
                <a:pt x="1952" y="753"/>
              </a:lnTo>
              <a:lnTo>
                <a:pt x="1952" y="931"/>
              </a:lnTo>
            </a:path>
          </a:pathLst>
        </a:custGeom>
        <a:ln>
          <a:solidFill>
            <a:srgbClr val="00B0F0"/>
          </a:solidFill>
        </a:ln>
        <a:sp3d z="-110000"/>
      </dsp:spPr>
      <dsp:style>
        <a:lnRef idx="2">
          <a:schemeClr val="accent1">
            <a:shade val="60000"/>
          </a:schemeClr>
        </a:lnRef>
        <a:fillRef idx="0">
          <a:schemeClr val="accent1"/>
        </a:fillRef>
        <a:effectRef idx="0">
          <a:scrgbClr r="0" g="0" b="0"/>
        </a:effectRef>
        <a:fontRef idx="minor"/>
      </dsp:style>
      <dsp:txXfrm>
        <a:off x="2253898" y="1772359"/>
        <a:ext cx="1239644" cy="591085"/>
      </dsp:txXfrm>
    </dsp:sp>
    <dsp:sp modelId="{77753029-29EB-4BD4-982C-8287990D1101}">
      <dsp:nvSpPr>
        <dsp:cNvPr id="3" name="圆角矩形 2"/>
        <dsp:cNvSpPr/>
      </dsp:nvSpPr>
      <dsp:spPr bwMode="white">
        <a:xfrm>
          <a:off x="1239644" y="484257"/>
          <a:ext cx="2028508" cy="1288103"/>
        </a:xfrm>
        <a:prstGeom prst="roundRect">
          <a:avLst>
            <a:gd name="adj" fmla="val 10000"/>
          </a:avLst>
        </a:prstGeom>
        <a:solidFill>
          <a:srgbClr val="00B0F0"/>
        </a:solidFill>
        <a:sp3d contourW="19050" prstMaterial="metal">
          <a:bevelT w="88900" h="203200"/>
          <a:bevelB w="165100" h="254000"/>
        </a:sp3d>
      </dsp:spPr>
      <dsp:style>
        <a:lnRef idx="0">
          <a:schemeClr val="lt1"/>
        </a:lnRef>
        <a:fillRef idx="1">
          <a:schemeClr val="accent1"/>
        </a:fillRef>
        <a:effectRef idx="1">
          <a:scrgbClr r="0" g="0" b="0"/>
        </a:effectRef>
        <a:fontRef idx="minor">
          <a:schemeClr val="lt1"/>
        </a:fontRef>
      </dsp:style>
      <dsp:txXfrm>
        <a:off x="1239644" y="484257"/>
        <a:ext cx="2028508" cy="1288103"/>
      </dsp:txXfrm>
    </dsp:sp>
    <dsp:sp modelId="{BA8AC949-678E-46A5-A13A-F387DFA28135}">
      <dsp:nvSpPr>
        <dsp:cNvPr id="4" name="圆角矩形 3"/>
        <dsp:cNvSpPr/>
      </dsp:nvSpPr>
      <dsp:spPr bwMode="white">
        <a:xfrm>
          <a:off x="1465034" y="698377"/>
          <a:ext cx="2028508" cy="1288103"/>
        </a:xfrm>
        <a:prstGeom prst="roundRect">
          <a:avLst>
            <a:gd name="adj" fmla="val 10000"/>
          </a:avLst>
        </a:prstGeom>
        <a:sp3d z="300000" contourW="19050" prstMaterial="metal">
          <a:bevelT w="88900" h="203200"/>
          <a:bevelB w="165100" h="254000"/>
        </a:sp3d>
      </dsp:spPr>
      <dsp:style>
        <a:lnRef idx="0">
          <a:schemeClr val="accent1"/>
        </a:lnRef>
        <a:fillRef idx="1">
          <a:schemeClr val="lt1">
            <a:alpha val="90000"/>
          </a:schemeClr>
        </a:fillRef>
        <a:effectRef idx="0">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kern="1200">
              <a:solidFill>
                <a:schemeClr val="dk1"/>
              </a:solidFill>
              <a:latin typeface="方正小标宋_GBK" panose="03000509000000000000" charset="-122"/>
              <a:ea typeface="方正小标宋_GBK" panose="03000509000000000000" charset="-122"/>
              <a:cs typeface="+mn-cs"/>
            </a:rPr>
            <a:t>对</a:t>
          </a:r>
          <a:r>
            <a:rPr lang="zh-CN" sz="2400" b="1" kern="1200">
              <a:solidFill>
                <a:schemeClr val="dk1"/>
              </a:solidFill>
              <a:latin typeface="方正小标宋_GBK" panose="03000509000000000000" charset="-122"/>
              <a:ea typeface="方正小标宋_GBK" panose="03000509000000000000" charset="-122"/>
              <a:cs typeface="+mn-cs"/>
            </a:rPr>
            <a:t>违纪党员的处理</a:t>
          </a:r>
          <a:endParaRPr lang="zh-CN" altLang="en-US" sz="2400" b="1" kern="1200" dirty="0">
            <a:solidFill>
              <a:schemeClr val="dk1"/>
            </a:solidFill>
            <a:latin typeface="汉仪大黑简" panose="02010600000101010101" pitchFamily="2" charset="-122"/>
            <a:ea typeface="汉仪大黑简" panose="02010600000101010101" pitchFamily="2" charset="-122"/>
            <a:cs typeface="+mn-cs"/>
          </a:endParaRPr>
        </a:p>
      </dsp:txBody>
      <dsp:txXfrm>
        <a:off x="1465034" y="698377"/>
        <a:ext cx="2028508" cy="1288103"/>
      </dsp:txXfrm>
    </dsp:sp>
    <dsp:sp modelId="{0FD5FAEF-4C96-4BC8-BD8C-874DFC852617}">
      <dsp:nvSpPr>
        <dsp:cNvPr id="6" name="圆角矩形 5"/>
        <dsp:cNvSpPr/>
      </dsp:nvSpPr>
      <dsp:spPr bwMode="white">
        <a:xfrm>
          <a:off x="0" y="2363444"/>
          <a:ext cx="2028508" cy="1288103"/>
        </a:xfrm>
        <a:prstGeom prst="roundRect">
          <a:avLst>
            <a:gd name="adj" fmla="val 10000"/>
          </a:avLst>
        </a:prstGeom>
        <a:solidFill>
          <a:srgbClr val="00B0F0"/>
        </a:solidFill>
        <a:sp3d contourW="19050" prstMaterial="metal">
          <a:bevelT w="88900" h="203200"/>
          <a:bevelB w="165100" h="254000"/>
        </a:sp3d>
      </dsp:spPr>
      <dsp:style>
        <a:lnRef idx="0">
          <a:schemeClr val="lt1"/>
        </a:lnRef>
        <a:fillRef idx="1">
          <a:schemeClr val="accent1"/>
        </a:fillRef>
        <a:effectRef idx="1">
          <a:scrgbClr r="0" g="0" b="0"/>
        </a:effectRef>
        <a:fontRef idx="minor">
          <a:schemeClr val="lt1"/>
        </a:fontRef>
      </dsp:style>
      <dsp:txXfrm>
        <a:off x="0" y="2363444"/>
        <a:ext cx="2028508" cy="1288103"/>
      </dsp:txXfrm>
    </dsp:sp>
    <dsp:sp modelId="{0A49B384-FB7C-407C-8DF9-A5E5DB5DEF38}">
      <dsp:nvSpPr>
        <dsp:cNvPr id="7" name="圆角矩形 6"/>
        <dsp:cNvSpPr/>
      </dsp:nvSpPr>
      <dsp:spPr bwMode="white">
        <a:xfrm>
          <a:off x="225390" y="2577565"/>
          <a:ext cx="2028508" cy="1288103"/>
        </a:xfrm>
        <a:prstGeom prst="roundRect">
          <a:avLst>
            <a:gd name="adj" fmla="val 10000"/>
          </a:avLst>
        </a:prstGeom>
        <a:sp3d z="300000" contourW="19050" prstMaterial="metal">
          <a:bevelT w="88900" h="203200"/>
          <a:bevelB w="165100" h="254000"/>
        </a:sp3d>
      </dsp:spPr>
      <dsp:style>
        <a:lnRef idx="0">
          <a:schemeClr val="accent1"/>
        </a:lnRef>
        <a:fillRef idx="1">
          <a:schemeClr val="lt1">
            <a:alpha val="90000"/>
          </a:schemeClr>
        </a:fillRef>
        <a:effectRef idx="0">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1066800">
            <a:lnSpc>
              <a:spcPct val="90000"/>
            </a:lnSpc>
            <a:spcBef>
              <a:spcPct val="0"/>
            </a:spcBef>
            <a:spcAft>
              <a:spcPct val="35000"/>
            </a:spcAft>
            <a:buNone/>
          </a:pPr>
          <a:r>
            <a:rPr lang="zh-CN" altLang="en-US" sz="2400" b="1" kern="1200">
              <a:solidFill>
                <a:schemeClr val="dk1"/>
              </a:solidFill>
              <a:latin typeface="方正小标宋_GBK" panose="03000509000000000000" charset="-122"/>
              <a:ea typeface="方正小标宋_GBK" panose="03000509000000000000" charset="-122"/>
              <a:cs typeface="+mn-cs"/>
            </a:rPr>
            <a:t>经过支部大会讨论决定</a:t>
          </a:r>
          <a:endParaRPr lang="zh-CN" altLang="en-US" sz="2400" b="1" kern="1200" dirty="0">
            <a:solidFill>
              <a:schemeClr val="dk1"/>
            </a:solidFill>
            <a:latin typeface="汉仪大黑简" panose="02010600000101010101" pitchFamily="2" charset="-122"/>
            <a:ea typeface="汉仪大黑简" panose="02010600000101010101" pitchFamily="2" charset="-122"/>
            <a:cs typeface="+mn-cs"/>
          </a:endParaRPr>
        </a:p>
      </dsp:txBody>
      <dsp:txXfrm>
        <a:off x="225390" y="2577565"/>
        <a:ext cx="2028508" cy="1288103"/>
      </dsp:txXfrm>
    </dsp:sp>
    <dsp:sp modelId="{A0248247-45CB-4BC8-BFC8-77BB1C851C96}">
      <dsp:nvSpPr>
        <dsp:cNvPr id="9" name="圆角矩形 8"/>
        <dsp:cNvSpPr/>
      </dsp:nvSpPr>
      <dsp:spPr bwMode="white">
        <a:xfrm>
          <a:off x="2479288" y="2363444"/>
          <a:ext cx="2028508" cy="1288103"/>
        </a:xfrm>
        <a:prstGeom prst="roundRect">
          <a:avLst>
            <a:gd name="adj" fmla="val 10000"/>
          </a:avLst>
        </a:prstGeom>
        <a:solidFill>
          <a:srgbClr val="00B0F0"/>
        </a:solidFill>
        <a:sp3d contourW="19050" prstMaterial="metal">
          <a:bevelT w="88900" h="203200"/>
          <a:bevelB w="165100" h="254000"/>
        </a:sp3d>
      </dsp:spPr>
      <dsp:style>
        <a:lnRef idx="0">
          <a:schemeClr val="lt1"/>
        </a:lnRef>
        <a:fillRef idx="1">
          <a:schemeClr val="accent1"/>
        </a:fillRef>
        <a:effectRef idx="1">
          <a:scrgbClr r="0" g="0" b="0"/>
        </a:effectRef>
        <a:fontRef idx="minor">
          <a:schemeClr val="lt1"/>
        </a:fontRef>
      </dsp:style>
      <dsp:txXfrm>
        <a:off x="2479288" y="2363444"/>
        <a:ext cx="2028508" cy="1288103"/>
      </dsp:txXfrm>
    </dsp:sp>
    <dsp:sp modelId="{A6986231-5DDB-401A-95DE-F74123A59A2F}">
      <dsp:nvSpPr>
        <dsp:cNvPr id="10" name="圆角矩形 9"/>
        <dsp:cNvSpPr/>
      </dsp:nvSpPr>
      <dsp:spPr bwMode="white">
        <a:xfrm>
          <a:off x="2704678" y="2577565"/>
          <a:ext cx="2028508" cy="1288103"/>
        </a:xfrm>
        <a:prstGeom prst="roundRect">
          <a:avLst>
            <a:gd name="adj" fmla="val 10000"/>
          </a:avLst>
        </a:prstGeom>
        <a:sp3d z="300000" contourW="19050" prstMaterial="metal">
          <a:bevelT w="88900" h="203200"/>
          <a:bevelB w="165100" h="254000"/>
        </a:sp3d>
      </dsp:spPr>
      <dsp:style>
        <a:lnRef idx="0">
          <a:schemeClr val="accent1"/>
        </a:lnRef>
        <a:fillRef idx="1">
          <a:schemeClr val="lt1">
            <a:alpha val="90000"/>
          </a:schemeClr>
        </a:fillRef>
        <a:effectRef idx="0">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l" defTabSz="844550">
            <a:lnSpc>
              <a:spcPct val="90000"/>
            </a:lnSpc>
            <a:spcBef>
              <a:spcPct val="0"/>
            </a:spcBef>
            <a:spcAft>
              <a:spcPct val="35000"/>
            </a:spcAft>
            <a:buNone/>
          </a:pPr>
          <a:r>
            <a:rPr lang="zh-CN" altLang="en-US" sz="2400" b="1" kern="1200">
              <a:solidFill>
                <a:schemeClr val="dk1"/>
              </a:solidFill>
              <a:latin typeface="方正小标宋_GBK" panose="03000509000000000000" charset="-122"/>
              <a:ea typeface="方正小标宋_GBK" panose="03000509000000000000" charset="-122"/>
              <a:cs typeface="+mn-cs"/>
            </a:rPr>
            <a:t>报党的基层委员会批准</a:t>
          </a:r>
          <a:endParaRPr lang="zh-CN" altLang="en-US" sz="2400" b="1" kern="1200" dirty="0">
            <a:solidFill>
              <a:schemeClr val="dk1"/>
            </a:solidFill>
            <a:latin typeface="汉仪大黑简" panose="02010600000101010101" pitchFamily="2" charset="-122"/>
            <a:ea typeface="汉仪大黑简" panose="02010600000101010101" pitchFamily="2" charset="-122"/>
            <a:cs typeface="+mn-cs"/>
          </a:endParaRPr>
        </a:p>
      </dsp:txBody>
      <dsp:txXfrm>
        <a:off x="2704678" y="2577565"/>
        <a:ext cx="2028508" cy="1288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418068" cy="4349925"/>
        <a:chOff x="0" y="0"/>
        <a:chExt cx="5418068" cy="4349925"/>
      </a:xfrm>
    </dsp:grpSpPr>
    <dsp:sp modelId="{263225FA-31C1-475C-B257-E5FA1DBDB740}">
      <dsp:nvSpPr>
        <dsp:cNvPr id="5" name="任意多边形 4"/>
        <dsp:cNvSpPr/>
      </dsp:nvSpPr>
      <dsp:spPr bwMode="white">
        <a:xfrm>
          <a:off x="1161015" y="1714104"/>
          <a:ext cx="1419018" cy="676613"/>
        </a:xfrm>
        <a:custGeom>
          <a:avLst/>
          <a:gdLst/>
          <a:ahLst/>
          <a:cxnLst/>
          <a:pathLst>
            <a:path w="2235" h="1066">
              <a:moveTo>
                <a:pt x="2235" y="0"/>
              </a:moveTo>
              <a:lnTo>
                <a:pt x="2235" y="862"/>
              </a:lnTo>
              <a:lnTo>
                <a:pt x="0" y="862"/>
              </a:lnTo>
              <a:lnTo>
                <a:pt x="0" y="1066"/>
              </a:lnTo>
            </a:path>
          </a:pathLst>
        </a:custGeom>
        <a:sp3d z="-40000" prstMaterial="matte"/>
      </dsp:spPr>
      <dsp:style>
        <a:lnRef idx="2">
          <a:schemeClr val="accent6">
            <a:tint val="99000"/>
          </a:schemeClr>
        </a:lnRef>
        <a:fillRef idx="0">
          <a:schemeClr val="accent6">
            <a:tint val="99000"/>
          </a:schemeClr>
        </a:fillRef>
        <a:effectRef idx="0">
          <a:scrgbClr r="0" g="0" b="0"/>
        </a:effectRef>
        <a:fontRef idx="minor"/>
      </dsp:style>
      <dsp:txXfrm>
        <a:off x="1161015" y="1714104"/>
        <a:ext cx="1419018" cy="676613"/>
      </dsp:txXfrm>
    </dsp:sp>
    <dsp:sp modelId="{2C56F7AC-4EEE-44E1-936E-1EAC45CAA92A}">
      <dsp:nvSpPr>
        <dsp:cNvPr id="8" name="任意多边形 7"/>
        <dsp:cNvSpPr/>
      </dsp:nvSpPr>
      <dsp:spPr bwMode="white">
        <a:xfrm>
          <a:off x="2580032" y="1714104"/>
          <a:ext cx="1419018" cy="676613"/>
        </a:xfrm>
        <a:custGeom>
          <a:avLst/>
          <a:gdLst/>
          <a:ahLst/>
          <a:cxnLst/>
          <a:pathLst>
            <a:path w="2235" h="1066">
              <a:moveTo>
                <a:pt x="0" y="0"/>
              </a:moveTo>
              <a:lnTo>
                <a:pt x="0" y="862"/>
              </a:lnTo>
              <a:lnTo>
                <a:pt x="2235" y="862"/>
              </a:lnTo>
              <a:lnTo>
                <a:pt x="2235" y="1066"/>
              </a:lnTo>
            </a:path>
          </a:pathLst>
        </a:custGeom>
        <a:sp3d z="-40000" prstMaterial="matte"/>
      </dsp:spPr>
      <dsp:style>
        <a:lnRef idx="2">
          <a:schemeClr val="accent6">
            <a:tint val="99000"/>
          </a:schemeClr>
        </a:lnRef>
        <a:fillRef idx="0">
          <a:schemeClr val="accent6">
            <a:tint val="99000"/>
          </a:schemeClr>
        </a:fillRef>
        <a:effectRef idx="0">
          <a:scrgbClr r="0" g="0" b="0"/>
        </a:effectRef>
        <a:fontRef idx="minor"/>
      </dsp:style>
      <dsp:txXfrm>
        <a:off x="2580032" y="1714104"/>
        <a:ext cx="1419018" cy="676613"/>
      </dsp:txXfrm>
    </dsp:sp>
    <dsp:sp modelId="{77753029-29EB-4BD4-982C-8287990D1101}">
      <dsp:nvSpPr>
        <dsp:cNvPr id="3" name="圆角矩形 2"/>
        <dsp:cNvSpPr/>
      </dsp:nvSpPr>
      <dsp:spPr bwMode="white">
        <a:xfrm>
          <a:off x="1419018" y="239616"/>
          <a:ext cx="2322029" cy="1474489"/>
        </a:xfrm>
        <a:prstGeom prst="roundRect">
          <a:avLst>
            <a:gd name="adj" fmla="val 10000"/>
          </a:avLst>
        </a:prstGeom>
        <a:solidFill>
          <a:srgbClr val="3AA845"/>
        </a:solidFill>
        <a:sp3d prstMaterial="translucentPowder">
          <a:bevelT w="127000" h="25400" prst="softRound"/>
        </a:sp3d>
      </dsp:spPr>
      <dsp:style>
        <a:lnRef idx="0">
          <a:schemeClr val="lt1"/>
        </a:lnRef>
        <a:fillRef idx="1">
          <a:schemeClr val="accent6">
            <a:shade val="80000"/>
          </a:schemeClr>
        </a:fillRef>
        <a:effectRef idx="0">
          <a:scrgbClr r="0" g="0" b="0"/>
        </a:effectRef>
        <a:fontRef idx="minor">
          <a:schemeClr val="lt1"/>
        </a:fontRef>
      </dsp:style>
      <dsp:txXfrm>
        <a:off x="1419018" y="239616"/>
        <a:ext cx="2322029" cy="1474489"/>
      </dsp:txXfrm>
    </dsp:sp>
    <dsp:sp modelId="{BA8AC949-678E-46A5-A13A-F387DFA28135}">
      <dsp:nvSpPr>
        <dsp:cNvPr id="4" name="圆角矩形 3"/>
        <dsp:cNvSpPr/>
      </dsp:nvSpPr>
      <dsp:spPr bwMode="white">
        <a:xfrm>
          <a:off x="1677021" y="484719"/>
          <a:ext cx="2322029" cy="1474489"/>
        </a:xfrm>
        <a:prstGeom prst="roundRect">
          <a:avLst>
            <a:gd name="adj" fmla="val 10000"/>
          </a:avLst>
        </a:prstGeom>
        <a:ln>
          <a:solidFill>
            <a:srgbClr val="3AA845"/>
          </a:solidFill>
        </a:ln>
        <a:sp3d z="12700" extrusionH="1700" prstMaterial="dkEdge">
          <a:bevelT w="25400" h="6350" prst="softRound"/>
          <a:bevelB w="0" h="0" prst="convex"/>
        </a:sp3d>
      </dsp:spPr>
      <dsp:style>
        <a:lnRef idx="1">
          <a:schemeClr val="accent6">
            <a:shade val="80000"/>
          </a:schemeClr>
        </a:lnRef>
        <a:fillRef idx="1">
          <a:schemeClr val="lt1">
            <a:alpha val="90000"/>
          </a:schemeClr>
        </a:fillRef>
        <a:effectRef idx="0">
          <a:scrgbClr r="0" g="0" b="0"/>
        </a:effectRef>
        <a:fontRef idx="minor"/>
      </dsp:style>
      <dsp:txBody>
        <a:bodyPr vert="horz" wrap="square"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defTabSz="844550">
            <a:lnSpc>
              <a:spcPct val="90000"/>
            </a:lnSpc>
            <a:spcBef>
              <a:spcPct val="0"/>
            </a:spcBef>
            <a:spcAft>
              <a:spcPct val="35000"/>
            </a:spcAft>
          </a:pPr>
          <a:r>
            <a:rPr lang="zh-CN" altLang="en-US" sz="2200" b="1" kern="1200" dirty="0">
              <a:solidFill>
                <a:schemeClr val="dk1"/>
              </a:solidFill>
              <a:latin typeface="方正小标宋_GBK" panose="03000509000000000000" charset="-122"/>
              <a:ea typeface="方正小标宋_GBK" panose="03000509000000000000" charset="-122"/>
              <a:cs typeface="+mn-cs"/>
            </a:rPr>
            <a:t>对党的中央委员会委员、候补委员，给以警告、严重警告处分</a:t>
          </a:r>
          <a:endParaRPr lang="zh-CN" altLang="en-US" sz="2200" b="1" kern="1200" dirty="0">
            <a:solidFill>
              <a:schemeClr val="dk1"/>
            </a:solidFill>
            <a:latin typeface="方正小标宋_GBK" panose="03000509000000000000" charset="-122"/>
            <a:ea typeface="方正小标宋_GBK" panose="03000509000000000000" charset="-122"/>
            <a:cs typeface="+mn-cs"/>
          </a:endParaRPr>
        </a:p>
      </dsp:txBody>
      <dsp:txXfrm>
        <a:off x="1677021" y="484719"/>
        <a:ext cx="2322029" cy="1474489"/>
      </dsp:txXfrm>
    </dsp:sp>
    <dsp:sp modelId="{0FD5FAEF-4C96-4BC8-BD8C-874DFC852617}">
      <dsp:nvSpPr>
        <dsp:cNvPr id="6" name="圆角矩形 5"/>
        <dsp:cNvSpPr/>
      </dsp:nvSpPr>
      <dsp:spPr bwMode="white">
        <a:xfrm>
          <a:off x="0" y="2390718"/>
          <a:ext cx="2322029" cy="1474489"/>
        </a:xfrm>
        <a:prstGeom prst="roundRect">
          <a:avLst>
            <a:gd name="adj" fmla="val 10000"/>
          </a:avLst>
        </a:prstGeom>
        <a:solidFill>
          <a:srgbClr val="3AA845"/>
        </a:solidFill>
        <a:sp3d prstMaterial="translucentPowder">
          <a:bevelT w="127000" h="25400" prst="softRound"/>
        </a:sp3d>
      </dsp:spPr>
      <dsp:style>
        <a:lnRef idx="0">
          <a:schemeClr val="lt1"/>
        </a:lnRef>
        <a:fillRef idx="1">
          <a:schemeClr val="accent6">
            <a:tint val="99000"/>
            <a:hueOff val="0"/>
            <a:satOff val="0"/>
            <a:lumOff val="0"/>
            <a:alpha val="100000"/>
          </a:schemeClr>
        </a:fillRef>
        <a:effectRef idx="0">
          <a:scrgbClr r="0" g="0" b="0"/>
        </a:effectRef>
        <a:fontRef idx="minor">
          <a:schemeClr val="lt1"/>
        </a:fontRef>
      </dsp:style>
      <dsp:txXfrm>
        <a:off x="0" y="2390718"/>
        <a:ext cx="2322029" cy="1474489"/>
      </dsp:txXfrm>
    </dsp:sp>
    <dsp:sp modelId="{0A49B384-FB7C-407C-8DF9-A5E5DB5DEF38}">
      <dsp:nvSpPr>
        <dsp:cNvPr id="7" name="圆角矩形 6"/>
        <dsp:cNvSpPr/>
      </dsp:nvSpPr>
      <dsp:spPr bwMode="white">
        <a:xfrm>
          <a:off x="258003" y="2635821"/>
          <a:ext cx="2322029" cy="1474489"/>
        </a:xfrm>
        <a:prstGeom prst="roundRect">
          <a:avLst>
            <a:gd name="adj" fmla="val 10000"/>
          </a:avLst>
        </a:prstGeom>
        <a:ln>
          <a:solidFill>
            <a:srgbClr val="3AA845"/>
          </a:solidFill>
        </a:ln>
        <a:sp3d z="12700" extrusionH="1700" prstMaterial="dkEdge">
          <a:bevelT w="25400" h="6350" prst="softRound"/>
          <a:bevelB w="0" h="0" prst="convex"/>
        </a:sp3d>
      </dsp:spPr>
      <dsp:style>
        <a:lnRef idx="1">
          <a:schemeClr val="accent6">
            <a:tint val="99000"/>
          </a:schemeClr>
        </a:lnRef>
        <a:fillRef idx="1">
          <a:schemeClr val="lt1">
            <a:alpha val="90000"/>
          </a:schemeClr>
        </a:fillRef>
        <a:effectRef idx="0">
          <a:scrgbClr r="0" g="0" b="0"/>
        </a:effectRef>
        <a:fontRef idx="minor"/>
      </dsp:style>
      <dsp:txBody>
        <a:bodyPr vert="horz" wrap="square"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defTabSz="844550">
            <a:lnSpc>
              <a:spcPct val="90000"/>
            </a:lnSpc>
            <a:spcBef>
              <a:spcPct val="0"/>
            </a:spcBef>
            <a:spcAft>
              <a:spcPct val="35000"/>
            </a:spcAft>
          </a:pPr>
          <a:r>
            <a:rPr lang="zh-CN" altLang="en-US" sz="2200" b="1" kern="1200" dirty="0">
              <a:solidFill>
                <a:schemeClr val="dk1"/>
              </a:solidFill>
              <a:latin typeface="方正小标宋_GBK" panose="03000509000000000000" charset="-122"/>
              <a:ea typeface="方正小标宋_GBK" panose="03000509000000000000" charset="-122"/>
              <a:cs typeface="+mn-cs"/>
            </a:rPr>
            <a:t>中央纪律检查委员会常务委员会审议</a:t>
          </a:r>
          <a:endParaRPr sz="2200">
            <a:solidFill>
              <a:schemeClr val="dk1"/>
            </a:solidFill>
          </a:endParaRPr>
        </a:p>
      </dsp:txBody>
      <dsp:txXfrm>
        <a:off x="258003" y="2635821"/>
        <a:ext cx="2322029" cy="1474489"/>
      </dsp:txXfrm>
    </dsp:sp>
    <dsp:sp modelId="{A0248247-45CB-4BC8-BFC8-77BB1C851C96}">
      <dsp:nvSpPr>
        <dsp:cNvPr id="9" name="圆角矩形 8"/>
        <dsp:cNvSpPr/>
      </dsp:nvSpPr>
      <dsp:spPr bwMode="white">
        <a:xfrm>
          <a:off x="2838036" y="2390718"/>
          <a:ext cx="2322029" cy="1474489"/>
        </a:xfrm>
        <a:prstGeom prst="roundRect">
          <a:avLst>
            <a:gd name="adj" fmla="val 10000"/>
          </a:avLst>
        </a:prstGeom>
        <a:solidFill>
          <a:srgbClr val="3AA845"/>
        </a:solidFill>
        <a:sp3d prstMaterial="translucentPowder">
          <a:bevelT w="127000" h="25400" prst="softRound"/>
        </a:sp3d>
      </dsp:spPr>
      <dsp:style>
        <a:lnRef idx="0">
          <a:schemeClr val="lt1"/>
        </a:lnRef>
        <a:fillRef idx="1">
          <a:schemeClr val="accent6">
            <a:tint val="99000"/>
            <a:hueOff val="0"/>
            <a:satOff val="0"/>
            <a:lumOff val="0"/>
            <a:alpha val="100000"/>
          </a:schemeClr>
        </a:fillRef>
        <a:effectRef idx="0">
          <a:scrgbClr r="0" g="0" b="0"/>
        </a:effectRef>
        <a:fontRef idx="minor">
          <a:schemeClr val="lt1"/>
        </a:fontRef>
      </dsp:style>
      <dsp:txXfrm>
        <a:off x="2838036" y="2390718"/>
        <a:ext cx="2322029" cy="1474489"/>
      </dsp:txXfrm>
    </dsp:sp>
    <dsp:sp modelId="{A6986231-5DDB-401A-95DE-F74123A59A2F}">
      <dsp:nvSpPr>
        <dsp:cNvPr id="10" name="圆角矩形 9"/>
        <dsp:cNvSpPr/>
      </dsp:nvSpPr>
      <dsp:spPr bwMode="white">
        <a:xfrm>
          <a:off x="3096039" y="2635821"/>
          <a:ext cx="2322029" cy="1474489"/>
        </a:xfrm>
        <a:prstGeom prst="roundRect">
          <a:avLst>
            <a:gd name="adj" fmla="val 10000"/>
          </a:avLst>
        </a:prstGeom>
        <a:ln>
          <a:solidFill>
            <a:srgbClr val="3AA845"/>
          </a:solidFill>
        </a:ln>
        <a:sp3d z="12700" extrusionH="1700" prstMaterial="dkEdge">
          <a:bevelT w="25400" h="6350" prst="softRound"/>
          <a:bevelB w="0" h="0" prst="convex"/>
        </a:sp3d>
      </dsp:spPr>
      <dsp:style>
        <a:lnRef idx="1">
          <a:schemeClr val="accent6">
            <a:tint val="99000"/>
          </a:schemeClr>
        </a:lnRef>
        <a:fillRef idx="1">
          <a:schemeClr val="lt1">
            <a:alpha val="90000"/>
          </a:schemeClr>
        </a:fillRef>
        <a:effectRef idx="0">
          <a:scrgbClr r="0" g="0" b="0"/>
        </a:effectRef>
        <a:fontRef idx="minor"/>
      </dsp:style>
      <dsp:txBody>
        <a:bodyPr vert="horz" wrap="square"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defTabSz="844550">
            <a:lnSpc>
              <a:spcPct val="90000"/>
            </a:lnSpc>
            <a:spcBef>
              <a:spcPct val="0"/>
            </a:spcBef>
            <a:spcAft>
              <a:spcPct val="35000"/>
            </a:spcAft>
          </a:pPr>
          <a:r>
            <a:rPr lang="zh-CN" altLang="en-US" sz="2200" b="1" kern="1200">
              <a:solidFill>
                <a:schemeClr val="dk1"/>
              </a:solidFill>
              <a:latin typeface="方正小标宋_GBK" panose="03000509000000000000" charset="-122"/>
              <a:ea typeface="方正小标宋_GBK" panose="03000509000000000000" charset="-122"/>
              <a:cs typeface="+mn-cs"/>
            </a:rPr>
            <a:t>报党中央批准</a:t>
          </a:r>
          <a:endParaRPr lang="zh-CN" altLang="en-US" sz="2200" b="1" kern="1200" dirty="0">
            <a:solidFill>
              <a:schemeClr val="dk1"/>
            </a:solidFill>
            <a:latin typeface="汉仪大黑简" panose="02010600000101010101" pitchFamily="2" charset="-122"/>
            <a:ea typeface="汉仪大黑简" panose="02010600000101010101" pitchFamily="2" charset="-122"/>
            <a:cs typeface="+mn-cs"/>
          </a:endParaRPr>
        </a:p>
      </dsp:txBody>
      <dsp:txXfrm>
        <a:off x="3096039" y="2635821"/>
        <a:ext cx="2322029" cy="14744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方正小标宋_GBK" panose="03000509000000000000" charset="-122"/>
              <a:ea typeface="方正小标宋_GBK" panose="03000509000000000000" charset="-122"/>
              <a:cs typeface="方正小标宋_GBK" panose="03000509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方正小标宋_GBK" panose="03000509000000000000" charset="-122"/>
              </a:rPr>
            </a:fld>
            <a:endParaRPr lang="zh-CN" altLang="en-US">
              <a:latin typeface="方正小标宋_GBK" panose="03000509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方正小标宋_GBK" panose="03000509000000000000" charset="-122"/>
              <a:ea typeface="方正小标宋_GBK" panose="03000509000000000000" charset="-122"/>
              <a:cs typeface="方正小标宋_GBK" panose="03000509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方正小标宋_GBK" panose="03000509000000000000" charset="-122"/>
              </a:rPr>
            </a:fld>
            <a:endParaRPr lang="zh-CN" altLang="en-US">
              <a:latin typeface="方正小标宋_GBK" panose="03000509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方正小标宋_GBK" panose="03000509000000000000" charset="-122"/>
                <a:ea typeface="方正小标宋_GBK" panose="03000509000000000000" charset="-122"/>
                <a:cs typeface="方正小标宋_GBK" panose="03000509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方正小标宋_GBK" panose="03000509000000000000" charset="-122"/>
                <a:ea typeface="方正小标宋_GBK" panose="03000509000000000000" charset="-122"/>
                <a:cs typeface="方正小标宋_GBK" panose="03000509000000000000" charset="-122"/>
              </a:defRPr>
            </a:lvl1pPr>
          </a:lstStyle>
          <a:p>
            <a:fld id="{5C788F64-C939-453B-AF9B-4CC869D941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方正小标宋_GBK" panose="03000509000000000000" charset="-122"/>
                <a:ea typeface="方正小标宋_GBK" panose="03000509000000000000" charset="-122"/>
                <a:cs typeface="方正小标宋_GBK" panose="03000509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方正小标宋_GBK" panose="03000509000000000000" charset="-122"/>
                <a:ea typeface="方正小标宋_GBK" panose="03000509000000000000" charset="-122"/>
                <a:cs typeface="方正小标宋_GBK" panose="03000509000000000000" charset="-122"/>
              </a:defRPr>
            </a:lvl1pPr>
          </a:lstStyle>
          <a:p>
            <a:fld id="{4E02756F-2005-461D-A326-730BDBF8C77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172210" rtl="0" eaLnBrk="1" latinLnBrk="0" hangingPunct="1">
      <a:defRPr sz="1540" kern="1200">
        <a:solidFill>
          <a:schemeClr val="tx1"/>
        </a:solidFill>
        <a:latin typeface="方正小标宋_GBK" panose="03000509000000000000" charset="-122"/>
        <a:ea typeface="方正小标宋_GBK" panose="03000509000000000000" charset="-122"/>
        <a:cs typeface="方正小标宋_GBK" panose="03000509000000000000" charset="-122"/>
      </a:defRPr>
    </a:lvl1pPr>
    <a:lvl2pPr marL="586105" algn="l" defTabSz="1172210" rtl="0" eaLnBrk="1" latinLnBrk="0" hangingPunct="1">
      <a:defRPr sz="1540" kern="1200">
        <a:solidFill>
          <a:schemeClr val="tx1"/>
        </a:solidFill>
        <a:latin typeface="方正小标宋_GBK" panose="03000509000000000000" charset="-122"/>
        <a:ea typeface="方正小标宋_GBK" panose="03000509000000000000" charset="-122"/>
        <a:cs typeface="方正小标宋_GBK" panose="03000509000000000000" charset="-122"/>
      </a:defRPr>
    </a:lvl2pPr>
    <a:lvl3pPr marL="1172210" algn="l" defTabSz="1172210" rtl="0" eaLnBrk="1" latinLnBrk="0" hangingPunct="1">
      <a:defRPr sz="1540" kern="1200">
        <a:solidFill>
          <a:schemeClr val="tx1"/>
        </a:solidFill>
        <a:latin typeface="方正小标宋_GBK" panose="03000509000000000000" charset="-122"/>
        <a:ea typeface="方正小标宋_GBK" panose="03000509000000000000" charset="-122"/>
        <a:cs typeface="方正小标宋_GBK" panose="03000509000000000000" charset="-122"/>
      </a:defRPr>
    </a:lvl3pPr>
    <a:lvl4pPr marL="1758315" algn="l" defTabSz="1172210" rtl="0" eaLnBrk="1" latinLnBrk="0" hangingPunct="1">
      <a:defRPr sz="1540" kern="1200">
        <a:solidFill>
          <a:schemeClr val="tx1"/>
        </a:solidFill>
        <a:latin typeface="方正小标宋_GBK" panose="03000509000000000000" charset="-122"/>
        <a:ea typeface="方正小标宋_GBK" panose="03000509000000000000" charset="-122"/>
        <a:cs typeface="方正小标宋_GBK" panose="03000509000000000000" charset="-122"/>
      </a:defRPr>
    </a:lvl4pPr>
    <a:lvl5pPr marL="2344420" algn="l" defTabSz="1172210" rtl="0" eaLnBrk="1" latinLnBrk="0" hangingPunct="1">
      <a:defRPr sz="1540" kern="1200">
        <a:solidFill>
          <a:schemeClr val="tx1"/>
        </a:solidFill>
        <a:latin typeface="方正小标宋_GBK" panose="03000509000000000000" charset="-122"/>
        <a:ea typeface="方正小标宋_GBK" panose="03000509000000000000" charset="-122"/>
        <a:cs typeface="方正小标宋_GBK" panose="03000509000000000000" charset="-122"/>
      </a:defRPr>
    </a:lvl5pPr>
    <a:lvl6pPr marL="2930525" algn="l" defTabSz="1172210" rtl="0" eaLnBrk="1" latinLnBrk="0" hangingPunct="1">
      <a:defRPr sz="1540" kern="1200">
        <a:solidFill>
          <a:schemeClr val="tx1"/>
        </a:solidFill>
        <a:latin typeface="+mn-lt"/>
        <a:ea typeface="+mn-ea"/>
        <a:cs typeface="+mn-cs"/>
      </a:defRPr>
    </a:lvl6pPr>
    <a:lvl7pPr marL="3516630" algn="l" defTabSz="1172210" rtl="0" eaLnBrk="1" latinLnBrk="0" hangingPunct="1">
      <a:defRPr sz="1540" kern="1200">
        <a:solidFill>
          <a:schemeClr val="tx1"/>
        </a:solidFill>
        <a:latin typeface="+mn-lt"/>
        <a:ea typeface="+mn-ea"/>
        <a:cs typeface="+mn-cs"/>
      </a:defRPr>
    </a:lvl7pPr>
    <a:lvl8pPr marL="4102735" algn="l" defTabSz="1172210" rtl="0" eaLnBrk="1" latinLnBrk="0" hangingPunct="1">
      <a:defRPr sz="1540" kern="1200">
        <a:solidFill>
          <a:schemeClr val="tx1"/>
        </a:solidFill>
        <a:latin typeface="+mn-lt"/>
        <a:ea typeface="+mn-ea"/>
        <a:cs typeface="+mn-cs"/>
      </a:defRPr>
    </a:lvl8pPr>
    <a:lvl9pPr marL="4688840" algn="l" defTabSz="1172210" rtl="0" eaLnBrk="1" latinLnBrk="0" hangingPunct="1">
      <a:defRPr sz="15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A930-8D1F-49ED-BD4C-2E5A4BED423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D0FA57-CBFF-495B-BE01-13C640BC8C3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3F3F3"/>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方正小标宋_GBK" panose="03000509000000000000" charset="-122"/>
                <a:ea typeface="方正小标宋_GBK" panose="03000509000000000000" charset="-122"/>
                <a:cs typeface="方正小标宋_GBK" panose="03000509000000000000" charset="-122"/>
              </a:defRPr>
            </a:lvl1pPr>
          </a:lstStyle>
          <a:p>
            <a:fld id="{9CE5B826-6809-49B3-9B4B-177D412235B0}"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方正小标宋_GBK" panose="03000509000000000000" charset="-122"/>
                <a:ea typeface="方正小标宋_GBK" panose="03000509000000000000" charset="-122"/>
                <a:cs typeface="方正小标宋_GBK" panose="03000509000000000000"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方正小标宋_GBK" panose="03000509000000000000" charset="-122"/>
                <a:ea typeface="方正小标宋_GBK" panose="03000509000000000000" charset="-122"/>
                <a:cs typeface="方正小标宋_GBK" panose="03000509000000000000" charset="-122"/>
              </a:defRPr>
            </a:lvl1pPr>
          </a:lstStyle>
          <a:p>
            <a:fld id="{601AD0B5-09AD-499F-88BC-01FCE55CDA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方正小标宋_GBK" panose="03000509000000000000" charset="-122"/>
          <a:ea typeface="方正小标宋_GBK" panose="03000509000000000000" charset="-122"/>
          <a:cs typeface="方正小标宋_GBK" panose="03000509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方正小标宋_GBK" panose="03000509000000000000" charset="-122"/>
          <a:ea typeface="方正小标宋_GBK" panose="03000509000000000000" charset="-122"/>
          <a:cs typeface="方正小标宋_GBK" panose="03000509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方正小标宋_GBK" panose="03000509000000000000" charset="-122"/>
          <a:ea typeface="方正小标宋_GBK" panose="03000509000000000000" charset="-122"/>
          <a:cs typeface="方正小标宋_GBK" panose="03000509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方正小标宋_GBK" panose="03000509000000000000" charset="-122"/>
          <a:ea typeface="方正小标宋_GBK" panose="03000509000000000000" charset="-122"/>
          <a:cs typeface="方正小标宋_GBK" panose="03000509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小标宋_GBK" panose="03000509000000000000" charset="-122"/>
          <a:ea typeface="方正小标宋_GBK" panose="03000509000000000000" charset="-122"/>
          <a:cs typeface="方正小标宋_GBK" panose="03000509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小标宋_GBK" panose="03000509000000000000" charset="-122"/>
          <a:ea typeface="方正小标宋_GBK" panose="03000509000000000000" charset="-122"/>
          <a:cs typeface="方正小标宋_GBK" panose="03000509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0" Type="http://schemas.openxmlformats.org/officeDocument/2006/relationships/slideLayout" Target="../slideLayouts/slideLayout1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2.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2" Type="http://schemas.openxmlformats.org/officeDocument/2006/relationships/slideLayout" Target="../slideLayouts/slideLayout12.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6.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7.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2" Type="http://schemas.openxmlformats.org/officeDocument/2006/relationships/slideLayout" Target="../slideLayouts/slideLayout12.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1" Type="http://schemas.openxmlformats.org/officeDocument/2006/relationships/slideLayout" Target="../slideLayouts/slideLayout12.xml"/><Relationship Id="rId10" Type="http://schemas.openxmlformats.org/officeDocument/2006/relationships/tags" Target="../tags/tag53.xml"/><Relationship Id="rId1" Type="http://schemas.openxmlformats.org/officeDocument/2006/relationships/tags" Target="../tags/tag44.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1.xml.rels><?xml version="1.0" encoding="UTF-8" standalone="yes"?>
<Relationships xmlns="http://schemas.openxmlformats.org/package/2006/relationships"><Relationship Id="rId9" Type="http://schemas.openxmlformats.org/officeDocument/2006/relationships/diagramColors" Target="../diagrams/colors4.xml"/><Relationship Id="rId8" Type="http://schemas.openxmlformats.org/officeDocument/2006/relationships/diagramQuickStyle" Target="../diagrams/quickStyle4.xml"/><Relationship Id="rId7" Type="http://schemas.openxmlformats.org/officeDocument/2006/relationships/diagramLayout" Target="../diagrams/layout4.xml"/><Relationship Id="rId6" Type="http://schemas.openxmlformats.org/officeDocument/2006/relationships/diagramData" Target="../diagrams/data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1" Type="http://schemas.openxmlformats.org/officeDocument/2006/relationships/slideLayout" Target="../slideLayouts/slideLayout7.xml"/><Relationship Id="rId10" Type="http://schemas.microsoft.com/office/2007/relationships/diagramDrawing" Target="../diagrams/drawing4.xml"/><Relationship Id="rId1" Type="http://schemas.openxmlformats.org/officeDocument/2006/relationships/diagramData" Target="../diagrams/data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5" Type="http://schemas.openxmlformats.org/officeDocument/2006/relationships/slideLayout" Target="../slideLayouts/slideLayout7.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0" Type="http://schemas.openxmlformats.org/officeDocument/2006/relationships/slideLayout" Target="../slideLayouts/slideLayout7.xml"/><Relationship Id="rId1" Type="http://schemas.openxmlformats.org/officeDocument/2006/relationships/tags" Target="../tags/tag80.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7.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tiff"/><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609600" y="2493082"/>
            <a:ext cx="10972800" cy="1163441"/>
          </a:xfrm>
          <a:prstGeom prst="rect">
            <a:avLst/>
          </a:prstGeom>
          <a:solidFill>
            <a:srgbClr val="D72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70" dirty="0">
              <a:cs typeface="方正小标宋_GBK" panose="03000509000000000000" charset="-122"/>
            </a:endParaRPr>
          </a:p>
        </p:txBody>
      </p:sp>
      <p:sp>
        <p:nvSpPr>
          <p:cNvPr id="40" name="文本框 17"/>
          <p:cNvSpPr txBox="1"/>
          <p:nvPr/>
        </p:nvSpPr>
        <p:spPr>
          <a:xfrm>
            <a:off x="1884363" y="2721425"/>
            <a:ext cx="8423275" cy="706755"/>
          </a:xfrm>
          <a:prstGeom prst="rect">
            <a:avLst/>
          </a:prstGeom>
          <a:noFill/>
        </p:spPr>
        <p:txBody>
          <a:bodyPr wrap="square" rtlCol="0">
            <a:spAutoFit/>
          </a:bodyPr>
          <a:lstStyle/>
          <a:p>
            <a:pPr algn="ctr"/>
            <a:r>
              <a:rPr lang="en-US" altLang="zh-CN" sz="4000" b="1" dirty="0">
                <a:solidFill>
                  <a:schemeClr val="bg1"/>
                </a:solidFill>
                <a:latin typeface="方正小标宋_GBK" panose="03000509000000000000" charset="-122"/>
                <a:ea typeface="方正小标宋_GBK" panose="03000509000000000000" charset="-122"/>
                <a:cs typeface="方正小标宋_GBK" panose="03000509000000000000" charset="-122"/>
              </a:rPr>
              <a:t>《</a:t>
            </a:r>
            <a:r>
              <a:rPr lang="zh-CN" altLang="en-US" sz="4000" b="1" dirty="0">
                <a:solidFill>
                  <a:schemeClr val="bg1"/>
                </a:solidFill>
                <a:latin typeface="方正小标宋_GBK" panose="03000509000000000000" charset="-122"/>
                <a:ea typeface="方正小标宋_GBK" panose="03000509000000000000" charset="-122"/>
                <a:cs typeface="方正小标宋_GBK" panose="03000509000000000000" charset="-122"/>
              </a:rPr>
              <a:t>中国共产党纪律处分条例</a:t>
            </a:r>
            <a:r>
              <a:rPr lang="en-US" altLang="zh-CN" sz="4000" b="1" dirty="0">
                <a:solidFill>
                  <a:schemeClr val="bg1"/>
                </a:solidFill>
                <a:latin typeface="方正小标宋_GBK" panose="03000509000000000000" charset="-122"/>
                <a:ea typeface="方正小标宋_GBK" panose="03000509000000000000" charset="-122"/>
                <a:cs typeface="方正小标宋_GBK" panose="03000509000000000000" charset="-122"/>
              </a:rPr>
              <a:t>》</a:t>
            </a:r>
            <a:r>
              <a:rPr lang="zh-CN" altLang="en-US" sz="4000" b="1" dirty="0">
                <a:solidFill>
                  <a:schemeClr val="bg1"/>
                </a:solidFill>
                <a:latin typeface="方正小标宋_GBK" panose="03000509000000000000" charset="-122"/>
                <a:ea typeface="方正小标宋_GBK" panose="03000509000000000000" charset="-122"/>
                <a:cs typeface="方正小标宋_GBK" panose="03000509000000000000" charset="-122"/>
              </a:rPr>
              <a:t>解读</a:t>
            </a:r>
            <a:endParaRPr lang="zh-CN" altLang="en-US" sz="400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97425" y="2745105"/>
            <a:ext cx="6940550" cy="2273300"/>
          </a:xfrm>
          <a:prstGeom prst="rect">
            <a:avLst/>
          </a:prstGeom>
          <a:noFill/>
        </p:spPr>
        <p:txBody>
          <a:bodyPr wrap="square" lIns="119637" tIns="59819" rIns="119637" bIns="59819" rtlCol="0">
            <a:spAutoFit/>
          </a:bodyPr>
          <a:lstStyle/>
          <a:p>
            <a:pPr>
              <a:lnSpc>
                <a:spcPct val="100000"/>
              </a:lnSpc>
            </a:pPr>
            <a:r>
              <a:rPr lang="zh-CN" sz="2800" dirty="0">
                <a:latin typeface="方正小标宋_GBK" panose="03000509000000000000" charset="-122"/>
                <a:ea typeface="方正小标宋_GBK" panose="03000509000000000000" charset="-122"/>
                <a:cs typeface="+mn-ea"/>
                <a:sym typeface="+mn-ea"/>
              </a:rPr>
              <a:t>要坚持把纪律挺在前面，促进执纪执法贯通，准确运用“四种形态”，把从严管理监督和鼓励担当作为高度统一起来。各地区各部门在执行《条例》中的重要情况和建议，要及时报告党中央。</a:t>
            </a:r>
            <a:endParaRPr lang="zh-CN" altLang="en-US" sz="2800" dirty="0">
              <a:latin typeface="方正小标宋_GBK" panose="03000509000000000000" charset="-122"/>
              <a:ea typeface="方正小标宋_GBK" panose="03000509000000000000" charset="-122"/>
              <a:cs typeface="+mn-ea"/>
            </a:endParaRPr>
          </a:p>
        </p:txBody>
      </p:sp>
      <p:sp>
        <p:nvSpPr>
          <p:cNvPr id="11" name="矩形 10"/>
          <p:cNvSpPr/>
          <p:nvPr/>
        </p:nvSpPr>
        <p:spPr>
          <a:xfrm>
            <a:off x="1845403" y="1642664"/>
            <a:ext cx="6881908" cy="521970"/>
          </a:xfrm>
          <a:prstGeom prst="rect">
            <a:avLst/>
          </a:prstGeom>
        </p:spPr>
        <p:txBody>
          <a:bodyPr wrap="square">
            <a:spAutoFit/>
          </a:bodyPr>
          <a:lstStyle/>
          <a:p>
            <a:r>
              <a:rPr lang="zh-CN" altLang="en-US" sz="2800" b="1" dirty="0">
                <a:latin typeface="方正小标宋_GBK" panose="03000509000000000000" charset="-122"/>
                <a:ea typeface="方正小标宋_GBK" panose="03000509000000000000" charset="-122"/>
                <a:cs typeface="Times New Roman" panose="02020603050405020304" pitchFamily="18" charset="0"/>
              </a:rPr>
              <a:t>第三，准确运用、严格落实、及时报告。</a:t>
            </a:r>
            <a:endParaRPr lang="zh-CN" altLang="en-US" sz="2800" b="1" dirty="0">
              <a:latin typeface="方正小标宋_GBK" panose="03000509000000000000" charset="-122"/>
              <a:ea typeface="方正小标宋_GBK" panose="03000509000000000000" charset="-122"/>
              <a:cs typeface="Times New Roman" panose="02020603050405020304" pitchFamily="18" charset="0"/>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1680" y="2790190"/>
            <a:ext cx="3738245" cy="2659380"/>
          </a:xfrm>
          <a:prstGeom prst="rect">
            <a:avLst/>
          </a:prstGeom>
          <a:ln>
            <a:noFill/>
          </a:ln>
          <a:effectLst/>
        </p:spPr>
      </p:pic>
      <p:grpSp>
        <p:nvGrpSpPr>
          <p:cNvPr id="6" name="组合 5"/>
          <p:cNvGrpSpPr/>
          <p:nvPr/>
        </p:nvGrpSpPr>
        <p:grpSpPr>
          <a:xfrm>
            <a:off x="1312355" y="384176"/>
            <a:ext cx="9251315" cy="584775"/>
            <a:chOff x="1426902" y="384176"/>
            <a:chExt cx="9251315" cy="584775"/>
          </a:xfrm>
        </p:grpSpPr>
        <p:sp>
          <p:nvSpPr>
            <p:cNvPr id="7" name="Text Box 4"/>
            <p:cNvSpPr txBox="1">
              <a:spLocks noChangeArrowheads="1"/>
            </p:cNvSpPr>
            <p:nvPr/>
          </p:nvSpPr>
          <p:spPr bwMode="auto">
            <a:xfrm>
              <a:off x="1533102" y="384176"/>
              <a:ext cx="912368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ctr" fontAlgn="base">
                <a:spcBef>
                  <a:spcPct val="0"/>
                </a:spcBef>
                <a:spcAft>
                  <a:spcPct val="0"/>
                </a:spcAft>
                <a:buFont typeface="Arial" panose="020B0604020202020204" pitchFamily="34" charset="0"/>
                <a:buNone/>
                <a:defRPr sz="3200" b="1">
                  <a:latin typeface="微软雅黑" panose="020B0503020204020204" charset="-122"/>
                  <a:ea typeface="微软雅黑" panose="020B0503020204020204" charset="-122"/>
                </a:defRPr>
              </a:lvl1pPr>
            </a:lstStyle>
            <a:p>
              <a:pPr algn="ctr"/>
              <a:r>
                <a:rPr lang="zh-CN" altLang="en-US" dirty="0">
                  <a:latin typeface="方正小标宋_GBK" panose="03000509000000000000" charset="-122"/>
                  <a:ea typeface="方正小标宋_GBK" panose="03000509000000000000" charset="-122"/>
                  <a:sym typeface="+mn-ea"/>
                </a:rPr>
                <a:t>一、</a:t>
              </a:r>
              <a:r>
                <a:rPr lang="en-US" altLang="zh-CN" dirty="0">
                  <a:latin typeface="方正小标宋_GBK" panose="03000509000000000000" charset="-122"/>
                  <a:ea typeface="方正小标宋_GBK" panose="03000509000000000000" charset="-122"/>
                  <a:sym typeface="+mn-ea"/>
                </a:rPr>
                <a:t>《</a:t>
              </a:r>
              <a:r>
                <a:rPr lang="zh-CN" altLang="en-US" dirty="0">
                  <a:latin typeface="方正小标宋_GBK" panose="03000509000000000000" charset="-122"/>
                  <a:ea typeface="方正小标宋_GBK" panose="03000509000000000000" charset="-122"/>
                  <a:sym typeface="+mn-ea"/>
                </a:rPr>
                <a:t>中国共产党纪律处分条例</a:t>
              </a:r>
              <a:r>
                <a:rPr lang="en-US" altLang="zh-CN" dirty="0">
                  <a:latin typeface="方正小标宋_GBK" panose="03000509000000000000" charset="-122"/>
                  <a:ea typeface="方正小标宋_GBK" panose="03000509000000000000" charset="-122"/>
                  <a:sym typeface="+mn-ea"/>
                </a:rPr>
                <a:t>》</a:t>
              </a:r>
              <a:r>
                <a:rPr lang="zh-CN" altLang="en-US" dirty="0">
                  <a:latin typeface="方正小标宋_GBK" panose="03000509000000000000" charset="-122"/>
                  <a:ea typeface="方正小标宋_GBK" panose="03000509000000000000" charset="-122"/>
                  <a:sym typeface="+mn-ea"/>
                </a:rPr>
                <a:t>修订背景及要求</a:t>
              </a:r>
              <a:endParaRPr lang="zh-CN" altLang="en-US" dirty="0">
                <a:latin typeface="方正小标宋_GBK" panose="03000509000000000000" charset="-122"/>
                <a:ea typeface="方正小标宋_GBK" panose="03000509000000000000" charset="-122"/>
              </a:endParaRPr>
            </a:p>
          </p:txBody>
        </p:sp>
        <p:cxnSp>
          <p:nvCxnSpPr>
            <p:cNvPr id="9" name="直接连接符 8"/>
            <p:cNvCxnSpPr/>
            <p:nvPr/>
          </p:nvCxnSpPr>
          <p:spPr>
            <a:xfrm>
              <a:off x="1426902" y="968951"/>
              <a:ext cx="9251315"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802301" y="2614281"/>
            <a:ext cx="6062595" cy="3135630"/>
          </a:xfrm>
          <a:prstGeom prst="rect">
            <a:avLst/>
          </a:prstGeom>
          <a:noFill/>
        </p:spPr>
        <p:txBody>
          <a:bodyPr wrap="square" lIns="119637" tIns="59819" rIns="119637" bIns="59819" rtlCol="0">
            <a:spAutoFit/>
          </a:bodyPr>
          <a:lstStyle/>
          <a:p>
            <a:pPr>
              <a:lnSpc>
                <a:spcPct val="100000"/>
              </a:lnSpc>
            </a:pPr>
            <a:r>
              <a:rPr lang="zh-CN" altLang="en-US" sz="2800" dirty="0">
                <a:latin typeface="方正小标宋_GBK" panose="03000509000000000000" charset="-122"/>
                <a:ea typeface="方正小标宋_GBK" panose="03000509000000000000" charset="-122"/>
                <a:cs typeface="+mn-ea"/>
              </a:rPr>
              <a:t>习近平总书记在二十届中央纪委二次全会上强调，要把纪律建设摆在更加突出位置，党规制定、党纪教育、执纪监督全过程都要贯彻严的要求，既让铁纪“长牙”、发威，又让干部重视、警醒、知止，使全党形成遵规守纪的高度自觉。</a:t>
            </a:r>
            <a:endParaRPr lang="zh-CN" altLang="en-US" sz="2800" dirty="0">
              <a:latin typeface="方正小标宋_GBK" panose="03000509000000000000" charset="-122"/>
              <a:ea typeface="方正小标宋_GBK" panose="03000509000000000000" charset="-122"/>
              <a:cs typeface="+mn-ea"/>
            </a:endParaRPr>
          </a:p>
        </p:txBody>
      </p:sp>
      <p:pic>
        <p:nvPicPr>
          <p:cNvPr id="6" name="图片 5"/>
          <p:cNvPicPr>
            <a:picLocks noChangeAspect="1"/>
          </p:cNvPicPr>
          <p:nvPr/>
        </p:nvPicPr>
        <p:blipFill>
          <a:blip r:embed="rId1"/>
          <a:stretch>
            <a:fillRect/>
          </a:stretch>
        </p:blipFill>
        <p:spPr>
          <a:xfrm>
            <a:off x="1139825" y="2813685"/>
            <a:ext cx="4084320" cy="3091815"/>
          </a:xfrm>
          <a:prstGeom prst="roundRect">
            <a:avLst>
              <a:gd name="adj" fmla="val 8594"/>
            </a:avLst>
          </a:prstGeom>
          <a:solidFill>
            <a:srgbClr val="FFFFFF">
              <a:shade val="85000"/>
            </a:srgbClr>
          </a:solidFill>
          <a:ln>
            <a:noFill/>
          </a:ln>
          <a:effectLst/>
        </p:spPr>
      </p:pic>
      <p:sp>
        <p:nvSpPr>
          <p:cNvPr id="12" name="矩形 11"/>
          <p:cNvSpPr/>
          <p:nvPr/>
        </p:nvSpPr>
        <p:spPr>
          <a:xfrm>
            <a:off x="1845310" y="1642745"/>
            <a:ext cx="8317865" cy="521970"/>
          </a:xfrm>
          <a:prstGeom prst="rect">
            <a:avLst/>
          </a:prstGeom>
        </p:spPr>
        <p:txBody>
          <a:bodyPr wrap="square">
            <a:spAutoFit/>
          </a:bodyPr>
          <a:lstStyle/>
          <a:p>
            <a:r>
              <a:rPr lang="zh-CN" altLang="zh-CN" sz="2800" b="1" dirty="0">
                <a:latin typeface="方正小标宋_GBK" panose="03000509000000000000" charset="-122"/>
                <a:ea typeface="方正小标宋_GBK" panose="03000509000000000000" charset="-122"/>
                <a:cs typeface="Times New Roman" panose="02020603050405020304" pitchFamily="18" charset="0"/>
              </a:rPr>
              <a:t>第四，新形势下全面加强党的纪律建设</a:t>
            </a:r>
            <a:r>
              <a:rPr lang="zh-CN" altLang="en-US" sz="2800" b="1" dirty="0">
                <a:latin typeface="方正小标宋_GBK" panose="03000509000000000000" charset="-122"/>
                <a:ea typeface="方正小标宋_GBK" panose="03000509000000000000" charset="-122"/>
                <a:cs typeface="Times New Roman" panose="02020603050405020304" pitchFamily="18" charset="0"/>
              </a:rPr>
              <a:t>。</a:t>
            </a:r>
            <a:endParaRPr lang="zh-CN" altLang="en-US" sz="2800" b="1" dirty="0">
              <a:latin typeface="方正小标宋_GBK" panose="03000509000000000000" charset="-122"/>
              <a:ea typeface="方正小标宋_GBK" panose="03000509000000000000" charset="-122"/>
              <a:cs typeface="Times New Roman" panose="02020603050405020304" pitchFamily="18" charset="0"/>
            </a:endParaRPr>
          </a:p>
        </p:txBody>
      </p:sp>
      <p:grpSp>
        <p:nvGrpSpPr>
          <p:cNvPr id="7" name="组合 6"/>
          <p:cNvGrpSpPr/>
          <p:nvPr/>
        </p:nvGrpSpPr>
        <p:grpSpPr>
          <a:xfrm>
            <a:off x="1401890" y="384176"/>
            <a:ext cx="9181465" cy="584775"/>
            <a:chOff x="1516437" y="384176"/>
            <a:chExt cx="9181465" cy="584775"/>
          </a:xfrm>
        </p:grpSpPr>
        <p:sp>
          <p:nvSpPr>
            <p:cNvPr id="8" name="Text Box 4"/>
            <p:cNvSpPr txBox="1">
              <a:spLocks noChangeArrowheads="1"/>
            </p:cNvSpPr>
            <p:nvPr/>
          </p:nvSpPr>
          <p:spPr bwMode="auto">
            <a:xfrm>
              <a:off x="1533102" y="384176"/>
              <a:ext cx="912368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ctr" fontAlgn="base">
                <a:spcBef>
                  <a:spcPct val="0"/>
                </a:spcBef>
                <a:spcAft>
                  <a:spcPct val="0"/>
                </a:spcAft>
                <a:buFont typeface="Arial" panose="020B0604020202020204" pitchFamily="34" charset="0"/>
                <a:buNone/>
                <a:defRPr sz="3200" b="1">
                  <a:latin typeface="微软雅黑" panose="020B0503020204020204" charset="-122"/>
                  <a:ea typeface="微软雅黑" panose="020B0503020204020204" charset="-122"/>
                </a:defRPr>
              </a:lvl1pPr>
            </a:lstStyle>
            <a:p>
              <a:pPr algn="ctr"/>
              <a:r>
                <a:rPr lang="zh-CN" altLang="en-US" dirty="0">
                  <a:latin typeface="方正小标宋_GBK" panose="03000509000000000000" charset="-122"/>
                  <a:ea typeface="方正小标宋_GBK" panose="03000509000000000000" charset="-122"/>
                  <a:sym typeface="+mn-ea"/>
                </a:rPr>
                <a:t>一、</a:t>
              </a:r>
              <a:r>
                <a:rPr lang="en-US" altLang="zh-CN" dirty="0">
                  <a:latin typeface="方正小标宋_GBK" panose="03000509000000000000" charset="-122"/>
                  <a:ea typeface="方正小标宋_GBK" panose="03000509000000000000" charset="-122"/>
                  <a:sym typeface="+mn-ea"/>
                </a:rPr>
                <a:t>《</a:t>
              </a:r>
              <a:r>
                <a:rPr lang="zh-CN" altLang="en-US" dirty="0">
                  <a:latin typeface="方正小标宋_GBK" panose="03000509000000000000" charset="-122"/>
                  <a:ea typeface="方正小标宋_GBK" panose="03000509000000000000" charset="-122"/>
                  <a:sym typeface="+mn-ea"/>
                </a:rPr>
                <a:t>中国共产党纪律处分条例</a:t>
              </a:r>
              <a:r>
                <a:rPr lang="en-US" altLang="zh-CN" dirty="0">
                  <a:latin typeface="方正小标宋_GBK" panose="03000509000000000000" charset="-122"/>
                  <a:ea typeface="方正小标宋_GBK" panose="03000509000000000000" charset="-122"/>
                  <a:sym typeface="+mn-ea"/>
                </a:rPr>
                <a:t>》</a:t>
              </a:r>
              <a:r>
                <a:rPr lang="zh-CN" altLang="en-US" dirty="0">
                  <a:latin typeface="方正小标宋_GBK" panose="03000509000000000000" charset="-122"/>
                  <a:ea typeface="方正小标宋_GBK" panose="03000509000000000000" charset="-122"/>
                  <a:sym typeface="+mn-ea"/>
                </a:rPr>
                <a:t>修订背景及要求</a:t>
              </a:r>
              <a:endParaRPr lang="zh-CN" altLang="en-US" dirty="0">
                <a:latin typeface="方正小标宋_GBK" panose="03000509000000000000" charset="-122"/>
                <a:ea typeface="方正小标宋_GBK" panose="03000509000000000000" charset="-122"/>
              </a:endParaRPr>
            </a:p>
          </p:txBody>
        </p:sp>
        <p:cxnSp>
          <p:nvCxnSpPr>
            <p:cNvPr id="9" name="直接连接符 8"/>
            <p:cNvCxnSpPr/>
            <p:nvPr/>
          </p:nvCxnSpPr>
          <p:spPr>
            <a:xfrm>
              <a:off x="1516437" y="968951"/>
              <a:ext cx="9181465"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609600" y="2493082"/>
            <a:ext cx="10972800" cy="1163441"/>
          </a:xfrm>
          <a:prstGeom prst="rect">
            <a:avLst/>
          </a:prstGeom>
          <a:solidFill>
            <a:srgbClr val="D72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70" dirty="0">
              <a:cs typeface="方正小标宋_GBK" panose="03000509000000000000" charset="-122"/>
            </a:endParaRPr>
          </a:p>
        </p:txBody>
      </p:sp>
      <p:sp>
        <p:nvSpPr>
          <p:cNvPr id="40" name="文本框 17"/>
          <p:cNvSpPr txBox="1"/>
          <p:nvPr/>
        </p:nvSpPr>
        <p:spPr>
          <a:xfrm>
            <a:off x="610235" y="2721610"/>
            <a:ext cx="10972800" cy="706755"/>
          </a:xfrm>
          <a:prstGeom prst="rect">
            <a:avLst/>
          </a:prstGeom>
          <a:noFill/>
        </p:spPr>
        <p:txBody>
          <a:bodyPr wrap="square" rtlCol="0">
            <a:spAutoFit/>
          </a:bodyPr>
          <a:lstStyle/>
          <a:p>
            <a:pPr algn="ctr"/>
            <a:r>
              <a:rPr lang="zh-CN" sz="4000" b="1" dirty="0">
                <a:solidFill>
                  <a:schemeClr val="bg1"/>
                </a:solidFill>
                <a:latin typeface="方正小标宋_GBK" panose="03000509000000000000" charset="-122"/>
                <a:ea typeface="方正小标宋_GBK" panose="03000509000000000000" charset="-122"/>
                <a:cs typeface="方正小标宋_GBK" panose="03000509000000000000" charset="-122"/>
              </a:rPr>
              <a:t>二</a:t>
            </a:r>
            <a:r>
              <a:rPr sz="4000" b="1" dirty="0">
                <a:solidFill>
                  <a:schemeClr val="bg1"/>
                </a:solidFill>
                <a:latin typeface="方正小标宋_GBK" panose="03000509000000000000" charset="-122"/>
                <a:ea typeface="方正小标宋_GBK" panose="03000509000000000000" charset="-122"/>
                <a:cs typeface="方正小标宋_GBK" panose="03000509000000000000" charset="-122"/>
              </a:rPr>
              <a:t>、《中国共产党纪律处分条例》</a:t>
            </a:r>
            <a:r>
              <a:rPr lang="zh-CN" sz="4000" b="1" dirty="0">
                <a:solidFill>
                  <a:schemeClr val="bg1"/>
                </a:solidFill>
                <a:latin typeface="方正小标宋_GBK" panose="03000509000000000000" charset="-122"/>
                <a:ea typeface="方正小标宋_GBK" panose="03000509000000000000" charset="-122"/>
                <a:cs typeface="方正小标宋_GBK" panose="03000509000000000000" charset="-122"/>
              </a:rPr>
              <a:t>主要内容解读</a:t>
            </a:r>
            <a:endParaRPr lang="zh-CN" sz="400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56675" name="文本框 10"/>
          <p:cNvSpPr txBox="1"/>
          <p:nvPr/>
        </p:nvSpPr>
        <p:spPr>
          <a:xfrm>
            <a:off x="852170" y="3584575"/>
            <a:ext cx="5321300" cy="459105"/>
          </a:xfrm>
          <a:prstGeom prst="rect">
            <a:avLst/>
          </a:prstGeom>
          <a:noFill/>
          <a:ln w="9525">
            <a:noFill/>
          </a:ln>
        </p:spPr>
        <p:txBody>
          <a:bodyPr wrap="square" lIns="91436" tIns="45718" rIns="91436" bIns="45718" anchor="t" anchorCtr="0">
            <a:spAutoFit/>
          </a:bodyPr>
          <a:p>
            <a:r>
              <a:rPr lang="zh-CN" altLang="en-US" sz="2400" b="1" dirty="0">
                <a:solidFill>
                  <a:srgbClr val="C00000"/>
                </a:solidFill>
                <a:latin typeface="微软雅黑" panose="020B0503020204020204" charset="-122"/>
                <a:ea typeface="微软雅黑" panose="020B0503020204020204" charset="-122"/>
              </a:rPr>
              <a:t>第一章   指导思想、原则和适用范围</a:t>
            </a:r>
            <a:endParaRPr lang="zh-CN" altLang="en-US" sz="2400" b="1" dirty="0">
              <a:solidFill>
                <a:srgbClr val="C00000"/>
              </a:solidFill>
              <a:latin typeface="微软雅黑" panose="020B0503020204020204" charset="-122"/>
              <a:ea typeface="微软雅黑" panose="020B0503020204020204" charset="-122"/>
            </a:endParaRPr>
          </a:p>
        </p:txBody>
      </p:sp>
      <p:sp>
        <p:nvSpPr>
          <p:cNvPr id="156676" name="矩形 11"/>
          <p:cNvSpPr/>
          <p:nvPr/>
        </p:nvSpPr>
        <p:spPr>
          <a:xfrm>
            <a:off x="1622425" y="2710180"/>
            <a:ext cx="3695700" cy="582295"/>
          </a:xfrm>
          <a:prstGeom prst="rect">
            <a:avLst/>
          </a:prstGeom>
          <a:noFill/>
          <a:ln w="9525">
            <a:noFill/>
          </a:ln>
        </p:spPr>
        <p:txBody>
          <a:bodyPr wrap="square" lIns="91436" tIns="45718" rIns="91436" bIns="45718" anchor="t" anchorCtr="0">
            <a:spAutoFit/>
          </a:bodyPr>
          <a:p>
            <a:r>
              <a:rPr lang="zh-CN" altLang="en-US" sz="3200" b="1" dirty="0">
                <a:solidFill>
                  <a:srgbClr val="C00000"/>
                </a:solidFill>
                <a:latin typeface="微软雅黑" panose="020B0503020204020204" charset="-122"/>
                <a:ea typeface="微软雅黑" panose="020B0503020204020204" charset="-122"/>
              </a:rPr>
              <a:t>第一编 总   则</a:t>
            </a:r>
            <a:endParaRPr lang="zh-CN" altLang="en-US" sz="3200" b="1" dirty="0">
              <a:solidFill>
                <a:srgbClr val="C00000"/>
              </a:solidFill>
              <a:latin typeface="微软雅黑" panose="020B0503020204020204" charset="-122"/>
              <a:ea typeface="微软雅黑" panose="020B0503020204020204" charset="-122"/>
            </a:endParaRPr>
          </a:p>
        </p:txBody>
      </p:sp>
      <p:sp>
        <p:nvSpPr>
          <p:cNvPr id="156677" name="文本框 20"/>
          <p:cNvSpPr txBox="1"/>
          <p:nvPr/>
        </p:nvSpPr>
        <p:spPr>
          <a:xfrm>
            <a:off x="852170" y="4090035"/>
            <a:ext cx="3806825" cy="459105"/>
          </a:xfrm>
          <a:prstGeom prst="rect">
            <a:avLst/>
          </a:prstGeom>
          <a:noFill/>
          <a:ln w="9525">
            <a:noFill/>
          </a:ln>
        </p:spPr>
        <p:txBody>
          <a:bodyPr wrap="square" lIns="91436" tIns="45718" rIns="91436" bIns="45718" anchor="t" anchorCtr="0">
            <a:spAutoFit/>
          </a:bodyPr>
          <a:p>
            <a:r>
              <a:rPr lang="zh-CN" altLang="en-US" sz="2400" b="1" dirty="0">
                <a:solidFill>
                  <a:srgbClr val="C00000"/>
                </a:solidFill>
                <a:latin typeface="微软雅黑" panose="020B0503020204020204" charset="-122"/>
                <a:ea typeface="微软雅黑" panose="020B0503020204020204" charset="-122"/>
              </a:rPr>
              <a:t>第二章  </a:t>
            </a:r>
            <a:r>
              <a:rPr lang="en-US" altLang="zh-CN" sz="2400"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违纪与纪律处分</a:t>
            </a:r>
            <a:endParaRPr lang="zh-CN" altLang="en-US" sz="2400" b="1" dirty="0">
              <a:solidFill>
                <a:srgbClr val="C00000"/>
              </a:solidFill>
              <a:latin typeface="微软雅黑" panose="020B0503020204020204" charset="-122"/>
              <a:ea typeface="微软雅黑" panose="020B0503020204020204" charset="-122"/>
            </a:endParaRPr>
          </a:p>
        </p:txBody>
      </p:sp>
      <p:sp>
        <p:nvSpPr>
          <p:cNvPr id="156678" name="文本框 22"/>
          <p:cNvSpPr txBox="1"/>
          <p:nvPr/>
        </p:nvSpPr>
        <p:spPr>
          <a:xfrm>
            <a:off x="852170" y="4595495"/>
            <a:ext cx="4304030" cy="459105"/>
          </a:xfrm>
          <a:prstGeom prst="rect">
            <a:avLst/>
          </a:prstGeom>
          <a:noFill/>
          <a:ln w="9525">
            <a:noFill/>
          </a:ln>
        </p:spPr>
        <p:txBody>
          <a:bodyPr wrap="square" lIns="91436" tIns="45718" rIns="91436" bIns="45718" anchor="t" anchorCtr="0">
            <a:spAutoFit/>
          </a:bodyPr>
          <a:p>
            <a:r>
              <a:rPr lang="zh-CN" altLang="en-US" sz="2400" b="1" dirty="0">
                <a:solidFill>
                  <a:srgbClr val="C00000"/>
                </a:solidFill>
                <a:latin typeface="微软雅黑" panose="020B0503020204020204" charset="-122"/>
                <a:ea typeface="微软雅黑" panose="020B0503020204020204" charset="-122"/>
              </a:rPr>
              <a:t>第三章   纪律处分运用规则</a:t>
            </a:r>
            <a:endParaRPr lang="zh-CN" altLang="en-US" sz="2400" b="1" dirty="0">
              <a:solidFill>
                <a:srgbClr val="C00000"/>
              </a:solidFill>
              <a:latin typeface="微软雅黑" panose="020B0503020204020204" charset="-122"/>
              <a:ea typeface="微软雅黑" panose="020B0503020204020204" charset="-122"/>
            </a:endParaRPr>
          </a:p>
        </p:txBody>
      </p:sp>
      <p:sp>
        <p:nvSpPr>
          <p:cNvPr id="156679" name="文本框 23"/>
          <p:cNvSpPr txBox="1"/>
          <p:nvPr/>
        </p:nvSpPr>
        <p:spPr>
          <a:xfrm>
            <a:off x="852170" y="5100955"/>
            <a:ext cx="5223510" cy="459105"/>
          </a:xfrm>
          <a:prstGeom prst="rect">
            <a:avLst/>
          </a:prstGeom>
          <a:noFill/>
          <a:ln w="9525">
            <a:noFill/>
          </a:ln>
        </p:spPr>
        <p:txBody>
          <a:bodyPr wrap="square" lIns="91436" tIns="45718" rIns="91436" bIns="45718" anchor="t" anchorCtr="0">
            <a:spAutoFit/>
          </a:bodyPr>
          <a:p>
            <a:r>
              <a:rPr lang="zh-CN" altLang="en-US" sz="2400" b="1" dirty="0">
                <a:solidFill>
                  <a:srgbClr val="C00000"/>
                </a:solidFill>
                <a:latin typeface="微软雅黑" panose="020B0503020204020204" charset="-122"/>
                <a:ea typeface="微软雅黑" panose="020B0503020204020204" charset="-122"/>
              </a:rPr>
              <a:t>第四章  </a:t>
            </a:r>
            <a:r>
              <a:rPr lang="en-US" altLang="zh-CN" sz="2400"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对违法犯罪党员的纪律处分</a:t>
            </a:r>
            <a:endParaRPr lang="zh-CN" altLang="en-US" sz="2400" b="1" dirty="0">
              <a:solidFill>
                <a:srgbClr val="C00000"/>
              </a:solidFill>
              <a:latin typeface="微软雅黑" panose="020B0503020204020204" charset="-122"/>
              <a:ea typeface="微软雅黑" panose="020B0503020204020204" charset="-122"/>
            </a:endParaRPr>
          </a:p>
        </p:txBody>
      </p:sp>
      <p:sp>
        <p:nvSpPr>
          <p:cNvPr id="156680" name="文本框 25"/>
          <p:cNvSpPr txBox="1"/>
          <p:nvPr/>
        </p:nvSpPr>
        <p:spPr>
          <a:xfrm>
            <a:off x="852170" y="5606415"/>
            <a:ext cx="2875280" cy="459105"/>
          </a:xfrm>
          <a:prstGeom prst="rect">
            <a:avLst/>
          </a:prstGeom>
          <a:noFill/>
          <a:ln w="9525">
            <a:noFill/>
          </a:ln>
        </p:spPr>
        <p:txBody>
          <a:bodyPr wrap="square" lIns="91436" tIns="45718" rIns="91436" bIns="45718" anchor="t" anchorCtr="0">
            <a:spAutoFit/>
          </a:bodyPr>
          <a:p>
            <a:r>
              <a:rPr lang="zh-CN" altLang="en-US" sz="2400" b="1" dirty="0">
                <a:solidFill>
                  <a:srgbClr val="C00000"/>
                </a:solidFill>
                <a:latin typeface="微软雅黑" panose="020B0503020204020204" charset="-122"/>
                <a:ea typeface="微软雅黑" panose="020B0503020204020204" charset="-122"/>
              </a:rPr>
              <a:t>第五章  </a:t>
            </a:r>
            <a:r>
              <a:rPr lang="en-US" altLang="zh-CN" sz="2400"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其他规定  </a:t>
            </a:r>
            <a:endParaRPr lang="zh-CN" altLang="en-US" sz="2400" b="1" dirty="0">
              <a:solidFill>
                <a:srgbClr val="C00000"/>
              </a:solidFill>
              <a:latin typeface="微软雅黑" panose="020B0503020204020204" charset="-122"/>
              <a:ea typeface="微软雅黑" panose="020B0503020204020204" charset="-122"/>
            </a:endParaRPr>
          </a:p>
        </p:txBody>
      </p:sp>
      <p:sp>
        <p:nvSpPr>
          <p:cNvPr id="156682" name="文本框 9"/>
          <p:cNvSpPr txBox="1"/>
          <p:nvPr/>
        </p:nvSpPr>
        <p:spPr>
          <a:xfrm>
            <a:off x="1622108" y="982980"/>
            <a:ext cx="8947785" cy="583565"/>
          </a:xfrm>
          <a:prstGeom prst="rect">
            <a:avLst/>
          </a:prstGeom>
          <a:noFill/>
          <a:ln w="9525">
            <a:noFill/>
          </a:ln>
        </p:spPr>
        <p:txBody>
          <a:bodyPr wrap="square" anchor="t" anchorCtr="0">
            <a:spAutoFit/>
          </a:bodyPr>
          <a:p>
            <a:pPr algn="ctr"/>
            <a:r>
              <a:rPr lang="zh-CN" altLang="en-US" sz="3200" b="1" dirty="0">
                <a:solidFill>
                  <a:srgbClr val="C00000"/>
                </a:solidFill>
                <a:latin typeface="微软雅黑" panose="020B0503020204020204" charset="-122"/>
                <a:ea typeface="微软雅黑" panose="020B0503020204020204" charset="-122"/>
                <a:sym typeface="幼圆" panose="02010509060101010101" pitchFamily="49" charset="-122"/>
              </a:rPr>
              <a:t>结构：3编、11章、1</a:t>
            </a:r>
            <a:r>
              <a:rPr lang="en-US" altLang="zh-CN" sz="3200" b="1">
                <a:solidFill>
                  <a:srgbClr val="C00000"/>
                </a:solidFill>
                <a:latin typeface="微软雅黑" panose="020B0503020204020204" charset="-122"/>
                <a:ea typeface="微软雅黑" panose="020B0503020204020204" charset="-122"/>
                <a:sym typeface="幼圆" panose="02010509060101010101" pitchFamily="49" charset="-122"/>
              </a:rPr>
              <a:t>58</a:t>
            </a:r>
            <a:r>
              <a:rPr lang="zh-CN" altLang="en-US" sz="3200" b="1" dirty="0">
                <a:solidFill>
                  <a:srgbClr val="C00000"/>
                </a:solidFill>
                <a:latin typeface="微软雅黑" panose="020B0503020204020204" charset="-122"/>
                <a:ea typeface="微软雅黑" panose="020B0503020204020204" charset="-122"/>
                <a:sym typeface="幼圆" panose="02010509060101010101" pitchFamily="49" charset="-122"/>
              </a:rPr>
              <a:t>条、</a:t>
            </a:r>
            <a:r>
              <a:rPr lang="en-US" altLang="zh-CN" sz="3200" b="1">
                <a:solidFill>
                  <a:srgbClr val="C00000"/>
                </a:solidFill>
                <a:latin typeface="微软雅黑" panose="020B0503020204020204" charset="-122"/>
                <a:ea typeface="微软雅黑" panose="020B0503020204020204" charset="-122"/>
                <a:sym typeface="幼圆" panose="02010509060101010101" pitchFamily="49" charset="-122"/>
              </a:rPr>
              <a:t>2.2</a:t>
            </a:r>
            <a:r>
              <a:rPr lang="zh-CN" altLang="en-US" sz="3200" b="1" dirty="0">
                <a:solidFill>
                  <a:srgbClr val="C00000"/>
                </a:solidFill>
                <a:latin typeface="微软雅黑" panose="020B0503020204020204" charset="-122"/>
                <a:ea typeface="微软雅黑" panose="020B0503020204020204" charset="-122"/>
                <a:sym typeface="幼圆" panose="02010509060101010101" pitchFamily="49" charset="-122"/>
              </a:rPr>
              <a:t>万字</a:t>
            </a:r>
            <a:endParaRPr lang="zh-CN" altLang="en-US" sz="3200" b="1" dirty="0">
              <a:solidFill>
                <a:srgbClr val="C00000"/>
              </a:solidFill>
              <a:latin typeface="微软雅黑" panose="020B0503020204020204" charset="-122"/>
              <a:ea typeface="微软雅黑" panose="020B0503020204020204" charset="-122"/>
              <a:sym typeface="幼圆" panose="02010509060101010101" pitchFamily="49" charset="-122"/>
            </a:endParaRPr>
          </a:p>
        </p:txBody>
      </p:sp>
      <p:grpSp>
        <p:nvGrpSpPr>
          <p:cNvPr id="3" name="组合 2"/>
          <p:cNvGrpSpPr/>
          <p:nvPr/>
        </p:nvGrpSpPr>
        <p:grpSpPr>
          <a:xfrm>
            <a:off x="2507615" y="1880235"/>
            <a:ext cx="7176770" cy="487680"/>
            <a:chOff x="3860" y="3420"/>
            <a:chExt cx="11302" cy="768"/>
          </a:xfrm>
        </p:grpSpPr>
        <p:sp>
          <p:nvSpPr>
            <p:cNvPr id="156681" name="MH_SubTitle_1"/>
            <p:cNvSpPr/>
            <p:nvPr/>
          </p:nvSpPr>
          <p:spPr>
            <a:xfrm>
              <a:off x="3860" y="3420"/>
              <a:ext cx="3745" cy="768"/>
            </a:xfrm>
            <a:custGeom>
              <a:avLst/>
              <a:gdLst>
                <a:gd name="txL" fmla="*/ 0 w 1735666"/>
                <a:gd name="txT" fmla="*/ 0 h 459312"/>
                <a:gd name="txR" fmla="*/ 1735666 w 1735666"/>
                <a:gd name="txB" fmla="*/ 459312 h 459312"/>
              </a:gdLst>
              <a:ahLst/>
              <a:cxnLst>
                <a:cxn ang="0">
                  <a:pos x="872077" y="0"/>
                </a:cxn>
                <a:cxn ang="0">
                  <a:pos x="1027347" y="136327"/>
                </a:cxn>
                <a:cxn ang="0">
                  <a:pos x="1744157" y="136327"/>
                </a:cxn>
                <a:cxn ang="0">
                  <a:pos x="1744157" y="455134"/>
                </a:cxn>
                <a:cxn ang="0">
                  <a:pos x="0" y="455134"/>
                </a:cxn>
                <a:cxn ang="0">
                  <a:pos x="0" y="136327"/>
                </a:cxn>
                <a:cxn ang="0">
                  <a:pos x="716808" y="136327"/>
                </a:cxn>
              </a:cxnLst>
              <a:rect l="txL" t="txT" r="txR" b="txB"/>
              <a:pathLst>
                <a:path w="1735666" h="459312">
                  <a:moveTo>
                    <a:pt x="867833" y="0"/>
                  </a:moveTo>
                  <a:lnTo>
                    <a:pt x="1022348" y="137579"/>
                  </a:lnTo>
                  <a:lnTo>
                    <a:pt x="1735666" y="137579"/>
                  </a:lnTo>
                  <a:lnTo>
                    <a:pt x="1735666" y="459312"/>
                  </a:lnTo>
                  <a:lnTo>
                    <a:pt x="0" y="459312"/>
                  </a:lnTo>
                  <a:lnTo>
                    <a:pt x="0" y="137579"/>
                  </a:lnTo>
                  <a:lnTo>
                    <a:pt x="713318" y="137579"/>
                  </a:lnTo>
                  <a:close/>
                </a:path>
              </a:pathLst>
            </a:custGeom>
            <a:solidFill>
              <a:srgbClr val="C00000"/>
            </a:solidFill>
            <a:ln w="9525">
              <a:noFill/>
            </a:ln>
          </p:spPr>
          <p:txBody>
            <a:bodyPr tIns="180000" anchor="ctr" anchorCtr="0"/>
            <a:p>
              <a:pPr algn="ctr"/>
              <a:r>
                <a:rPr lang="zh-CN" altLang="en-US" sz="3200" b="1" dirty="0">
                  <a:solidFill>
                    <a:srgbClr val="FEFFFF"/>
                  </a:solidFill>
                  <a:latin typeface="Calibri" panose="020F0502020204030204" pitchFamily="34" charset="0"/>
                  <a:ea typeface="微软雅黑" panose="020B0503020204020204" charset="-122"/>
                </a:rPr>
                <a:t>总则</a:t>
              </a:r>
              <a:endParaRPr lang="zh-CN" altLang="en-US" sz="3200" b="1" dirty="0">
                <a:solidFill>
                  <a:srgbClr val="FEFFFF"/>
                </a:solidFill>
                <a:latin typeface="Calibri" panose="020F0502020204030204" pitchFamily="34" charset="0"/>
                <a:ea typeface="微软雅黑" panose="020B0503020204020204" charset="-122"/>
              </a:endParaRPr>
            </a:p>
          </p:txBody>
        </p:sp>
        <p:sp>
          <p:nvSpPr>
            <p:cNvPr id="156683" name="MH_SubTitle_1"/>
            <p:cNvSpPr/>
            <p:nvPr/>
          </p:nvSpPr>
          <p:spPr>
            <a:xfrm>
              <a:off x="7639" y="3420"/>
              <a:ext cx="3745" cy="768"/>
            </a:xfrm>
            <a:custGeom>
              <a:avLst/>
              <a:gdLst>
                <a:gd name="txL" fmla="*/ 0 w 1735666"/>
                <a:gd name="txT" fmla="*/ 0 h 459312"/>
                <a:gd name="txR" fmla="*/ 1735666 w 1735666"/>
                <a:gd name="txB" fmla="*/ 459312 h 459312"/>
              </a:gdLst>
              <a:ahLst/>
              <a:cxnLst>
                <a:cxn ang="0">
                  <a:pos x="872077" y="0"/>
                </a:cxn>
                <a:cxn ang="0">
                  <a:pos x="1027347" y="136327"/>
                </a:cxn>
                <a:cxn ang="0">
                  <a:pos x="1744157" y="136327"/>
                </a:cxn>
                <a:cxn ang="0">
                  <a:pos x="1744157" y="455135"/>
                </a:cxn>
                <a:cxn ang="0">
                  <a:pos x="0" y="455135"/>
                </a:cxn>
                <a:cxn ang="0">
                  <a:pos x="0" y="136327"/>
                </a:cxn>
                <a:cxn ang="0">
                  <a:pos x="716808" y="136327"/>
                </a:cxn>
              </a:cxnLst>
              <a:rect l="txL" t="txT" r="txR" b="txB"/>
              <a:pathLst>
                <a:path w="1735666" h="459312">
                  <a:moveTo>
                    <a:pt x="867833" y="0"/>
                  </a:moveTo>
                  <a:lnTo>
                    <a:pt x="1022348" y="137579"/>
                  </a:lnTo>
                  <a:lnTo>
                    <a:pt x="1735666" y="137579"/>
                  </a:lnTo>
                  <a:lnTo>
                    <a:pt x="1735666" y="459312"/>
                  </a:lnTo>
                  <a:lnTo>
                    <a:pt x="0" y="459312"/>
                  </a:lnTo>
                  <a:lnTo>
                    <a:pt x="0" y="137579"/>
                  </a:lnTo>
                  <a:lnTo>
                    <a:pt x="713318" y="137579"/>
                  </a:lnTo>
                  <a:close/>
                </a:path>
              </a:pathLst>
            </a:custGeom>
            <a:solidFill>
              <a:srgbClr val="C00000"/>
            </a:solidFill>
            <a:ln w="9525">
              <a:noFill/>
            </a:ln>
          </p:spPr>
          <p:txBody>
            <a:bodyPr tIns="180000" anchor="ctr" anchorCtr="0"/>
            <a:p>
              <a:pPr algn="ctr"/>
              <a:r>
                <a:rPr lang="zh-CN" altLang="en-US" sz="3200" b="1" dirty="0">
                  <a:solidFill>
                    <a:srgbClr val="FEFFFF"/>
                  </a:solidFill>
                  <a:latin typeface="Calibri" panose="020F0502020204030204" pitchFamily="34" charset="0"/>
                  <a:ea typeface="微软雅黑" panose="020B0503020204020204" charset="-122"/>
                </a:rPr>
                <a:t>分则</a:t>
              </a:r>
              <a:endParaRPr lang="zh-CN" altLang="en-US" sz="3200" b="1" dirty="0">
                <a:solidFill>
                  <a:srgbClr val="FEFFFF"/>
                </a:solidFill>
                <a:latin typeface="Calibri" panose="020F0502020204030204" pitchFamily="34" charset="0"/>
                <a:ea typeface="微软雅黑" panose="020B0503020204020204" charset="-122"/>
              </a:endParaRPr>
            </a:p>
          </p:txBody>
        </p:sp>
        <p:sp>
          <p:nvSpPr>
            <p:cNvPr id="156684" name="MH_SubTitle_1"/>
            <p:cNvSpPr/>
            <p:nvPr/>
          </p:nvSpPr>
          <p:spPr>
            <a:xfrm>
              <a:off x="11418" y="3420"/>
              <a:ext cx="3745" cy="768"/>
            </a:xfrm>
            <a:custGeom>
              <a:avLst/>
              <a:gdLst>
                <a:gd name="txL" fmla="*/ 0 w 1735666"/>
                <a:gd name="txT" fmla="*/ 0 h 459312"/>
                <a:gd name="txR" fmla="*/ 1735666 w 1735666"/>
                <a:gd name="txB" fmla="*/ 459312 h 459312"/>
              </a:gdLst>
              <a:ahLst/>
              <a:cxnLst>
                <a:cxn ang="0">
                  <a:pos x="872077" y="0"/>
                </a:cxn>
                <a:cxn ang="0">
                  <a:pos x="1027347" y="136327"/>
                </a:cxn>
                <a:cxn ang="0">
                  <a:pos x="1744157" y="136327"/>
                </a:cxn>
                <a:cxn ang="0">
                  <a:pos x="1744157" y="455135"/>
                </a:cxn>
                <a:cxn ang="0">
                  <a:pos x="0" y="455135"/>
                </a:cxn>
                <a:cxn ang="0">
                  <a:pos x="0" y="136327"/>
                </a:cxn>
                <a:cxn ang="0">
                  <a:pos x="716808" y="136327"/>
                </a:cxn>
              </a:cxnLst>
              <a:rect l="txL" t="txT" r="txR" b="txB"/>
              <a:pathLst>
                <a:path w="1735666" h="459312">
                  <a:moveTo>
                    <a:pt x="867833" y="0"/>
                  </a:moveTo>
                  <a:lnTo>
                    <a:pt x="1022348" y="137579"/>
                  </a:lnTo>
                  <a:lnTo>
                    <a:pt x="1735666" y="137579"/>
                  </a:lnTo>
                  <a:lnTo>
                    <a:pt x="1735666" y="459312"/>
                  </a:lnTo>
                  <a:lnTo>
                    <a:pt x="0" y="459312"/>
                  </a:lnTo>
                  <a:lnTo>
                    <a:pt x="0" y="137579"/>
                  </a:lnTo>
                  <a:lnTo>
                    <a:pt x="713318" y="137579"/>
                  </a:lnTo>
                  <a:close/>
                </a:path>
              </a:pathLst>
            </a:custGeom>
            <a:solidFill>
              <a:srgbClr val="C00000"/>
            </a:solidFill>
            <a:ln w="9525">
              <a:noFill/>
            </a:ln>
          </p:spPr>
          <p:txBody>
            <a:bodyPr tIns="180000" anchor="ctr" anchorCtr="0"/>
            <a:p>
              <a:pPr algn="ctr"/>
              <a:r>
                <a:rPr lang="zh-CN" altLang="en-US" sz="3200" b="1" dirty="0">
                  <a:solidFill>
                    <a:srgbClr val="FEFFFF"/>
                  </a:solidFill>
                  <a:latin typeface="Calibri" panose="020F0502020204030204" pitchFamily="34" charset="0"/>
                  <a:ea typeface="微软雅黑" panose="020B0503020204020204" charset="-122"/>
                </a:rPr>
                <a:t>附则</a:t>
              </a:r>
              <a:endParaRPr lang="zh-CN" altLang="en-US" sz="3200" b="1" dirty="0">
                <a:solidFill>
                  <a:srgbClr val="FEFFFF"/>
                </a:solidFill>
                <a:latin typeface="Calibri" panose="020F0502020204030204" pitchFamily="34" charset="0"/>
                <a:ea typeface="微软雅黑" panose="020B0503020204020204" charset="-122"/>
              </a:endParaRPr>
            </a:p>
          </p:txBody>
        </p:sp>
      </p:grpSp>
      <p:sp>
        <p:nvSpPr>
          <p:cNvPr id="156685" name="文本框 1"/>
          <p:cNvSpPr txBox="1"/>
          <p:nvPr/>
        </p:nvSpPr>
        <p:spPr>
          <a:xfrm>
            <a:off x="6099175" y="3440430"/>
            <a:ext cx="5341620" cy="459105"/>
          </a:xfrm>
          <a:prstGeom prst="rect">
            <a:avLst/>
          </a:prstGeom>
          <a:noFill/>
          <a:ln w="9525">
            <a:noFill/>
          </a:ln>
        </p:spPr>
        <p:txBody>
          <a:bodyPr wrap="square" lIns="91436" tIns="45718" rIns="91436" bIns="45718" anchor="t" anchorCtr="0">
            <a:spAutoFit/>
          </a:bodyPr>
          <a:p>
            <a:r>
              <a:rPr lang="zh-CN" altLang="en-US" sz="2400" b="1" dirty="0">
                <a:solidFill>
                  <a:srgbClr val="C00000"/>
                </a:solidFill>
                <a:latin typeface="微软雅黑" panose="020B0503020204020204" charset="-122"/>
                <a:ea typeface="微软雅黑" panose="020B0503020204020204" charset="-122"/>
              </a:rPr>
              <a:t>第六章   对违反政治纪律行为的处分</a:t>
            </a:r>
            <a:endParaRPr lang="zh-CN" altLang="en-US" sz="2400" b="1" dirty="0">
              <a:solidFill>
                <a:srgbClr val="C00000"/>
              </a:solidFill>
              <a:latin typeface="微软雅黑" panose="020B0503020204020204" charset="-122"/>
              <a:ea typeface="微软雅黑" panose="020B0503020204020204" charset="-122"/>
            </a:endParaRPr>
          </a:p>
        </p:txBody>
      </p:sp>
      <p:sp>
        <p:nvSpPr>
          <p:cNvPr id="156686" name="矩形 9"/>
          <p:cNvSpPr/>
          <p:nvPr/>
        </p:nvSpPr>
        <p:spPr>
          <a:xfrm>
            <a:off x="7082155" y="2710180"/>
            <a:ext cx="3129915" cy="582295"/>
          </a:xfrm>
          <a:prstGeom prst="rect">
            <a:avLst/>
          </a:prstGeom>
          <a:noFill/>
          <a:ln w="9525">
            <a:noFill/>
          </a:ln>
        </p:spPr>
        <p:txBody>
          <a:bodyPr wrap="square" lIns="91436" tIns="45718" rIns="91436" bIns="45718" anchor="t" anchorCtr="0">
            <a:spAutoFit/>
          </a:bodyPr>
          <a:p>
            <a:r>
              <a:rPr lang="en-US" altLang="zh-CN" sz="3200" b="1" err="1">
                <a:solidFill>
                  <a:srgbClr val="C00000"/>
                </a:solidFill>
                <a:latin typeface="微软雅黑" panose="020B0503020204020204" charset="-122"/>
                <a:ea typeface="微软雅黑" panose="020B0503020204020204" charset="-122"/>
              </a:rPr>
              <a:t>第二编</a:t>
            </a:r>
            <a:r>
              <a:rPr lang="en-US" altLang="zh-CN" sz="3200" b="1">
                <a:solidFill>
                  <a:srgbClr val="C00000"/>
                </a:solidFill>
                <a:latin typeface="微软雅黑" panose="020B0503020204020204" charset="-122"/>
                <a:ea typeface="微软雅黑" panose="020B0503020204020204" charset="-122"/>
              </a:rPr>
              <a:t> 分   则</a:t>
            </a:r>
            <a:endParaRPr lang="en-US" altLang="zh-CN" sz="3200" b="1" dirty="0">
              <a:solidFill>
                <a:srgbClr val="C00000"/>
              </a:solidFill>
              <a:latin typeface="微软雅黑" panose="020B0503020204020204" charset="-122"/>
              <a:ea typeface="微软雅黑" panose="020B0503020204020204" charset="-122"/>
            </a:endParaRPr>
          </a:p>
        </p:txBody>
      </p:sp>
      <p:sp>
        <p:nvSpPr>
          <p:cNvPr id="156687" name="文本框 1"/>
          <p:cNvSpPr txBox="1"/>
          <p:nvPr/>
        </p:nvSpPr>
        <p:spPr>
          <a:xfrm>
            <a:off x="6099175" y="3973195"/>
            <a:ext cx="5243195" cy="459105"/>
          </a:xfrm>
          <a:prstGeom prst="rect">
            <a:avLst/>
          </a:prstGeom>
          <a:noFill/>
          <a:ln w="9525">
            <a:noFill/>
          </a:ln>
        </p:spPr>
        <p:txBody>
          <a:bodyPr wrap="square" lIns="91436" tIns="45718" rIns="91436" bIns="45718" anchor="t" anchorCtr="0">
            <a:spAutoFit/>
          </a:bodyPr>
          <a:p>
            <a:r>
              <a:rPr lang="zh-CN" altLang="en-US" sz="2400" b="1" dirty="0">
                <a:solidFill>
                  <a:srgbClr val="C00000"/>
                </a:solidFill>
                <a:latin typeface="微软雅黑" panose="020B0503020204020204" charset="-122"/>
                <a:ea typeface="微软雅黑" panose="020B0503020204020204" charset="-122"/>
              </a:rPr>
              <a:t>第七章  </a:t>
            </a:r>
            <a:r>
              <a:rPr lang="en-US" altLang="zh-CN" sz="2400"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对违反组织纪律行为的处分</a:t>
            </a:r>
            <a:endParaRPr lang="zh-CN" altLang="en-US" sz="2400" b="1" dirty="0">
              <a:solidFill>
                <a:srgbClr val="C00000"/>
              </a:solidFill>
              <a:latin typeface="微软雅黑" panose="020B0503020204020204" charset="-122"/>
              <a:ea typeface="微软雅黑" panose="020B0503020204020204" charset="-122"/>
            </a:endParaRPr>
          </a:p>
        </p:txBody>
      </p:sp>
      <p:sp>
        <p:nvSpPr>
          <p:cNvPr id="156688" name="文本框 2"/>
          <p:cNvSpPr txBox="1"/>
          <p:nvPr/>
        </p:nvSpPr>
        <p:spPr>
          <a:xfrm>
            <a:off x="6099175" y="4505325"/>
            <a:ext cx="5243195" cy="459105"/>
          </a:xfrm>
          <a:prstGeom prst="rect">
            <a:avLst/>
          </a:prstGeom>
          <a:noFill/>
          <a:ln w="9525">
            <a:noFill/>
          </a:ln>
        </p:spPr>
        <p:txBody>
          <a:bodyPr wrap="square" lIns="91436" tIns="45718" rIns="91436" bIns="45718" anchor="t" anchorCtr="0">
            <a:spAutoFit/>
          </a:bodyPr>
          <a:p>
            <a:r>
              <a:rPr lang="zh-CN" altLang="en-US" sz="2400" b="1" dirty="0">
                <a:solidFill>
                  <a:srgbClr val="C00000"/>
                </a:solidFill>
                <a:latin typeface="微软雅黑" panose="020B0503020204020204" charset="-122"/>
                <a:ea typeface="微软雅黑" panose="020B0503020204020204" charset="-122"/>
              </a:rPr>
              <a:t>第八章  </a:t>
            </a:r>
            <a:r>
              <a:rPr lang="en-US" altLang="zh-CN" sz="2400"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对违反廉洁纪律行为的处分</a:t>
            </a:r>
            <a:endParaRPr lang="zh-CN" altLang="en-US" sz="2400" b="1" dirty="0">
              <a:solidFill>
                <a:srgbClr val="C00000"/>
              </a:solidFill>
              <a:latin typeface="微软雅黑" panose="020B0503020204020204" charset="-122"/>
              <a:ea typeface="微软雅黑" panose="020B0503020204020204" charset="-122"/>
            </a:endParaRPr>
          </a:p>
        </p:txBody>
      </p:sp>
      <p:sp>
        <p:nvSpPr>
          <p:cNvPr id="156689" name="文本框 3"/>
          <p:cNvSpPr txBox="1"/>
          <p:nvPr/>
        </p:nvSpPr>
        <p:spPr>
          <a:xfrm>
            <a:off x="6099175" y="5037455"/>
            <a:ext cx="5325745" cy="459105"/>
          </a:xfrm>
          <a:prstGeom prst="rect">
            <a:avLst/>
          </a:prstGeom>
          <a:noFill/>
          <a:ln w="9525">
            <a:noFill/>
          </a:ln>
        </p:spPr>
        <p:txBody>
          <a:bodyPr wrap="square" lIns="91436" tIns="45718" rIns="91436" bIns="45718" anchor="t" anchorCtr="0">
            <a:spAutoFit/>
          </a:bodyPr>
          <a:p>
            <a:r>
              <a:rPr lang="zh-CN" altLang="en-US" sz="2400" b="1" dirty="0">
                <a:solidFill>
                  <a:srgbClr val="C00000"/>
                </a:solidFill>
                <a:latin typeface="微软雅黑" panose="020B0503020204020204" charset="-122"/>
                <a:ea typeface="微软雅黑" panose="020B0503020204020204" charset="-122"/>
              </a:rPr>
              <a:t>第九章  </a:t>
            </a:r>
            <a:r>
              <a:rPr lang="en-US" altLang="zh-CN" sz="2400"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对违反群众纪律行为的处分</a:t>
            </a:r>
            <a:endParaRPr lang="zh-CN" altLang="en-US" sz="2400" b="1" dirty="0">
              <a:solidFill>
                <a:srgbClr val="C00000"/>
              </a:solidFill>
              <a:latin typeface="微软雅黑" panose="020B0503020204020204" charset="-122"/>
              <a:ea typeface="微软雅黑" panose="020B0503020204020204" charset="-122"/>
            </a:endParaRPr>
          </a:p>
        </p:txBody>
      </p:sp>
      <p:sp>
        <p:nvSpPr>
          <p:cNvPr id="156690" name="文本框 7"/>
          <p:cNvSpPr txBox="1"/>
          <p:nvPr/>
        </p:nvSpPr>
        <p:spPr>
          <a:xfrm>
            <a:off x="6099175" y="5569585"/>
            <a:ext cx="5340985" cy="459105"/>
          </a:xfrm>
          <a:prstGeom prst="rect">
            <a:avLst/>
          </a:prstGeom>
          <a:noFill/>
          <a:ln w="9525">
            <a:noFill/>
          </a:ln>
        </p:spPr>
        <p:txBody>
          <a:bodyPr wrap="square" lIns="91436" tIns="45718" rIns="91436" bIns="45718" anchor="t" anchorCtr="0">
            <a:spAutoFit/>
          </a:bodyPr>
          <a:p>
            <a:r>
              <a:rPr lang="zh-CN" altLang="en-US" sz="2400" b="1" dirty="0">
                <a:solidFill>
                  <a:srgbClr val="C00000"/>
                </a:solidFill>
                <a:latin typeface="微软雅黑" panose="020B0503020204020204" charset="-122"/>
                <a:ea typeface="微软雅黑" panose="020B0503020204020204" charset="-122"/>
              </a:rPr>
              <a:t>第十章  </a:t>
            </a:r>
            <a:r>
              <a:rPr lang="en-US" altLang="zh-CN" sz="2400"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对违反工作纪律行为的处分</a:t>
            </a:r>
            <a:endParaRPr lang="zh-CN" altLang="en-US" sz="2400" b="1" dirty="0">
              <a:solidFill>
                <a:srgbClr val="C00000"/>
              </a:solidFill>
              <a:latin typeface="微软雅黑" panose="020B0503020204020204" charset="-122"/>
              <a:ea typeface="微软雅黑" panose="020B0503020204020204" charset="-122"/>
            </a:endParaRPr>
          </a:p>
        </p:txBody>
      </p:sp>
      <p:sp>
        <p:nvSpPr>
          <p:cNvPr id="156691" name="文本框 10"/>
          <p:cNvSpPr txBox="1"/>
          <p:nvPr/>
        </p:nvSpPr>
        <p:spPr>
          <a:xfrm>
            <a:off x="6099175" y="6101715"/>
            <a:ext cx="5619115" cy="459105"/>
          </a:xfrm>
          <a:prstGeom prst="rect">
            <a:avLst/>
          </a:prstGeom>
          <a:noFill/>
          <a:ln w="9525">
            <a:noFill/>
          </a:ln>
        </p:spPr>
        <p:txBody>
          <a:bodyPr wrap="square" lIns="91436" tIns="45718" rIns="91436" bIns="45718" anchor="t" anchorCtr="0">
            <a:spAutoFit/>
          </a:bodyPr>
          <a:p>
            <a:r>
              <a:rPr lang="zh-CN" altLang="en-US" sz="2400" b="1" dirty="0">
                <a:solidFill>
                  <a:srgbClr val="C00000"/>
                </a:solidFill>
                <a:latin typeface="微软雅黑" panose="020B0503020204020204" charset="-122"/>
                <a:ea typeface="微软雅黑" panose="020B0503020204020204" charset="-122"/>
              </a:rPr>
              <a:t>第十一章  </a:t>
            </a:r>
            <a:r>
              <a:rPr lang="en-US" altLang="zh-CN" sz="2400"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对违反生活纪律行为的处分</a:t>
            </a:r>
            <a:endParaRPr lang="zh-CN" altLang="en-US" sz="24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圆角矩形 3"/>
          <p:cNvSpPr/>
          <p:nvPr/>
        </p:nvSpPr>
        <p:spPr>
          <a:xfrm>
            <a:off x="1673975" y="3820637"/>
            <a:ext cx="1910135" cy="353659"/>
          </a:xfrm>
          <a:prstGeom prst="roundRect">
            <a:avLst/>
          </a:prstGeom>
          <a:solidFill>
            <a:srgbClr val="5B9BD5"/>
          </a:solidFill>
          <a:ln w="38100">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448" tIns="37724" rIns="75448" bIns="37724" rtlCol="0" anchor="ctr"/>
          <a:lstStyle/>
          <a:p>
            <a:pPr algn="ctr"/>
            <a:r>
              <a:rPr lang="zh-CN" altLang="en-US" sz="2400" b="1" dirty="0">
                <a:latin typeface="方正小标宋_GBK" panose="03000509000000000000" charset="-122"/>
                <a:ea typeface="方正小标宋_GBK" panose="03000509000000000000" charset="-122"/>
                <a:cs typeface="方正小标宋_GBK" panose="03000509000000000000" charset="-122"/>
              </a:rPr>
              <a:t>四</a:t>
            </a:r>
            <a:endParaRPr lang="zh-CN" altLang="en-US" sz="2400" b="1" dirty="0">
              <a:latin typeface="方正小标宋_GBK" panose="03000509000000000000" charset="-122"/>
              <a:ea typeface="方正小标宋_GBK" panose="03000509000000000000" charset="-122"/>
              <a:cs typeface="方正小标宋_GBK" panose="03000509000000000000" charset="-122"/>
            </a:endParaRPr>
          </a:p>
        </p:txBody>
      </p:sp>
      <p:sp>
        <p:nvSpPr>
          <p:cNvPr id="5" name="圆角矩形 4"/>
          <p:cNvSpPr/>
          <p:nvPr/>
        </p:nvSpPr>
        <p:spPr>
          <a:xfrm>
            <a:off x="1673975" y="3091461"/>
            <a:ext cx="1910135" cy="353659"/>
          </a:xfrm>
          <a:prstGeom prst="roundRect">
            <a:avLst/>
          </a:prstGeom>
          <a:solidFill>
            <a:srgbClr val="FF7A00"/>
          </a:solidFill>
          <a:ln w="38100">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448" tIns="37724" rIns="75448" bIns="37724" rtlCol="0" anchor="ctr"/>
          <a:lstStyle/>
          <a:p>
            <a:pPr algn="ctr"/>
            <a:r>
              <a:rPr lang="zh-CN" altLang="en-US" sz="2400" b="1" dirty="0">
                <a:latin typeface="方正小标宋_GBK" panose="03000509000000000000" charset="-122"/>
                <a:ea typeface="方正小标宋_GBK" panose="03000509000000000000" charset="-122"/>
                <a:cs typeface="方正小标宋_GBK" panose="03000509000000000000" charset="-122"/>
              </a:rPr>
              <a:t>三</a:t>
            </a:r>
            <a:endParaRPr lang="zh-CN" altLang="en-US" sz="2400" b="1" dirty="0">
              <a:latin typeface="方正小标宋_GBK" panose="03000509000000000000" charset="-122"/>
              <a:ea typeface="方正小标宋_GBK" panose="03000509000000000000" charset="-122"/>
              <a:cs typeface="方正小标宋_GBK" panose="03000509000000000000" charset="-122"/>
            </a:endParaRPr>
          </a:p>
        </p:txBody>
      </p:sp>
      <p:sp>
        <p:nvSpPr>
          <p:cNvPr id="6" name="圆角矩形 5"/>
          <p:cNvSpPr/>
          <p:nvPr/>
        </p:nvSpPr>
        <p:spPr>
          <a:xfrm>
            <a:off x="1673979" y="2356665"/>
            <a:ext cx="1910135" cy="353659"/>
          </a:xfrm>
          <a:prstGeom prst="roundRect">
            <a:avLst/>
          </a:prstGeom>
          <a:solidFill>
            <a:srgbClr val="3AA845"/>
          </a:solidFill>
          <a:ln w="38100">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448" tIns="37724" rIns="75448" bIns="37724" rtlCol="0" anchor="ctr"/>
          <a:lstStyle/>
          <a:p>
            <a:pPr algn="ctr"/>
            <a:r>
              <a:rPr lang="zh-CN" altLang="en-US" sz="2400" b="1" dirty="0">
                <a:latin typeface="方正小标宋_GBK" panose="03000509000000000000" charset="-122"/>
                <a:ea typeface="方正小标宋_GBK" panose="03000509000000000000" charset="-122"/>
                <a:cs typeface="方正小标宋_GBK" panose="03000509000000000000" charset="-122"/>
              </a:rPr>
              <a:t>二</a:t>
            </a:r>
            <a:endParaRPr lang="zh-CN" altLang="en-US" sz="2400" b="1" dirty="0">
              <a:latin typeface="方正小标宋_GBK" panose="03000509000000000000" charset="-122"/>
              <a:ea typeface="方正小标宋_GBK" panose="03000509000000000000" charset="-122"/>
              <a:cs typeface="方正小标宋_GBK" panose="03000509000000000000" charset="-122"/>
            </a:endParaRPr>
          </a:p>
        </p:txBody>
      </p:sp>
      <p:sp>
        <p:nvSpPr>
          <p:cNvPr id="7" name="圆角矩形 6"/>
          <p:cNvSpPr/>
          <p:nvPr/>
        </p:nvSpPr>
        <p:spPr>
          <a:xfrm>
            <a:off x="1673980" y="1627490"/>
            <a:ext cx="1910135" cy="353659"/>
          </a:xfrm>
          <a:prstGeom prst="roundRect">
            <a:avLst/>
          </a:prstGeom>
          <a:solidFill>
            <a:srgbClr val="00B8FF"/>
          </a:solidFill>
          <a:ln w="38100">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448" tIns="37724" rIns="75448" bIns="37724" rtlCol="0" anchor="ctr"/>
          <a:lstStyle/>
          <a:p>
            <a:pPr algn="ctr"/>
            <a:r>
              <a:rPr lang="zh-CN" altLang="en-US" sz="2400" b="1" dirty="0">
                <a:latin typeface="方正小标宋_GBK" panose="03000509000000000000" charset="-122"/>
                <a:ea typeface="方正小标宋_GBK" panose="03000509000000000000" charset="-122"/>
                <a:cs typeface="方正小标宋_GBK" panose="03000509000000000000" charset="-122"/>
              </a:rPr>
              <a:t>一</a:t>
            </a:r>
            <a:endParaRPr lang="zh-CN" altLang="en-US" sz="2400" b="1" dirty="0">
              <a:latin typeface="方正小标宋_GBK" panose="03000509000000000000" charset="-122"/>
              <a:ea typeface="方正小标宋_GBK" panose="03000509000000000000" charset="-122"/>
              <a:cs typeface="方正小标宋_GBK" panose="03000509000000000000" charset="-122"/>
            </a:endParaRPr>
          </a:p>
        </p:txBody>
      </p:sp>
      <p:sp>
        <p:nvSpPr>
          <p:cNvPr id="9" name="圆角矩形 8"/>
          <p:cNvSpPr/>
          <p:nvPr/>
        </p:nvSpPr>
        <p:spPr>
          <a:xfrm>
            <a:off x="1673974" y="5439581"/>
            <a:ext cx="1910135" cy="353659"/>
          </a:xfrm>
          <a:prstGeom prst="roundRect">
            <a:avLst/>
          </a:prstGeom>
          <a:solidFill>
            <a:srgbClr val="ADFFAB"/>
          </a:solidFill>
          <a:ln w="38100">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448" tIns="37724" rIns="75448" bIns="37724" rtlCol="0" anchor="ctr"/>
          <a:lstStyle/>
          <a:p>
            <a:pPr algn="ctr"/>
            <a:r>
              <a:rPr lang="zh-CN" altLang="en-US" sz="2400" b="1" dirty="0">
                <a:latin typeface="方正小标宋_GBK" panose="03000509000000000000" charset="-122"/>
                <a:ea typeface="方正小标宋_GBK" panose="03000509000000000000" charset="-122"/>
                <a:cs typeface="方正小标宋_GBK" panose="03000509000000000000" charset="-122"/>
              </a:rPr>
              <a:t>六</a:t>
            </a:r>
            <a:endParaRPr lang="zh-CN" altLang="en-US" sz="2400" b="1" dirty="0">
              <a:latin typeface="方正小标宋_GBK" panose="03000509000000000000" charset="-122"/>
              <a:ea typeface="方正小标宋_GBK" panose="03000509000000000000" charset="-122"/>
              <a:cs typeface="方正小标宋_GBK" panose="03000509000000000000" charset="-122"/>
            </a:endParaRPr>
          </a:p>
        </p:txBody>
      </p:sp>
      <p:sp>
        <p:nvSpPr>
          <p:cNvPr id="13" name="矩形 12"/>
          <p:cNvSpPr/>
          <p:nvPr/>
        </p:nvSpPr>
        <p:spPr>
          <a:xfrm>
            <a:off x="4264025" y="2343150"/>
            <a:ext cx="7367905" cy="505460"/>
          </a:xfrm>
          <a:prstGeom prst="rect">
            <a:avLst/>
          </a:prstGeom>
          <a:ln>
            <a:solidFill>
              <a:srgbClr val="00B050"/>
            </a:solidFill>
            <a:prstDash val="dash"/>
          </a:ln>
        </p:spPr>
        <p:txBody>
          <a:bodyPr wrap="square" lIns="75448" tIns="37724" rIns="75448" bIns="37724">
            <a:spAutoFit/>
          </a:bodyPr>
          <a:lstStyle/>
          <a:p>
            <a:pPr algn="ctr"/>
            <a:r>
              <a:rPr lang="zh-CN" altLang="zh-CN" sz="2800" b="1" dirty="0">
                <a:latin typeface="+mj-ea"/>
                <a:ea typeface="+mj-ea"/>
                <a:cs typeface="方正小标宋_GBK" panose="03000509000000000000" charset="-122"/>
              </a:rPr>
              <a:t>对于违犯党的纪律的党组织的处理方式</a:t>
            </a:r>
            <a:endParaRPr lang="zh-CN" altLang="zh-CN" sz="2800" b="1" dirty="0">
              <a:solidFill>
                <a:schemeClr val="tx1">
                  <a:lumMod val="75000"/>
                  <a:lumOff val="25000"/>
                </a:schemeClr>
              </a:solidFill>
              <a:latin typeface="+mj-ea"/>
              <a:ea typeface="+mj-ea"/>
              <a:cs typeface="方正小标宋_GBK" panose="03000509000000000000" charset="-122"/>
            </a:endParaRPr>
          </a:p>
        </p:txBody>
      </p:sp>
      <p:sp>
        <p:nvSpPr>
          <p:cNvPr id="14" name="矩形 13"/>
          <p:cNvSpPr/>
          <p:nvPr/>
        </p:nvSpPr>
        <p:spPr>
          <a:xfrm>
            <a:off x="4264025" y="1588770"/>
            <a:ext cx="7367905" cy="505460"/>
          </a:xfrm>
          <a:prstGeom prst="rect">
            <a:avLst/>
          </a:prstGeom>
          <a:ln>
            <a:solidFill>
              <a:srgbClr val="00B0F0"/>
            </a:solidFill>
            <a:prstDash val="dash"/>
          </a:ln>
        </p:spPr>
        <p:txBody>
          <a:bodyPr wrap="square" lIns="75448" tIns="37724" rIns="75448" bIns="37724">
            <a:spAutoFit/>
          </a:bodyPr>
          <a:lstStyle/>
          <a:p>
            <a:pPr algn="ctr"/>
            <a:r>
              <a:rPr lang="zh-CN" altLang="zh-CN" sz="2800" b="1" dirty="0">
                <a:latin typeface="+mj-ea"/>
                <a:ea typeface="+mj-ea"/>
                <a:cs typeface="方正小标宋_GBK" panose="03000509000000000000" charset="-122"/>
              </a:rPr>
              <a:t>党纪处分与政纪处分、政务处分的区别</a:t>
            </a:r>
            <a:endParaRPr lang="zh-CN" altLang="zh-CN" sz="2800" b="1" dirty="0">
              <a:solidFill>
                <a:schemeClr val="tx1">
                  <a:lumMod val="75000"/>
                  <a:lumOff val="25000"/>
                </a:schemeClr>
              </a:solidFill>
              <a:latin typeface="+mj-ea"/>
              <a:ea typeface="+mj-ea"/>
              <a:cs typeface="方正小标宋_GBK" panose="03000509000000000000" charset="-122"/>
            </a:endParaRPr>
          </a:p>
        </p:txBody>
      </p:sp>
      <p:grpSp>
        <p:nvGrpSpPr>
          <p:cNvPr id="2" name="组合 1"/>
          <p:cNvGrpSpPr/>
          <p:nvPr/>
        </p:nvGrpSpPr>
        <p:grpSpPr>
          <a:xfrm>
            <a:off x="1495887" y="686533"/>
            <a:ext cx="9179822" cy="668639"/>
            <a:chOff x="738572" y="286359"/>
            <a:chExt cx="7649852" cy="557199"/>
          </a:xfrm>
        </p:grpSpPr>
        <p:sp>
          <p:nvSpPr>
            <p:cNvPr id="19" name="TextBox 18"/>
            <p:cNvSpPr txBox="1"/>
            <p:nvPr/>
          </p:nvSpPr>
          <p:spPr>
            <a:xfrm>
              <a:off x="738572" y="286359"/>
              <a:ext cx="3840795" cy="446276"/>
            </a:xfrm>
            <a:prstGeom prst="rect">
              <a:avLst/>
            </a:prstGeom>
            <a:noFill/>
          </p:spPr>
          <p:txBody>
            <a:bodyPr wrap="none" rtlCol="0">
              <a:spAutoFit/>
            </a:bodyPr>
            <a:lstStyle/>
            <a:p>
              <a:r>
                <a:rPr lang="zh-CN" altLang="en-US" sz="2880" b="1" dirty="0">
                  <a:latin typeface="方正小标宋_GBK" panose="03000509000000000000" charset="-122"/>
                  <a:ea typeface="方正小标宋_GBK" panose="03000509000000000000" charset="-122"/>
                  <a:cs typeface="方正小标宋_GBK" panose="03000509000000000000" charset="-122"/>
                </a:rPr>
                <a:t>（一）需要把握的几个问题</a:t>
              </a:r>
              <a:endParaRPr lang="zh-CN" altLang="en-US" sz="2880" b="1" dirty="0">
                <a:latin typeface="方正小标宋_GBK" panose="03000509000000000000" charset="-122"/>
                <a:ea typeface="方正小标宋_GBK" panose="03000509000000000000" charset="-122"/>
                <a:cs typeface="方正小标宋_GBK" panose="03000509000000000000" charset="-122"/>
              </a:endParaRPr>
            </a:p>
          </p:txBody>
        </p:sp>
        <p:cxnSp>
          <p:nvCxnSpPr>
            <p:cNvPr id="17" name="直接连接符 16"/>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4" name="圆角矩形 8"/>
          <p:cNvSpPr/>
          <p:nvPr/>
        </p:nvSpPr>
        <p:spPr>
          <a:xfrm>
            <a:off x="1673975" y="4549812"/>
            <a:ext cx="1910135" cy="353659"/>
          </a:xfrm>
          <a:prstGeom prst="roundRect">
            <a:avLst/>
          </a:prstGeom>
          <a:solidFill>
            <a:srgbClr val="FFB42B"/>
          </a:solidFill>
          <a:ln w="38100">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448" tIns="37724" rIns="75448" bIns="37724" rtlCol="0" anchor="ctr"/>
          <a:lstStyle/>
          <a:p>
            <a:pPr algn="ctr"/>
            <a:r>
              <a:rPr lang="zh-CN" altLang="en-US" sz="2400" b="1" dirty="0">
                <a:latin typeface="方正小标宋_GBK" panose="03000509000000000000" charset="-122"/>
                <a:ea typeface="方正小标宋_GBK" panose="03000509000000000000" charset="-122"/>
                <a:cs typeface="方正小标宋_GBK" panose="03000509000000000000" charset="-122"/>
              </a:rPr>
              <a:t>五</a:t>
            </a:r>
            <a:endParaRPr lang="zh-CN" altLang="en-US" sz="2400" b="1" dirty="0">
              <a:latin typeface="方正小标宋_GBK" panose="03000509000000000000" charset="-122"/>
              <a:ea typeface="方正小标宋_GBK" panose="03000509000000000000" charset="-122"/>
              <a:cs typeface="方正小标宋_GBK" panose="03000509000000000000" charset="-122"/>
            </a:endParaRPr>
          </a:p>
        </p:txBody>
      </p:sp>
      <p:sp>
        <p:nvSpPr>
          <p:cNvPr id="25" name="矩形 24"/>
          <p:cNvSpPr/>
          <p:nvPr/>
        </p:nvSpPr>
        <p:spPr>
          <a:xfrm>
            <a:off x="4264025" y="3066415"/>
            <a:ext cx="7367905" cy="505460"/>
          </a:xfrm>
          <a:prstGeom prst="rect">
            <a:avLst/>
          </a:prstGeom>
          <a:ln>
            <a:solidFill>
              <a:srgbClr val="FF7A00"/>
            </a:solidFill>
            <a:prstDash val="dash"/>
          </a:ln>
        </p:spPr>
        <p:txBody>
          <a:bodyPr wrap="square" lIns="75448" tIns="37724" rIns="75448" bIns="37724">
            <a:spAutoFit/>
          </a:bodyPr>
          <a:lstStyle/>
          <a:p>
            <a:pPr algn="ctr"/>
            <a:r>
              <a:rPr lang="zh-CN" altLang="zh-CN" sz="2800" b="1" dirty="0">
                <a:latin typeface="+mj-ea"/>
                <a:ea typeface="+mj-ea"/>
                <a:cs typeface="方正小标宋_GBK" panose="03000509000000000000" charset="-122"/>
              </a:rPr>
              <a:t>违纪行为有关责任人员的区分</a:t>
            </a:r>
            <a:endParaRPr lang="zh-CN" altLang="zh-CN" sz="2800" b="1" dirty="0">
              <a:solidFill>
                <a:schemeClr val="tx1">
                  <a:lumMod val="75000"/>
                  <a:lumOff val="25000"/>
                </a:schemeClr>
              </a:solidFill>
              <a:latin typeface="+mj-ea"/>
              <a:ea typeface="+mj-ea"/>
              <a:cs typeface="方正小标宋_GBK" panose="03000509000000000000" charset="-122"/>
            </a:endParaRPr>
          </a:p>
        </p:txBody>
      </p:sp>
      <p:sp>
        <p:nvSpPr>
          <p:cNvPr id="26" name="矩形 25"/>
          <p:cNvSpPr/>
          <p:nvPr/>
        </p:nvSpPr>
        <p:spPr>
          <a:xfrm>
            <a:off x="4264025" y="3789680"/>
            <a:ext cx="7367905" cy="505460"/>
          </a:xfrm>
          <a:prstGeom prst="rect">
            <a:avLst/>
          </a:prstGeom>
          <a:ln>
            <a:solidFill>
              <a:srgbClr val="5B9BD5"/>
            </a:solidFill>
            <a:prstDash val="dash"/>
          </a:ln>
        </p:spPr>
        <p:txBody>
          <a:bodyPr wrap="square" lIns="75448" tIns="37724" rIns="75448" bIns="37724">
            <a:spAutoFit/>
          </a:bodyPr>
          <a:lstStyle/>
          <a:p>
            <a:pPr algn="ctr"/>
            <a:r>
              <a:rPr lang="zh-CN" altLang="zh-CN" sz="2800" b="1" dirty="0">
                <a:latin typeface="+mj-ea"/>
                <a:ea typeface="+mj-ea"/>
                <a:cs typeface="方正小标宋_GBK" panose="03000509000000000000" charset="-122"/>
              </a:rPr>
              <a:t>预备党员、党员违纪的三种特殊情况</a:t>
            </a:r>
            <a:endParaRPr lang="zh-CN" altLang="zh-CN" sz="2800" b="1" dirty="0">
              <a:solidFill>
                <a:schemeClr val="tx1">
                  <a:lumMod val="75000"/>
                  <a:lumOff val="25000"/>
                </a:schemeClr>
              </a:solidFill>
              <a:latin typeface="+mj-ea"/>
              <a:ea typeface="+mj-ea"/>
              <a:cs typeface="方正小标宋_GBK" panose="03000509000000000000" charset="-122"/>
            </a:endParaRPr>
          </a:p>
        </p:txBody>
      </p:sp>
      <p:sp>
        <p:nvSpPr>
          <p:cNvPr id="27" name="矩形 26"/>
          <p:cNvSpPr/>
          <p:nvPr/>
        </p:nvSpPr>
        <p:spPr>
          <a:xfrm>
            <a:off x="4264025" y="4522470"/>
            <a:ext cx="7367905" cy="505460"/>
          </a:xfrm>
          <a:prstGeom prst="rect">
            <a:avLst/>
          </a:prstGeom>
          <a:ln>
            <a:solidFill>
              <a:srgbClr val="FFB42B"/>
            </a:solidFill>
            <a:prstDash val="dash"/>
          </a:ln>
        </p:spPr>
        <p:txBody>
          <a:bodyPr wrap="square" lIns="75448" tIns="37724" rIns="75448" bIns="37724">
            <a:spAutoFit/>
          </a:bodyPr>
          <a:lstStyle/>
          <a:p>
            <a:pPr algn="ctr"/>
            <a:r>
              <a:rPr lang="zh-CN" altLang="zh-CN" sz="2800" b="1" dirty="0">
                <a:latin typeface="+mj-ea"/>
                <a:ea typeface="+mj-ea"/>
                <a:cs typeface="方正小标宋_GBK" panose="03000509000000000000" charset="-122"/>
              </a:rPr>
              <a:t>纪律处分的运用规则</a:t>
            </a:r>
            <a:endParaRPr lang="zh-CN" altLang="zh-CN" sz="2800" b="1" dirty="0">
              <a:solidFill>
                <a:schemeClr val="tx1">
                  <a:lumMod val="75000"/>
                  <a:lumOff val="25000"/>
                </a:schemeClr>
              </a:solidFill>
              <a:latin typeface="+mj-ea"/>
              <a:ea typeface="+mj-ea"/>
              <a:cs typeface="方正小标宋_GBK" panose="03000509000000000000" charset="-122"/>
            </a:endParaRPr>
          </a:p>
        </p:txBody>
      </p:sp>
      <p:sp>
        <p:nvSpPr>
          <p:cNvPr id="28" name="矩形 27"/>
          <p:cNvSpPr/>
          <p:nvPr/>
        </p:nvSpPr>
        <p:spPr>
          <a:xfrm>
            <a:off x="4264025" y="5245735"/>
            <a:ext cx="7367905" cy="936625"/>
          </a:xfrm>
          <a:prstGeom prst="rect">
            <a:avLst/>
          </a:prstGeom>
          <a:ln>
            <a:solidFill>
              <a:srgbClr val="92D050"/>
            </a:solidFill>
            <a:prstDash val="dash"/>
          </a:ln>
        </p:spPr>
        <p:txBody>
          <a:bodyPr wrap="square" lIns="75448" tIns="37724" rIns="75448" bIns="37724">
            <a:spAutoFit/>
          </a:bodyPr>
          <a:lstStyle/>
          <a:p>
            <a:pPr algn="ctr"/>
            <a:r>
              <a:rPr lang="zh-CN" altLang="zh-CN" sz="2800" b="1" dirty="0">
                <a:latin typeface="+mj-ea"/>
                <a:ea typeface="+mj-ea"/>
                <a:cs typeface="方正小标宋_GBK" panose="03000509000000000000" charset="-122"/>
              </a:rPr>
              <a:t>线索处置、谈话函询</a:t>
            </a:r>
            <a:endParaRPr lang="en-US" altLang="zh-CN" sz="2800" b="1" dirty="0">
              <a:latin typeface="+mj-ea"/>
              <a:ea typeface="+mj-ea"/>
              <a:cs typeface="方正小标宋_GBK" panose="03000509000000000000" charset="-122"/>
            </a:endParaRPr>
          </a:p>
          <a:p>
            <a:pPr algn="ctr"/>
            <a:r>
              <a:rPr lang="zh-CN" altLang="zh-CN" sz="2800" b="1" dirty="0">
                <a:latin typeface="+mj-ea"/>
                <a:ea typeface="+mj-ea"/>
                <a:cs typeface="方正小标宋_GBK" panose="03000509000000000000" charset="-122"/>
              </a:rPr>
              <a:t>初步核实、立案审查工作流程</a:t>
            </a:r>
            <a:endParaRPr lang="zh-CN" altLang="zh-CN" sz="2800" b="1" dirty="0">
              <a:solidFill>
                <a:schemeClr val="tx1">
                  <a:lumMod val="75000"/>
                  <a:lumOff val="25000"/>
                </a:schemeClr>
              </a:solidFill>
              <a:latin typeface="+mj-ea"/>
              <a:ea typeface="+mj-ea"/>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矩形 2"/>
          <p:cNvSpPr/>
          <p:nvPr/>
        </p:nvSpPr>
        <p:spPr>
          <a:xfrm>
            <a:off x="1889125" y="240030"/>
            <a:ext cx="7101840" cy="505460"/>
          </a:xfrm>
          <a:prstGeom prst="rect">
            <a:avLst/>
          </a:prstGeom>
          <a:ln>
            <a:solidFill>
              <a:srgbClr val="00B0F0"/>
            </a:solidFill>
            <a:prstDash val="dash"/>
          </a:ln>
        </p:spPr>
        <p:txBody>
          <a:bodyPr wrap="square" lIns="75448" tIns="37724" rIns="75448" bIns="37724">
            <a:spAutoFit/>
          </a:bodyPr>
          <a:lstStyle/>
          <a:p>
            <a:pPr algn="ctr"/>
            <a:r>
              <a:rPr lang="zh-CN" altLang="zh-CN" sz="2800" b="1" dirty="0">
                <a:latin typeface="+mj-ea"/>
                <a:ea typeface="+mj-ea"/>
                <a:cs typeface="方正小标宋_GBK" panose="03000509000000000000" charset="-122"/>
              </a:rPr>
              <a:t>党纪处分与政纪处分、政务处分的区别</a:t>
            </a:r>
            <a:endParaRPr lang="zh-CN" altLang="zh-CN" sz="2800" b="1" dirty="0">
              <a:solidFill>
                <a:schemeClr val="tx1">
                  <a:lumMod val="75000"/>
                  <a:lumOff val="25000"/>
                </a:schemeClr>
              </a:solidFill>
              <a:latin typeface="+mj-ea"/>
              <a:ea typeface="+mj-ea"/>
              <a:cs typeface="方正小标宋_GBK" panose="03000509000000000000" charset="-122"/>
            </a:endParaRPr>
          </a:p>
        </p:txBody>
      </p:sp>
      <p:cxnSp>
        <p:nvCxnSpPr>
          <p:cNvPr id="5" name="MH_Other_1"/>
          <p:cNvCxnSpPr/>
          <p:nvPr>
            <p:custDataLst>
              <p:tags r:id="rId1"/>
            </p:custDataLst>
          </p:nvPr>
        </p:nvCxnSpPr>
        <p:spPr bwMode="auto">
          <a:xfrm>
            <a:off x="2513603" y="2960272"/>
            <a:ext cx="1548000" cy="0"/>
          </a:xfrm>
          <a:prstGeom prst="line">
            <a:avLst/>
          </a:prstGeom>
          <a:solidFill>
            <a:srgbClr val="49ACC1"/>
          </a:solidFill>
          <a:ln w="12700">
            <a:solidFill>
              <a:srgbClr val="D10000"/>
            </a:solidFill>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2"/>
            </p:custDataLst>
          </p:nvPr>
        </p:nvSpPr>
        <p:spPr>
          <a:xfrm rot="18925946">
            <a:off x="923290" y="3869690"/>
            <a:ext cx="2152650" cy="608965"/>
          </a:xfrm>
          <a:prstGeom prst="notchedRightArrow">
            <a:avLst>
              <a:gd name="adj1" fmla="val 46829"/>
              <a:gd name="adj2" fmla="val 50000"/>
            </a:avLst>
          </a:prstGeom>
          <a:solidFill>
            <a:srgbClr val="D1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zh-CN" altLang="zh-CN" sz="2400" b="1" dirty="0">
                <a:latin typeface="方正小标宋_GBK" panose="03000509000000000000" charset="-122"/>
                <a:ea typeface="方正小标宋_GBK" panose="03000509000000000000" charset="-122"/>
                <a:cs typeface="方正小标宋_GBK" panose="03000509000000000000" charset="-122"/>
              </a:rPr>
              <a:t>党纪处分</a:t>
            </a:r>
            <a:endParaRPr lang="zh-CN" altLang="zh-CN" sz="2400" b="1" dirty="0">
              <a:solidFill>
                <a:srgbClr val="FEFFFF"/>
              </a:solidFill>
              <a:latin typeface="方正小标宋_GBK" panose="03000509000000000000" charset="-122"/>
              <a:ea typeface="方正小标宋_GBK" panose="03000509000000000000" charset="-122"/>
              <a:cs typeface="方正小标宋_GBK" panose="03000509000000000000" charset="-122"/>
            </a:endParaRPr>
          </a:p>
        </p:txBody>
      </p:sp>
      <p:sp>
        <p:nvSpPr>
          <p:cNvPr id="7" name="MH_SubTitle_1"/>
          <p:cNvSpPr/>
          <p:nvPr>
            <p:custDataLst>
              <p:tags r:id="rId3"/>
            </p:custDataLst>
          </p:nvPr>
        </p:nvSpPr>
        <p:spPr>
          <a:xfrm>
            <a:off x="753110" y="958850"/>
            <a:ext cx="3148965" cy="2305050"/>
          </a:xfrm>
          <a:prstGeom prst="rect">
            <a:avLst/>
          </a:prstGeom>
          <a:solidFill>
            <a:srgbClr val="D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7800"/>
            <a:r>
              <a:rPr lang="zh-CN" altLang="en-US" sz="2400" dirty="0">
                <a:solidFill>
                  <a:srgbClr val="FEFFFF"/>
                </a:solidFill>
                <a:cs typeface="方正小标宋_GBK" panose="03000509000000000000" charset="-122"/>
              </a:rPr>
              <a:t>由党组织依照规定作出，针对的是全体党员，分为警告、严重警告、撤销党内职务、留党察看、开除党籍五种。</a:t>
            </a:r>
            <a:endParaRPr lang="zh-CN" altLang="en-US" sz="2400" dirty="0">
              <a:solidFill>
                <a:srgbClr val="FEFFFF"/>
              </a:solidFill>
              <a:cs typeface="方正小标宋_GBK" panose="03000509000000000000" charset="-122"/>
            </a:endParaRPr>
          </a:p>
        </p:txBody>
      </p:sp>
      <p:cxnSp>
        <p:nvCxnSpPr>
          <p:cNvPr id="8" name="MH_Other_3"/>
          <p:cNvCxnSpPr/>
          <p:nvPr>
            <p:custDataLst>
              <p:tags r:id="rId4"/>
            </p:custDataLst>
          </p:nvPr>
        </p:nvCxnSpPr>
        <p:spPr bwMode="auto">
          <a:xfrm>
            <a:off x="5489268" y="2960272"/>
            <a:ext cx="1548000" cy="0"/>
          </a:xfrm>
          <a:prstGeom prst="line">
            <a:avLst/>
          </a:prstGeom>
          <a:solidFill>
            <a:srgbClr val="BAD328"/>
          </a:solidFill>
          <a:ln w="12700">
            <a:solidFill>
              <a:srgbClr val="FF7A00"/>
            </a:solidFill>
          </a:ln>
        </p:spPr>
        <p:style>
          <a:lnRef idx="1">
            <a:schemeClr val="accent1"/>
          </a:lnRef>
          <a:fillRef idx="0">
            <a:schemeClr val="accent1"/>
          </a:fillRef>
          <a:effectRef idx="0">
            <a:schemeClr val="accent1"/>
          </a:effectRef>
          <a:fontRef idx="minor">
            <a:schemeClr val="tx1"/>
          </a:fontRef>
        </p:style>
      </p:cxnSp>
      <p:sp>
        <p:nvSpPr>
          <p:cNvPr id="9" name="MH_Other_4"/>
          <p:cNvSpPr/>
          <p:nvPr>
            <p:custDataLst>
              <p:tags r:id="rId5"/>
            </p:custDataLst>
          </p:nvPr>
        </p:nvSpPr>
        <p:spPr>
          <a:xfrm rot="18925946">
            <a:off x="4584065" y="3836035"/>
            <a:ext cx="2153920" cy="608965"/>
          </a:xfrm>
          <a:prstGeom prst="notchedRightArrow">
            <a:avLst>
              <a:gd name="adj1" fmla="val 46829"/>
              <a:gd name="adj2" fmla="val 50000"/>
            </a:avLst>
          </a:prstGeom>
          <a:solidFill>
            <a:srgbClr val="FF7A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zh-CN" altLang="en-US" sz="2400" b="1" dirty="0">
                <a:latin typeface="方正小标宋_GBK" panose="03000509000000000000" charset="-122"/>
                <a:ea typeface="方正小标宋_GBK" panose="03000509000000000000" charset="-122"/>
                <a:cs typeface="方正小标宋_GBK" panose="03000509000000000000" charset="-122"/>
              </a:rPr>
              <a:t>政纪处分</a:t>
            </a:r>
            <a:endParaRPr lang="zh-CN" altLang="en-US" sz="2400" b="1" dirty="0">
              <a:latin typeface="方正小标宋_GBK" panose="03000509000000000000" charset="-122"/>
              <a:ea typeface="方正小标宋_GBK" panose="03000509000000000000" charset="-122"/>
              <a:cs typeface="方正小标宋_GBK" panose="03000509000000000000" charset="-122"/>
            </a:endParaRPr>
          </a:p>
        </p:txBody>
      </p:sp>
      <p:sp>
        <p:nvSpPr>
          <p:cNvPr id="10" name="MH_SubTitle_2"/>
          <p:cNvSpPr/>
          <p:nvPr>
            <p:custDataLst>
              <p:tags r:id="rId6"/>
            </p:custDataLst>
          </p:nvPr>
        </p:nvSpPr>
        <p:spPr>
          <a:xfrm>
            <a:off x="4353560" y="959485"/>
            <a:ext cx="2982595" cy="2305050"/>
          </a:xfrm>
          <a:prstGeom prst="rect">
            <a:avLst/>
          </a:prstGeom>
          <a:solidFill>
            <a:srgbClr val="FF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zh-CN" altLang="en-US" sz="2400" dirty="0">
                <a:solidFill>
                  <a:srgbClr val="FEFFFF"/>
                </a:solidFill>
                <a:cs typeface="方正小标宋_GBK" panose="03000509000000000000" charset="-122"/>
              </a:rPr>
              <a:t>行政处分和纪律处分的总称，由有人事管理权限或者领导关系的机关或单位作出，针对的是机关或单位工作人员。</a:t>
            </a:r>
            <a:endParaRPr lang="zh-CN" altLang="en-US" sz="2400" dirty="0">
              <a:solidFill>
                <a:srgbClr val="FEFFFF"/>
              </a:solidFill>
              <a:cs typeface="方正小标宋_GBK" panose="03000509000000000000" charset="-122"/>
            </a:endParaRPr>
          </a:p>
        </p:txBody>
      </p:sp>
      <p:cxnSp>
        <p:nvCxnSpPr>
          <p:cNvPr id="11" name="MH_Other_5"/>
          <p:cNvCxnSpPr/>
          <p:nvPr>
            <p:custDataLst>
              <p:tags r:id="rId7"/>
            </p:custDataLst>
          </p:nvPr>
        </p:nvCxnSpPr>
        <p:spPr bwMode="auto">
          <a:xfrm>
            <a:off x="8431152" y="2960272"/>
            <a:ext cx="1548000" cy="0"/>
          </a:xfrm>
          <a:prstGeom prst="line">
            <a:avLst/>
          </a:prstGeom>
          <a:solidFill>
            <a:srgbClr val="40C2A2"/>
          </a:solidFill>
          <a:ln w="12700">
            <a:solidFill>
              <a:srgbClr val="3AA845"/>
            </a:solidFill>
          </a:ln>
        </p:spPr>
        <p:style>
          <a:lnRef idx="1">
            <a:schemeClr val="accent1"/>
          </a:lnRef>
          <a:fillRef idx="0">
            <a:schemeClr val="accent1"/>
          </a:fillRef>
          <a:effectRef idx="0">
            <a:schemeClr val="accent1"/>
          </a:effectRef>
          <a:fontRef idx="minor">
            <a:schemeClr val="tx1"/>
          </a:fontRef>
        </p:style>
      </p:cxnSp>
      <p:sp>
        <p:nvSpPr>
          <p:cNvPr id="12" name="MH_Other_6"/>
          <p:cNvSpPr/>
          <p:nvPr>
            <p:custDataLst>
              <p:tags r:id="rId8"/>
            </p:custDataLst>
          </p:nvPr>
        </p:nvSpPr>
        <p:spPr>
          <a:xfrm rot="18925946">
            <a:off x="8531225" y="3780790"/>
            <a:ext cx="2153920" cy="755650"/>
          </a:xfrm>
          <a:prstGeom prst="notchedRightArrow">
            <a:avLst>
              <a:gd name="adj1" fmla="val 46829"/>
              <a:gd name="adj2" fmla="val 50000"/>
            </a:avLst>
          </a:prstGeom>
          <a:solidFill>
            <a:srgbClr val="3AA84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方正小标宋_GBK" panose="03000509000000000000" charset="-122"/>
                <a:ea typeface="方正小标宋_GBK" panose="03000509000000000000" charset="-122"/>
                <a:cs typeface="方正小标宋_GBK" panose="03000509000000000000" charset="-122"/>
              </a:rPr>
              <a:t>政务处分</a:t>
            </a:r>
            <a:endParaRPr lang="zh-CN" altLang="en-US" sz="2400" b="1" dirty="0">
              <a:latin typeface="方正小标宋_GBK" panose="03000509000000000000" charset="-122"/>
              <a:ea typeface="方正小标宋_GBK" panose="03000509000000000000" charset="-122"/>
              <a:cs typeface="方正小标宋_GBK" panose="03000509000000000000" charset="-122"/>
            </a:endParaRPr>
          </a:p>
        </p:txBody>
      </p:sp>
      <p:sp>
        <p:nvSpPr>
          <p:cNvPr id="13" name="MH_SubTitle_3"/>
          <p:cNvSpPr/>
          <p:nvPr>
            <p:custDataLst>
              <p:tags r:id="rId9"/>
            </p:custDataLst>
          </p:nvPr>
        </p:nvSpPr>
        <p:spPr>
          <a:xfrm>
            <a:off x="7787640" y="959485"/>
            <a:ext cx="3578225" cy="2305050"/>
          </a:xfrm>
          <a:prstGeom prst="rect">
            <a:avLst/>
          </a:prstGeom>
          <a:solidFill>
            <a:srgbClr val="3AA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zh-CN" altLang="en-US" sz="2400" dirty="0">
                <a:solidFill>
                  <a:srgbClr val="FEFFFF"/>
                </a:solidFill>
                <a:cs typeface="方正小标宋_GBK" panose="03000509000000000000" charset="-122"/>
              </a:rPr>
              <a:t>由监察委员会作出，针对的是所有行使公权力的公职人员。在处分种类上，政务处分与政纪处分一样，分为警告、记过、记大过、降级、撤职、开除六种。</a:t>
            </a:r>
            <a:endParaRPr lang="zh-CN" altLang="en-US" sz="2400" dirty="0">
              <a:solidFill>
                <a:srgbClr val="FEFFFF"/>
              </a:solidFill>
              <a:cs typeface="方正小标宋_GBK" panose="03000509000000000000" charset="-122"/>
            </a:endParaRPr>
          </a:p>
        </p:txBody>
      </p:sp>
      <p:sp>
        <p:nvSpPr>
          <p:cNvPr id="15" name="矩形 14"/>
          <p:cNvSpPr/>
          <p:nvPr/>
        </p:nvSpPr>
        <p:spPr>
          <a:xfrm>
            <a:off x="328295" y="4958080"/>
            <a:ext cx="11535410" cy="1691640"/>
          </a:xfrm>
          <a:prstGeom prst="rect">
            <a:avLst/>
          </a:prstGeom>
        </p:spPr>
        <p:txBody>
          <a:bodyPr wrap="square">
            <a:spAutoFit/>
          </a:bodyPr>
          <a:lstStyle/>
          <a:p>
            <a:r>
              <a:rPr lang="zh-CN" altLang="en-US" sz="3200" b="1" dirty="0">
                <a:solidFill>
                  <a:srgbClr val="C00000"/>
                </a:solidFill>
                <a:latin typeface="方正小标宋_GBK" panose="03000509000000000000" charset="-122"/>
                <a:cs typeface="方正小标宋_GBK" panose="03000509000000000000" charset="-122"/>
              </a:rPr>
              <a:t>注意：</a:t>
            </a:r>
            <a:r>
              <a:rPr lang="zh-CN" altLang="en-US" sz="2400" dirty="0">
                <a:solidFill>
                  <a:srgbClr val="333333"/>
                </a:solidFill>
                <a:latin typeface="方正小标宋_GBK" panose="03000509000000000000" charset="-122"/>
                <a:cs typeface="方正小标宋_GBK" panose="03000509000000000000" charset="-122"/>
              </a:rPr>
              <a:t>党纪处分的影响及期限。警告是一年，严重警告是一年半，在这段时间，受处分党员无论是在党内还是党外都不能提职。撤销党内职务和留党察看二年，是两年内不能在党内任职，也不能向党外推荐任职或提职。开除党籍，是五年内不得重新入党，也不得向党外推荐任职或提职。另外还有不准重新入党的，这得依照规定来看。</a:t>
            </a:r>
            <a:endParaRPr lang="zh-CN" altLang="en-US" sz="2400" dirty="0">
              <a:solidFill>
                <a:srgbClr val="333333"/>
              </a:solidFill>
              <a:latin typeface="方正小标宋_GBK" panose="03000509000000000000" charset="-122"/>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1712278" y="201930"/>
            <a:ext cx="8767445" cy="505460"/>
          </a:xfrm>
          <a:prstGeom prst="rect">
            <a:avLst/>
          </a:prstGeom>
          <a:ln>
            <a:solidFill>
              <a:srgbClr val="00B0F0"/>
            </a:solidFill>
            <a:prstDash val="dash"/>
          </a:ln>
        </p:spPr>
        <p:txBody>
          <a:bodyPr wrap="square" lIns="75448" tIns="37724" rIns="75448" bIns="37724">
            <a:spAutoFit/>
          </a:bodyPr>
          <a:lstStyle/>
          <a:p>
            <a:pPr algn="ctr"/>
            <a:r>
              <a:rPr lang="zh-CN" altLang="zh-CN" sz="2800" b="1" dirty="0">
                <a:latin typeface="+mj-ea"/>
                <a:ea typeface="+mj-ea"/>
                <a:cs typeface="方正小标宋_GBK" panose="03000509000000000000" charset="-122"/>
              </a:rPr>
              <a:t>对于违犯党的纪律的党组织的处理方式</a:t>
            </a:r>
            <a:endParaRPr lang="zh-CN" altLang="zh-CN" sz="2800" b="1" dirty="0">
              <a:solidFill>
                <a:schemeClr val="tx1">
                  <a:lumMod val="75000"/>
                  <a:lumOff val="25000"/>
                </a:schemeClr>
              </a:solidFill>
              <a:latin typeface="+mj-ea"/>
              <a:ea typeface="+mj-ea"/>
              <a:cs typeface="方正小标宋_GBK" panose="03000509000000000000" charset="-122"/>
            </a:endParaRPr>
          </a:p>
        </p:txBody>
      </p:sp>
      <p:sp>
        <p:nvSpPr>
          <p:cNvPr id="3" name="矩形 2"/>
          <p:cNvSpPr/>
          <p:nvPr/>
        </p:nvSpPr>
        <p:spPr>
          <a:xfrm>
            <a:off x="815340" y="3802380"/>
            <a:ext cx="10561320" cy="1383665"/>
          </a:xfrm>
          <a:prstGeom prst="rect">
            <a:avLst/>
          </a:prstGeom>
        </p:spPr>
        <p:txBody>
          <a:bodyPr wrap="square">
            <a:spAutoFit/>
          </a:bodyPr>
          <a:lstStyle/>
          <a:p>
            <a:r>
              <a:rPr lang="en-US" altLang="zh-CN" sz="2800" dirty="0">
                <a:solidFill>
                  <a:srgbClr val="333333"/>
                </a:solidFill>
                <a:latin typeface="方正小标宋_GBK" panose="03000509000000000000" charset="-122"/>
                <a:cs typeface="方正小标宋_GBK" panose="03000509000000000000" charset="-122"/>
              </a:rPr>
              <a:t>《</a:t>
            </a:r>
            <a:r>
              <a:rPr lang="zh-CN" altLang="en-US" sz="2800" dirty="0">
                <a:solidFill>
                  <a:srgbClr val="333333"/>
                </a:solidFill>
                <a:latin typeface="方正小标宋_GBK" panose="03000509000000000000" charset="-122"/>
                <a:cs typeface="方正小标宋_GBK" panose="03000509000000000000" charset="-122"/>
              </a:rPr>
              <a:t>条例</a:t>
            </a:r>
            <a:r>
              <a:rPr lang="en-US" altLang="zh-CN" sz="2800" dirty="0">
                <a:solidFill>
                  <a:srgbClr val="333333"/>
                </a:solidFill>
                <a:latin typeface="方正小标宋_GBK" panose="03000509000000000000" charset="-122"/>
                <a:cs typeface="方正小标宋_GBK" panose="03000509000000000000" charset="-122"/>
              </a:rPr>
              <a:t>》</a:t>
            </a:r>
            <a:r>
              <a:rPr lang="zh-CN" altLang="en-US" sz="2800" dirty="0">
                <a:solidFill>
                  <a:srgbClr val="333333"/>
                </a:solidFill>
                <a:latin typeface="方正小标宋_GBK" panose="03000509000000000000" charset="-122"/>
                <a:cs typeface="方正小标宋_GBK" panose="03000509000000000000" charset="-122"/>
              </a:rPr>
              <a:t>对于严重违犯党的纪律、本身又不能纠正的党组织，上一级党的委员会在查明核实后，根据情节严重的程度，可以予以改组或者解散。</a:t>
            </a:r>
            <a:endParaRPr lang="zh-CN" altLang="en-US" sz="2800" dirty="0">
              <a:solidFill>
                <a:srgbClr val="333333"/>
              </a:solidFill>
              <a:latin typeface="方正小标宋_GBK" panose="03000509000000000000" charset="-122"/>
              <a:cs typeface="方正小标宋_GBK" panose="03000509000000000000" charset="-122"/>
            </a:endParaRPr>
          </a:p>
        </p:txBody>
      </p:sp>
      <p:sp>
        <p:nvSpPr>
          <p:cNvPr id="4" name="MH_Text_1"/>
          <p:cNvSpPr/>
          <p:nvPr>
            <p:custDataLst>
              <p:tags r:id="rId1"/>
            </p:custDataLst>
          </p:nvPr>
        </p:nvSpPr>
        <p:spPr bwMode="auto">
          <a:xfrm>
            <a:off x="1758176" y="1081314"/>
            <a:ext cx="3481388" cy="1152525"/>
          </a:xfrm>
          <a:custGeom>
            <a:avLst/>
            <a:gdLst>
              <a:gd name="T0" fmla="*/ 0 w 3032344"/>
              <a:gd name="T1" fmla="*/ 0 h 1104900"/>
              <a:gd name="T2" fmla="*/ 6048903 w 3032344"/>
              <a:gd name="T3" fmla="*/ 0 h 1104900"/>
              <a:gd name="T4" fmla="*/ 5498247 w 3032344"/>
              <a:gd name="T5" fmla="*/ 681347 h 1104900"/>
              <a:gd name="T6" fmla="*/ 6049777 w 3032344"/>
              <a:gd name="T7" fmla="*/ 1363776 h 1104900"/>
              <a:gd name="T8" fmla="*/ 0 w 3032344"/>
              <a:gd name="T9" fmla="*/ 1363776 h 1104900"/>
              <a:gd name="T10" fmla="*/ 0 60000 65536"/>
              <a:gd name="T11" fmla="*/ 0 60000 65536"/>
              <a:gd name="T12" fmla="*/ 0 60000 65536"/>
              <a:gd name="T13" fmla="*/ 0 60000 65536"/>
              <a:gd name="T14" fmla="*/ 0 60000 65536"/>
              <a:gd name="T15" fmla="*/ 0 w 3032344"/>
              <a:gd name="T16" fmla="*/ 0 h 1104900"/>
              <a:gd name="T17" fmla="*/ 3032344 w 3032344"/>
              <a:gd name="T18" fmla="*/ 1104900 h 1104900"/>
            </a:gdLst>
            <a:ahLst/>
            <a:cxnLst>
              <a:cxn ang="T10">
                <a:pos x="T0" y="T1"/>
              </a:cxn>
              <a:cxn ang="T11">
                <a:pos x="T2" y="T3"/>
              </a:cxn>
              <a:cxn ang="T12">
                <a:pos x="T4" y="T5"/>
              </a:cxn>
              <a:cxn ang="T13">
                <a:pos x="T6" y="T7"/>
              </a:cxn>
              <a:cxn ang="T14">
                <a:pos x="T8" y="T9"/>
              </a:cxn>
            </a:cxnLst>
            <a:rect l="T15" t="T16" r="T17" b="T18"/>
            <a:pathLst>
              <a:path w="3032344" h="1104900">
                <a:moveTo>
                  <a:pt x="0" y="0"/>
                </a:moveTo>
                <a:lnTo>
                  <a:pt x="3031906" y="0"/>
                </a:lnTo>
                <a:lnTo>
                  <a:pt x="2755900" y="552012"/>
                </a:lnTo>
                <a:lnTo>
                  <a:pt x="3032344" y="1104900"/>
                </a:lnTo>
                <a:lnTo>
                  <a:pt x="0" y="1104900"/>
                </a:lnTo>
                <a:lnTo>
                  <a:pt x="0" y="0"/>
                </a:lnTo>
                <a:close/>
              </a:path>
            </a:pathLst>
          </a:custGeom>
          <a:solidFill>
            <a:srgbClr val="FF0000"/>
          </a:solidFill>
          <a:ln>
            <a:noFill/>
          </a:ln>
        </p:spPr>
        <p:txBody>
          <a:bodyPr lIns="144000" r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CN" altLang="en-US" sz="2800" dirty="0">
                <a:solidFill>
                  <a:srgbClr val="FFFFFF"/>
                </a:solidFill>
                <a:latin typeface="+mn-ea"/>
                <a:ea typeface="+mn-ea"/>
                <a:cs typeface="方正小标宋_GBK" panose="03000509000000000000" charset="-122"/>
              </a:rPr>
              <a:t>针对的是全体党员</a:t>
            </a:r>
            <a:endParaRPr lang="zh-CN" altLang="en-US" sz="2800" dirty="0">
              <a:solidFill>
                <a:srgbClr val="FFFFFF"/>
              </a:solidFill>
              <a:latin typeface="+mn-ea"/>
              <a:ea typeface="+mn-ea"/>
              <a:cs typeface="方正小标宋_GBK" panose="03000509000000000000" charset="-122"/>
            </a:endParaRPr>
          </a:p>
        </p:txBody>
      </p:sp>
      <p:sp>
        <p:nvSpPr>
          <p:cNvPr id="5" name="MH_SubTitle_1"/>
          <p:cNvSpPr/>
          <p:nvPr>
            <p:custDataLst>
              <p:tags r:id="rId2"/>
            </p:custDataLst>
          </p:nvPr>
        </p:nvSpPr>
        <p:spPr>
          <a:xfrm>
            <a:off x="4922846" y="1081596"/>
            <a:ext cx="1522559" cy="1152864"/>
          </a:xfrm>
          <a:prstGeom prst="hexagon">
            <a:avLst/>
          </a:prstGeom>
          <a:solidFill>
            <a:srgbClr val="F2F2F2"/>
          </a:solidFill>
          <a:ln>
            <a:noFill/>
          </a:ln>
          <a:effectLst/>
        </p:spPr>
        <p:txBody>
          <a:bodyPr lIns="0" tIns="0" rIns="0" bIns="0" anchor="ctr">
            <a:noAutofit/>
          </a:bodyPr>
          <a:lstStyle/>
          <a:p>
            <a:pPr algn="ctr">
              <a:lnSpc>
                <a:spcPct val="130000"/>
              </a:lnSpc>
              <a:defRPr/>
            </a:pPr>
            <a:r>
              <a:rPr lang="zh-CN" altLang="en-US" sz="3200" b="1" dirty="0">
                <a:solidFill>
                  <a:srgbClr val="333333"/>
                </a:solidFill>
                <a:cs typeface="方正小标宋_GBK" panose="03000509000000000000" charset="-122"/>
              </a:rPr>
              <a:t>党纪处分</a:t>
            </a:r>
            <a:endParaRPr lang="zh-CN" altLang="en-US" sz="3200" b="1" dirty="0">
              <a:solidFill>
                <a:srgbClr val="333333"/>
              </a:solidFill>
              <a:cs typeface="方正小标宋_GBK" panose="03000509000000000000" charset="-122"/>
            </a:endParaRPr>
          </a:p>
        </p:txBody>
      </p:sp>
      <p:sp>
        <p:nvSpPr>
          <p:cNvPr id="6" name="MH_Text_2"/>
          <p:cNvSpPr/>
          <p:nvPr>
            <p:custDataLst>
              <p:tags r:id="rId3"/>
            </p:custDataLst>
          </p:nvPr>
        </p:nvSpPr>
        <p:spPr bwMode="auto">
          <a:xfrm flipH="1">
            <a:off x="7420790" y="1849663"/>
            <a:ext cx="3481387" cy="1150938"/>
          </a:xfrm>
          <a:custGeom>
            <a:avLst/>
            <a:gdLst>
              <a:gd name="T0" fmla="*/ 0 w 3032344"/>
              <a:gd name="T1" fmla="*/ 0 h 1104900"/>
              <a:gd name="T2" fmla="*/ 6048895 w 3032344"/>
              <a:gd name="T3" fmla="*/ 0 h 1104900"/>
              <a:gd name="T4" fmla="*/ 5498240 w 3032344"/>
              <a:gd name="T5" fmla="*/ 677601 h 1104900"/>
              <a:gd name="T6" fmla="*/ 6049770 w 3032344"/>
              <a:gd name="T7" fmla="*/ 1356280 h 1104900"/>
              <a:gd name="T8" fmla="*/ 0 w 3032344"/>
              <a:gd name="T9" fmla="*/ 1356280 h 1104900"/>
              <a:gd name="T10" fmla="*/ 0 60000 65536"/>
              <a:gd name="T11" fmla="*/ 0 60000 65536"/>
              <a:gd name="T12" fmla="*/ 0 60000 65536"/>
              <a:gd name="T13" fmla="*/ 0 60000 65536"/>
              <a:gd name="T14" fmla="*/ 0 60000 65536"/>
              <a:gd name="T15" fmla="*/ 0 w 3032344"/>
              <a:gd name="T16" fmla="*/ 0 h 1104900"/>
              <a:gd name="T17" fmla="*/ 3032344 w 3032344"/>
              <a:gd name="T18" fmla="*/ 1104900 h 1104900"/>
            </a:gdLst>
            <a:ahLst/>
            <a:cxnLst>
              <a:cxn ang="T10">
                <a:pos x="T0" y="T1"/>
              </a:cxn>
              <a:cxn ang="T11">
                <a:pos x="T2" y="T3"/>
              </a:cxn>
              <a:cxn ang="T12">
                <a:pos x="T4" y="T5"/>
              </a:cxn>
              <a:cxn ang="T13">
                <a:pos x="T6" y="T7"/>
              </a:cxn>
              <a:cxn ang="T14">
                <a:pos x="T8" y="T9"/>
              </a:cxn>
            </a:cxnLst>
            <a:rect l="T15" t="T16" r="T17" b="T18"/>
            <a:pathLst>
              <a:path w="3032344" h="1104900">
                <a:moveTo>
                  <a:pt x="0" y="0"/>
                </a:moveTo>
                <a:lnTo>
                  <a:pt x="3031906" y="0"/>
                </a:lnTo>
                <a:lnTo>
                  <a:pt x="2755900" y="552012"/>
                </a:lnTo>
                <a:lnTo>
                  <a:pt x="3032344" y="1104900"/>
                </a:lnTo>
                <a:lnTo>
                  <a:pt x="0" y="1104900"/>
                </a:lnTo>
                <a:lnTo>
                  <a:pt x="0" y="0"/>
                </a:lnTo>
                <a:close/>
              </a:path>
            </a:pathLst>
          </a:cu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r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CN" altLang="en-US" sz="2800" dirty="0">
                <a:solidFill>
                  <a:srgbClr val="FFFFFF"/>
                </a:solidFill>
                <a:latin typeface="+mn-ea"/>
                <a:ea typeface="+mn-ea"/>
                <a:cs typeface="方正小标宋_GBK" panose="03000509000000000000" charset="-122"/>
              </a:rPr>
              <a:t>针对的是党组织</a:t>
            </a:r>
            <a:endParaRPr lang="zh-CN" altLang="en-US" sz="2800" dirty="0">
              <a:solidFill>
                <a:srgbClr val="FFFFFF"/>
              </a:solidFill>
              <a:latin typeface="+mn-ea"/>
              <a:ea typeface="+mn-ea"/>
              <a:cs typeface="方正小标宋_GBK" panose="03000509000000000000" charset="-122"/>
            </a:endParaRPr>
          </a:p>
        </p:txBody>
      </p:sp>
      <p:sp>
        <p:nvSpPr>
          <p:cNvPr id="7" name="MH_SubTitle_2"/>
          <p:cNvSpPr/>
          <p:nvPr>
            <p:custDataLst>
              <p:tags r:id="rId4"/>
            </p:custDataLst>
          </p:nvPr>
        </p:nvSpPr>
        <p:spPr>
          <a:xfrm flipH="1">
            <a:off x="6096000" y="1848584"/>
            <a:ext cx="1641503" cy="1152864"/>
          </a:xfrm>
          <a:prstGeom prst="hexagon">
            <a:avLst/>
          </a:prstGeom>
          <a:solidFill>
            <a:srgbClr val="F2F2F2"/>
          </a:solidFill>
          <a:ln>
            <a:noFill/>
          </a:ln>
          <a:effectLst/>
        </p:spPr>
        <p:txBody>
          <a:bodyPr lIns="0" tIns="0" rIns="0" bIns="0" anchor="ctr">
            <a:noAutofit/>
          </a:bodyPr>
          <a:lstStyle/>
          <a:p>
            <a:pPr algn="ctr">
              <a:lnSpc>
                <a:spcPct val="130000"/>
              </a:lnSpc>
              <a:defRPr/>
            </a:pPr>
            <a:r>
              <a:rPr lang="zh-CN" altLang="en-US" sz="3200" b="1" dirty="0">
                <a:solidFill>
                  <a:srgbClr val="333333"/>
                </a:solidFill>
                <a:cs typeface="方正小标宋_GBK" panose="03000509000000000000" charset="-122"/>
              </a:rPr>
              <a:t>纪律处理</a:t>
            </a:r>
            <a:endParaRPr lang="zh-CN" altLang="en-US" sz="3200" b="1" dirty="0">
              <a:solidFill>
                <a:srgbClr val="333333"/>
              </a:solidFill>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矩形 7"/>
          <p:cNvSpPr/>
          <p:nvPr/>
        </p:nvSpPr>
        <p:spPr>
          <a:xfrm>
            <a:off x="1758176" y="280172"/>
            <a:ext cx="5135136" cy="505460"/>
          </a:xfrm>
          <a:prstGeom prst="rect">
            <a:avLst/>
          </a:prstGeom>
          <a:ln>
            <a:solidFill>
              <a:srgbClr val="00B0F0"/>
            </a:solidFill>
            <a:prstDash val="dash"/>
          </a:ln>
        </p:spPr>
        <p:txBody>
          <a:bodyPr wrap="square" lIns="75448" tIns="37724" rIns="75448" bIns="37724">
            <a:spAutoFit/>
          </a:bodyPr>
          <a:lstStyle/>
          <a:p>
            <a:pPr algn="ctr"/>
            <a:r>
              <a:rPr lang="zh-CN" altLang="zh-CN" sz="2800" b="1" dirty="0">
                <a:latin typeface="+mj-ea"/>
                <a:ea typeface="+mj-ea"/>
                <a:cs typeface="方正小标宋_GBK" panose="03000509000000000000" charset="-122"/>
              </a:rPr>
              <a:t>违纪行为有关责任人员的区分</a:t>
            </a:r>
            <a:endParaRPr lang="zh-CN" altLang="zh-CN" sz="2800" b="1" dirty="0">
              <a:solidFill>
                <a:schemeClr val="tx1">
                  <a:lumMod val="75000"/>
                  <a:lumOff val="25000"/>
                </a:schemeClr>
              </a:solidFill>
              <a:latin typeface="+mj-ea"/>
              <a:ea typeface="+mj-ea"/>
              <a:cs typeface="方正小标宋_GBK" panose="03000509000000000000" charset="-122"/>
            </a:endParaRPr>
          </a:p>
        </p:txBody>
      </p:sp>
      <p:graphicFrame>
        <p:nvGraphicFramePr>
          <p:cNvPr id="10" name="图示 9"/>
          <p:cNvGraphicFramePr/>
          <p:nvPr/>
        </p:nvGraphicFramePr>
        <p:xfrm>
          <a:off x="3048000" y="266412"/>
          <a:ext cx="6096000" cy="397031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矩形 10"/>
          <p:cNvSpPr/>
          <p:nvPr/>
        </p:nvSpPr>
        <p:spPr>
          <a:xfrm>
            <a:off x="374015" y="3651885"/>
            <a:ext cx="11443970" cy="3107690"/>
          </a:xfrm>
          <a:prstGeom prst="rect">
            <a:avLst/>
          </a:prstGeom>
          <a:ln>
            <a:solidFill>
              <a:srgbClr val="D10000"/>
            </a:solidFill>
          </a:ln>
        </p:spPr>
        <p:txBody>
          <a:bodyPr wrap="square">
            <a:spAutoFit/>
          </a:bodyPr>
          <a:lstStyle/>
          <a:p>
            <a:r>
              <a:rPr lang="zh-CN" altLang="en-US" sz="2800" b="1" dirty="0">
                <a:solidFill>
                  <a:srgbClr val="C00000"/>
                </a:solidFill>
                <a:cs typeface="方正小标宋_GBK" panose="03000509000000000000" charset="-122"/>
              </a:rPr>
              <a:t>区分：</a:t>
            </a:r>
            <a:endParaRPr lang="en-US" altLang="zh-CN" sz="2800" b="1" dirty="0">
              <a:solidFill>
                <a:srgbClr val="C00000"/>
              </a:solidFill>
              <a:cs typeface="方正小标宋_GBK" panose="03000509000000000000" charset="-122"/>
            </a:endParaRPr>
          </a:p>
          <a:p>
            <a:r>
              <a:rPr lang="zh-CN" altLang="en-US" sz="2400" dirty="0">
                <a:cs typeface="方正小标宋_GBK" panose="03000509000000000000" charset="-122"/>
              </a:rPr>
              <a:t>一是，对直接主管的工作不履行或者不正确履行职责，对造成的损失或者后果负直接领导责任，就是主要领导责任。</a:t>
            </a:r>
            <a:endParaRPr lang="en-US" altLang="zh-CN" sz="2400" dirty="0">
              <a:cs typeface="方正小标宋_GBK" panose="03000509000000000000" charset="-122"/>
            </a:endParaRPr>
          </a:p>
          <a:p>
            <a:r>
              <a:rPr lang="zh-CN" altLang="en-US" sz="2400" dirty="0">
                <a:cs typeface="方正小标宋_GBK" panose="03000509000000000000" charset="-122"/>
              </a:rPr>
              <a:t>二是，对应管的工作或者参与决定的工作不履行或者不正确履行职责，对造成的损失或者后果负次要领导责任，就是重要领导责任。</a:t>
            </a:r>
            <a:endParaRPr lang="en-US" altLang="zh-CN" sz="2400" dirty="0">
              <a:cs typeface="方正小标宋_GBK" panose="03000509000000000000" charset="-122"/>
            </a:endParaRPr>
          </a:p>
          <a:p>
            <a:r>
              <a:rPr lang="zh-CN" altLang="en-US" sz="2400" dirty="0">
                <a:cs typeface="方正小标宋_GBK" panose="03000509000000000000" charset="-122"/>
              </a:rPr>
              <a:t>三是，不履行或者不正确履行自己的职责，对造成的损失或者后果起决定性作用的党员或者党员领导干部，就要负直接责任。领导干部有可能不仅要承担领导责任，还要承担直接责任，这就要看对造成的损失或者后果是不是起决定性作用。</a:t>
            </a:r>
            <a:endParaRPr lang="zh-CN" altLang="en-US" sz="2400" dirty="0">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1922145" y="344170"/>
            <a:ext cx="7859395" cy="505460"/>
          </a:xfrm>
          <a:prstGeom prst="rect">
            <a:avLst/>
          </a:prstGeom>
          <a:ln>
            <a:solidFill>
              <a:srgbClr val="00B0F0"/>
            </a:solidFill>
            <a:prstDash val="dash"/>
          </a:ln>
        </p:spPr>
        <p:txBody>
          <a:bodyPr wrap="square" lIns="75448" tIns="37724" rIns="75448" bIns="37724">
            <a:spAutoFit/>
          </a:bodyPr>
          <a:lstStyle/>
          <a:p>
            <a:pPr algn="ctr"/>
            <a:r>
              <a:rPr lang="zh-CN" altLang="zh-CN" sz="2800" b="1" dirty="0">
                <a:latin typeface="+mj-ea"/>
                <a:ea typeface="+mj-ea"/>
                <a:cs typeface="方正小标宋_GBK" panose="03000509000000000000" charset="-122"/>
              </a:rPr>
              <a:t>预备党员、党员违纪的三种特殊情况</a:t>
            </a:r>
            <a:endParaRPr lang="zh-CN" altLang="zh-CN" sz="2800" b="1" dirty="0">
              <a:solidFill>
                <a:schemeClr val="tx1">
                  <a:lumMod val="75000"/>
                  <a:lumOff val="25000"/>
                </a:schemeClr>
              </a:solidFill>
              <a:latin typeface="+mj-ea"/>
              <a:ea typeface="+mj-ea"/>
              <a:cs typeface="方正小标宋_GBK" panose="03000509000000000000" charset="-122"/>
            </a:endParaRPr>
          </a:p>
        </p:txBody>
      </p:sp>
      <p:sp>
        <p:nvSpPr>
          <p:cNvPr id="4" name="MH_Other_1"/>
          <p:cNvSpPr/>
          <p:nvPr>
            <p:custDataLst>
              <p:tags r:id="rId1"/>
            </p:custDataLst>
          </p:nvPr>
        </p:nvSpPr>
        <p:spPr>
          <a:xfrm>
            <a:off x="1715491" y="1253071"/>
            <a:ext cx="357188" cy="355600"/>
          </a:xfrm>
          <a:prstGeom prst="diamond">
            <a:avLst/>
          </a:prstGeom>
          <a:solidFill>
            <a:srgbClr val="D10000">
              <a:alpha val="47000"/>
            </a:srgbClr>
          </a:solidFill>
        </p:spPr>
        <p:txBody>
          <a:bodyPr anchor="ctr"/>
          <a:lstStyle/>
          <a:p>
            <a:pPr algn="just">
              <a:lnSpc>
                <a:spcPct val="130000"/>
              </a:lnSpc>
              <a:defRPr/>
            </a:pPr>
            <a:endParaRPr lang="zh-CN" altLang="en-US" dirty="0" err="1">
              <a:solidFill>
                <a:srgbClr val="D72B22"/>
              </a:solidFill>
              <a:cs typeface="方正小标宋_GBK" panose="03000509000000000000" charset="-122"/>
            </a:endParaRPr>
          </a:p>
        </p:txBody>
      </p:sp>
      <p:sp>
        <p:nvSpPr>
          <p:cNvPr id="5" name="MH_Other_2"/>
          <p:cNvSpPr/>
          <p:nvPr>
            <p:custDataLst>
              <p:tags r:id="rId2"/>
            </p:custDataLst>
          </p:nvPr>
        </p:nvSpPr>
        <p:spPr>
          <a:xfrm>
            <a:off x="1715491" y="1657885"/>
            <a:ext cx="357188" cy="357187"/>
          </a:xfrm>
          <a:prstGeom prst="diamond">
            <a:avLst/>
          </a:prstGeom>
          <a:solidFill>
            <a:srgbClr val="D10000">
              <a:alpha val="47000"/>
            </a:srgbClr>
          </a:solidFill>
        </p:spPr>
        <p:txBody>
          <a:bodyPr anchor="ctr"/>
          <a:lstStyle/>
          <a:p>
            <a:pPr algn="just">
              <a:lnSpc>
                <a:spcPct val="130000"/>
              </a:lnSpc>
              <a:defRPr/>
            </a:pPr>
            <a:endParaRPr lang="zh-CN" altLang="en-US" dirty="0" err="1">
              <a:solidFill>
                <a:srgbClr val="D72B22"/>
              </a:solidFill>
              <a:cs typeface="方正小标宋_GBK" panose="03000509000000000000" charset="-122"/>
            </a:endParaRPr>
          </a:p>
        </p:txBody>
      </p:sp>
      <p:sp>
        <p:nvSpPr>
          <p:cNvPr id="6" name="MH_Other_3"/>
          <p:cNvSpPr/>
          <p:nvPr>
            <p:custDataLst>
              <p:tags r:id="rId3"/>
            </p:custDataLst>
          </p:nvPr>
        </p:nvSpPr>
        <p:spPr>
          <a:xfrm>
            <a:off x="1921866" y="1456271"/>
            <a:ext cx="355600" cy="355600"/>
          </a:xfrm>
          <a:prstGeom prst="diamond">
            <a:avLst/>
          </a:prstGeom>
          <a:solidFill>
            <a:srgbClr val="D10000">
              <a:alpha val="63000"/>
            </a:srgbClr>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7" name="MH_Other_4"/>
          <p:cNvSpPr/>
          <p:nvPr>
            <p:custDataLst>
              <p:tags r:id="rId4"/>
            </p:custDataLst>
          </p:nvPr>
        </p:nvSpPr>
        <p:spPr>
          <a:xfrm>
            <a:off x="1331316" y="1124485"/>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rgbClr val="D10000"/>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8" name="MH_Other_5"/>
          <p:cNvSpPr/>
          <p:nvPr>
            <p:custDataLst>
              <p:tags r:id="rId5"/>
            </p:custDataLst>
          </p:nvPr>
        </p:nvSpPr>
        <p:spPr bwMode="auto">
          <a:xfrm>
            <a:off x="1302741" y="1124485"/>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D10000"/>
          </a:solidFill>
          <a:ln>
            <a:noFill/>
          </a:ln>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a:solidFill>
                  <a:srgbClr val="FFFFFF"/>
                </a:solidFill>
                <a:latin typeface="方正小标宋_GBK" panose="03000509000000000000" charset="-122"/>
                <a:ea typeface="方正小标宋_GBK" panose="03000509000000000000" charset="-122"/>
                <a:cs typeface="方正小标宋_GBK" panose="03000509000000000000" charset="-122"/>
              </a:rPr>
              <a:t>1</a:t>
            </a:r>
            <a:endParaRPr lang="zh-CN" altLang="en-US" sz="2400" b="1" dirty="0">
              <a:solidFill>
                <a:srgbClr val="FFFFFF"/>
              </a:solidFill>
              <a:latin typeface="方正小标宋_GBK" panose="03000509000000000000" charset="-122"/>
              <a:ea typeface="方正小标宋_GBK" panose="03000509000000000000" charset="-122"/>
              <a:cs typeface="方正小标宋_GBK" panose="03000509000000000000" charset="-122"/>
            </a:endParaRPr>
          </a:p>
        </p:txBody>
      </p:sp>
      <p:sp>
        <p:nvSpPr>
          <p:cNvPr id="9" name="MH_Text_1"/>
          <p:cNvSpPr/>
          <p:nvPr>
            <p:custDataLst>
              <p:tags r:id="rId6"/>
            </p:custDataLst>
          </p:nvPr>
        </p:nvSpPr>
        <p:spPr>
          <a:xfrm>
            <a:off x="2277745" y="1608455"/>
            <a:ext cx="8606790" cy="1047750"/>
          </a:xfrm>
          <a:prstGeom prst="rect">
            <a:avLst/>
          </a:prstGeom>
        </p:spPr>
        <p:txBody>
          <a:bodyPr>
            <a:noAutofit/>
          </a:bodyPr>
          <a:lstStyle/>
          <a:p>
            <a:pPr>
              <a:lnSpc>
                <a:spcPct val="120000"/>
              </a:lnSpc>
              <a:defRPr/>
            </a:pPr>
            <a:r>
              <a:rPr lang="zh-CN" altLang="en-US" sz="2400" dirty="0">
                <a:solidFill>
                  <a:schemeClr val="tx1">
                    <a:lumMod val="65000"/>
                    <a:lumOff val="35000"/>
                  </a:schemeClr>
                </a:solidFill>
                <a:cs typeface="方正小标宋_GBK" panose="03000509000000000000" charset="-122"/>
              </a:rPr>
              <a:t>分两种情况：情节较轻，党组织应当对其批评教育或者延长预备期；情节较重，应当取消其预备党员资格。</a:t>
            </a:r>
            <a:endParaRPr lang="zh-CN" altLang="en-US" sz="2400" dirty="0">
              <a:solidFill>
                <a:schemeClr val="tx1">
                  <a:lumMod val="65000"/>
                  <a:lumOff val="35000"/>
                </a:schemeClr>
              </a:solidFill>
              <a:cs typeface="方正小标宋_GBK" panose="03000509000000000000" charset="-122"/>
            </a:endParaRPr>
          </a:p>
        </p:txBody>
      </p:sp>
      <p:sp>
        <p:nvSpPr>
          <p:cNvPr id="10" name="MH_SubTitle_1"/>
          <p:cNvSpPr/>
          <p:nvPr>
            <p:custDataLst>
              <p:tags r:id="rId7"/>
            </p:custDataLst>
          </p:nvPr>
        </p:nvSpPr>
        <p:spPr>
          <a:xfrm>
            <a:off x="2277745" y="1124585"/>
            <a:ext cx="4505325" cy="537845"/>
          </a:xfrm>
          <a:prstGeom prst="rect">
            <a:avLst/>
          </a:prstGeom>
        </p:spPr>
        <p:txBody>
          <a:bodyPr anchor="b">
            <a:noAutofit/>
          </a:bodyPr>
          <a:lstStyle/>
          <a:p>
            <a:pPr>
              <a:defRPr/>
            </a:pPr>
            <a:r>
              <a:rPr lang="zh-CN" altLang="en-US" sz="2800" b="1" kern="0" dirty="0">
                <a:solidFill>
                  <a:srgbClr val="D10000"/>
                </a:solidFill>
                <a:cs typeface="方正小标宋_GBK" panose="03000509000000000000" charset="-122"/>
              </a:rPr>
              <a:t>对于预备党员违犯党纪</a:t>
            </a:r>
            <a:endParaRPr lang="zh-CN" altLang="en-US" sz="2800" b="1" kern="0" dirty="0">
              <a:solidFill>
                <a:srgbClr val="D10000"/>
              </a:solidFill>
              <a:cs typeface="方正小标宋_GBK" panose="03000509000000000000" charset="-122"/>
            </a:endParaRPr>
          </a:p>
        </p:txBody>
      </p:sp>
      <p:sp>
        <p:nvSpPr>
          <p:cNvPr id="11" name="MH_Other_6"/>
          <p:cNvSpPr/>
          <p:nvPr>
            <p:custDataLst>
              <p:tags r:id="rId8"/>
            </p:custDataLst>
          </p:nvPr>
        </p:nvSpPr>
        <p:spPr>
          <a:xfrm>
            <a:off x="1715490" y="4407928"/>
            <a:ext cx="355600" cy="355600"/>
          </a:xfrm>
          <a:prstGeom prst="diamond">
            <a:avLst/>
          </a:prstGeom>
          <a:solidFill>
            <a:srgbClr val="FFB42B">
              <a:alpha val="47000"/>
            </a:srgbClr>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12" name="MH_Other_7"/>
          <p:cNvSpPr/>
          <p:nvPr>
            <p:custDataLst>
              <p:tags r:id="rId9"/>
            </p:custDataLst>
          </p:nvPr>
        </p:nvSpPr>
        <p:spPr>
          <a:xfrm>
            <a:off x="1715490" y="4814328"/>
            <a:ext cx="355600" cy="355600"/>
          </a:xfrm>
          <a:prstGeom prst="diamond">
            <a:avLst/>
          </a:prstGeom>
          <a:solidFill>
            <a:srgbClr val="FFB42B">
              <a:alpha val="47000"/>
            </a:srgbClr>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13" name="MH_Other_8"/>
          <p:cNvSpPr/>
          <p:nvPr>
            <p:custDataLst>
              <p:tags r:id="rId10"/>
            </p:custDataLst>
          </p:nvPr>
        </p:nvSpPr>
        <p:spPr>
          <a:xfrm>
            <a:off x="1920277" y="4611128"/>
            <a:ext cx="355600" cy="355600"/>
          </a:xfrm>
          <a:prstGeom prst="diamond">
            <a:avLst/>
          </a:prstGeom>
          <a:solidFill>
            <a:srgbClr val="FFB42B">
              <a:alpha val="62000"/>
            </a:srgbClr>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14" name="MH_Other_9"/>
          <p:cNvSpPr/>
          <p:nvPr>
            <p:custDataLst>
              <p:tags r:id="rId11"/>
            </p:custDataLst>
          </p:nvPr>
        </p:nvSpPr>
        <p:spPr>
          <a:xfrm>
            <a:off x="1329728" y="4280928"/>
            <a:ext cx="536575" cy="1017588"/>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rgbClr val="FFB42B"/>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15" name="MH_Other_10"/>
          <p:cNvSpPr/>
          <p:nvPr>
            <p:custDataLst>
              <p:tags r:id="rId12"/>
            </p:custDataLst>
          </p:nvPr>
        </p:nvSpPr>
        <p:spPr>
          <a:xfrm>
            <a:off x="1302741" y="4280928"/>
            <a:ext cx="509587" cy="101758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FFB42B"/>
          </a:solidFill>
        </p:spPr>
        <p:txBody>
          <a:bodyPr lIns="0" tIns="0" rIns="144000" bIns="0" anchor="ctr">
            <a:normAutofit/>
          </a:bodyPr>
          <a:lstStyle/>
          <a:p>
            <a:pPr algn="ctr">
              <a:defRPr/>
            </a:pPr>
            <a:r>
              <a:rPr lang="en-US" altLang="zh-CN" sz="2400" b="1" dirty="0">
                <a:solidFill>
                  <a:srgbClr val="FFFFFF"/>
                </a:solidFill>
                <a:cs typeface="方正小标宋_GBK" panose="03000509000000000000" charset="-122"/>
              </a:rPr>
              <a:t>3</a:t>
            </a:r>
            <a:endParaRPr lang="zh-CN" altLang="en-US" sz="2400" b="1" dirty="0" err="1">
              <a:solidFill>
                <a:srgbClr val="FFFFFF"/>
              </a:solidFill>
              <a:cs typeface="方正小标宋_GBK" panose="03000509000000000000" charset="-122"/>
            </a:endParaRPr>
          </a:p>
        </p:txBody>
      </p:sp>
      <p:sp>
        <p:nvSpPr>
          <p:cNvPr id="16" name="MH_Text_3"/>
          <p:cNvSpPr/>
          <p:nvPr>
            <p:custDataLst>
              <p:tags r:id="rId13"/>
            </p:custDataLst>
          </p:nvPr>
        </p:nvSpPr>
        <p:spPr>
          <a:xfrm>
            <a:off x="2277110" y="5425440"/>
            <a:ext cx="8415020" cy="1049655"/>
          </a:xfrm>
          <a:prstGeom prst="rect">
            <a:avLst/>
          </a:prstGeom>
        </p:spPr>
        <p:txBody>
          <a:bodyPr>
            <a:noAutofit/>
          </a:bodyPr>
          <a:lstStyle/>
          <a:p>
            <a:r>
              <a:rPr lang="zh-CN" altLang="en-US" sz="2400" dirty="0">
                <a:solidFill>
                  <a:srgbClr val="333333"/>
                </a:solidFill>
                <a:latin typeface="方正小标宋_GBK" panose="03000509000000000000" charset="-122"/>
                <a:cs typeface="方正小标宋_GBK" panose="03000509000000000000" charset="-122"/>
              </a:rPr>
              <a:t>视情节，对于应当给予开除党籍处分的，开除其党籍；对于应当给予留党察看以下（含留党察看）处分的，作出违犯党纪的书面结论和相应处理。</a:t>
            </a:r>
            <a:endParaRPr lang="zh-CN" altLang="en-US" sz="2400" dirty="0">
              <a:solidFill>
                <a:srgbClr val="333333"/>
              </a:solidFill>
              <a:latin typeface="方正小标宋_GBK" panose="03000509000000000000" charset="-122"/>
              <a:cs typeface="方正小标宋_GBK" panose="03000509000000000000" charset="-122"/>
            </a:endParaRPr>
          </a:p>
        </p:txBody>
      </p:sp>
      <p:sp>
        <p:nvSpPr>
          <p:cNvPr id="17" name="MH_SubTitle_3"/>
          <p:cNvSpPr/>
          <p:nvPr>
            <p:custDataLst>
              <p:tags r:id="rId14"/>
            </p:custDataLst>
          </p:nvPr>
        </p:nvSpPr>
        <p:spPr>
          <a:xfrm>
            <a:off x="2275840" y="4281170"/>
            <a:ext cx="8263255" cy="1049655"/>
          </a:xfrm>
          <a:prstGeom prst="rect">
            <a:avLst/>
          </a:prstGeom>
        </p:spPr>
        <p:txBody>
          <a:bodyPr anchor="b">
            <a:noAutofit/>
          </a:bodyPr>
          <a:lstStyle/>
          <a:p>
            <a:pPr>
              <a:defRPr/>
            </a:pPr>
            <a:r>
              <a:rPr lang="zh-CN" altLang="en-US" sz="2800" b="1" kern="0" dirty="0">
                <a:solidFill>
                  <a:srgbClr val="FFB42B"/>
                </a:solidFill>
                <a:cs typeface="方正小标宋_GBK" panose="03000509000000000000" charset="-122"/>
              </a:rPr>
              <a:t>违纪党员在党组织作出处分决定前死亡，或者在死亡之后发现其曾有严重违纪行为</a:t>
            </a:r>
            <a:endParaRPr lang="zh-CN" altLang="en-US" sz="2800" b="1" kern="0" dirty="0">
              <a:solidFill>
                <a:srgbClr val="FFB42B"/>
              </a:solidFill>
              <a:cs typeface="方正小标宋_GBK" panose="03000509000000000000" charset="-122"/>
            </a:endParaRPr>
          </a:p>
        </p:txBody>
      </p:sp>
      <p:sp>
        <p:nvSpPr>
          <p:cNvPr id="18" name="MH_Other_11"/>
          <p:cNvSpPr/>
          <p:nvPr>
            <p:custDataLst>
              <p:tags r:id="rId15"/>
            </p:custDataLst>
          </p:nvPr>
        </p:nvSpPr>
        <p:spPr>
          <a:xfrm>
            <a:off x="1715491" y="2646276"/>
            <a:ext cx="355600" cy="355600"/>
          </a:xfrm>
          <a:prstGeom prst="diamond">
            <a:avLst/>
          </a:prstGeom>
          <a:solidFill>
            <a:srgbClr val="FF7A00">
              <a:alpha val="45000"/>
            </a:srgbClr>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19" name="MH_Other_12"/>
          <p:cNvSpPr/>
          <p:nvPr>
            <p:custDataLst>
              <p:tags r:id="rId16"/>
            </p:custDataLst>
          </p:nvPr>
        </p:nvSpPr>
        <p:spPr>
          <a:xfrm>
            <a:off x="1715491" y="3052676"/>
            <a:ext cx="355600" cy="355600"/>
          </a:xfrm>
          <a:prstGeom prst="diamond">
            <a:avLst/>
          </a:prstGeom>
          <a:solidFill>
            <a:srgbClr val="FF7A00">
              <a:alpha val="45000"/>
            </a:srgbClr>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20" name="MH_Other_13"/>
          <p:cNvSpPr/>
          <p:nvPr>
            <p:custDataLst>
              <p:tags r:id="rId17"/>
            </p:custDataLst>
          </p:nvPr>
        </p:nvSpPr>
        <p:spPr>
          <a:xfrm>
            <a:off x="1920278" y="2849476"/>
            <a:ext cx="355600" cy="355600"/>
          </a:xfrm>
          <a:prstGeom prst="diamond">
            <a:avLst/>
          </a:prstGeom>
          <a:solidFill>
            <a:srgbClr val="FF7A00">
              <a:alpha val="62000"/>
            </a:srgbClr>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21" name="MH_Other_14"/>
          <p:cNvSpPr/>
          <p:nvPr>
            <p:custDataLst>
              <p:tags r:id="rId18"/>
            </p:custDataLst>
          </p:nvPr>
        </p:nvSpPr>
        <p:spPr>
          <a:xfrm>
            <a:off x="1329729" y="2519277"/>
            <a:ext cx="536575"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rgbClr val="FF7A00"/>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22" name="MH_Other_15"/>
          <p:cNvSpPr/>
          <p:nvPr>
            <p:custDataLst>
              <p:tags r:id="rId19"/>
            </p:custDataLst>
          </p:nvPr>
        </p:nvSpPr>
        <p:spPr bwMode="auto">
          <a:xfrm>
            <a:off x="1302741" y="2519277"/>
            <a:ext cx="508000" cy="1017587"/>
          </a:xfrm>
          <a:custGeom>
            <a:avLst/>
            <a:gdLst>
              <a:gd name="T0" fmla="*/ 36 w 1806862"/>
              <a:gd name="T1" fmla="*/ 0 h 3612822"/>
              <a:gd name="T2" fmla="*/ 143133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a:solidFill>
                  <a:srgbClr val="FFFFFF"/>
                </a:solidFill>
                <a:latin typeface="方正小标宋_GBK" panose="03000509000000000000" charset="-122"/>
                <a:ea typeface="方正小标宋_GBK" panose="03000509000000000000" charset="-122"/>
                <a:cs typeface="方正小标宋_GBK" panose="03000509000000000000" charset="-122"/>
              </a:rPr>
              <a:t>2</a:t>
            </a:r>
            <a:endParaRPr lang="zh-CN" altLang="en-US" sz="2400" b="1" dirty="0">
              <a:solidFill>
                <a:srgbClr val="FFFFFF"/>
              </a:solidFill>
              <a:latin typeface="方正小标宋_GBK" panose="03000509000000000000" charset="-122"/>
              <a:ea typeface="方正小标宋_GBK" panose="03000509000000000000" charset="-122"/>
              <a:cs typeface="方正小标宋_GBK" panose="03000509000000000000" charset="-122"/>
            </a:endParaRPr>
          </a:p>
        </p:txBody>
      </p:sp>
      <p:sp>
        <p:nvSpPr>
          <p:cNvPr id="23" name="MH_Text_2"/>
          <p:cNvSpPr/>
          <p:nvPr>
            <p:custDataLst>
              <p:tags r:id="rId20"/>
            </p:custDataLst>
          </p:nvPr>
        </p:nvSpPr>
        <p:spPr>
          <a:xfrm>
            <a:off x="2275840" y="3001645"/>
            <a:ext cx="8416925" cy="1017270"/>
          </a:xfrm>
          <a:prstGeom prst="rect">
            <a:avLst/>
          </a:prstGeom>
        </p:spPr>
        <p:txBody>
          <a:bodyPr>
            <a:noAutofit/>
          </a:bodyPr>
          <a:lstStyle/>
          <a:p>
            <a:pPr>
              <a:lnSpc>
                <a:spcPct val="120000"/>
              </a:lnSpc>
              <a:defRPr/>
            </a:pPr>
            <a:r>
              <a:rPr lang="zh-CN" altLang="en-US" sz="2400" dirty="0">
                <a:solidFill>
                  <a:schemeClr val="tx1">
                    <a:lumMod val="65000"/>
                    <a:lumOff val="35000"/>
                  </a:schemeClr>
                </a:solidFill>
                <a:cs typeface="方正小标宋_GBK" panose="03000509000000000000" charset="-122"/>
              </a:rPr>
              <a:t>视情况，如有严重违纪行为，应当给予开除党籍处分的，党组织应当作出决定，开除其党籍；如下落不明时间超过六个月的，党组织应当按照党章规定对其予以除名。</a:t>
            </a:r>
            <a:endParaRPr lang="zh-CN" altLang="en-US" sz="2400" dirty="0">
              <a:solidFill>
                <a:schemeClr val="tx1">
                  <a:lumMod val="65000"/>
                  <a:lumOff val="35000"/>
                </a:schemeClr>
              </a:solidFill>
              <a:cs typeface="方正小标宋_GBK" panose="03000509000000000000" charset="-122"/>
            </a:endParaRPr>
          </a:p>
        </p:txBody>
      </p:sp>
      <p:sp>
        <p:nvSpPr>
          <p:cNvPr id="24" name="MH_SubTitle_2"/>
          <p:cNvSpPr/>
          <p:nvPr>
            <p:custDataLst>
              <p:tags r:id="rId21"/>
            </p:custDataLst>
          </p:nvPr>
        </p:nvSpPr>
        <p:spPr>
          <a:xfrm>
            <a:off x="2275840" y="2519045"/>
            <a:ext cx="4507230" cy="536575"/>
          </a:xfrm>
          <a:prstGeom prst="rect">
            <a:avLst/>
          </a:prstGeom>
        </p:spPr>
        <p:txBody>
          <a:bodyPr anchor="b">
            <a:noAutofit/>
          </a:bodyPr>
          <a:lstStyle/>
          <a:p>
            <a:pPr>
              <a:defRPr/>
            </a:pPr>
            <a:r>
              <a:rPr lang="zh-CN" altLang="en-US" sz="2800" b="1" kern="0" dirty="0">
                <a:solidFill>
                  <a:srgbClr val="FF7A00"/>
                </a:solidFill>
                <a:cs typeface="方正小标宋_GBK" panose="03000509000000000000" charset="-122"/>
              </a:rPr>
              <a:t>对于违纪后下落不明的党员</a:t>
            </a:r>
            <a:endParaRPr lang="zh-CN" altLang="en-US" sz="2800" b="1" kern="0" dirty="0">
              <a:solidFill>
                <a:srgbClr val="FF7A00"/>
              </a:solidFill>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1989164" y="217978"/>
            <a:ext cx="5135136" cy="505460"/>
          </a:xfrm>
          <a:prstGeom prst="rect">
            <a:avLst/>
          </a:prstGeom>
          <a:ln>
            <a:solidFill>
              <a:srgbClr val="00B0F0"/>
            </a:solidFill>
            <a:prstDash val="dash"/>
          </a:ln>
        </p:spPr>
        <p:txBody>
          <a:bodyPr wrap="square" lIns="75448" tIns="37724" rIns="75448" bIns="37724">
            <a:spAutoFit/>
          </a:bodyPr>
          <a:lstStyle/>
          <a:p>
            <a:pPr algn="ctr"/>
            <a:r>
              <a:rPr lang="zh-CN" altLang="zh-CN" sz="2800" b="1" dirty="0">
                <a:latin typeface="+mj-ea"/>
                <a:ea typeface="+mj-ea"/>
                <a:cs typeface="方正小标宋_GBK" panose="03000509000000000000" charset="-122"/>
              </a:rPr>
              <a:t>纪律处分的运用规则</a:t>
            </a:r>
            <a:endParaRPr lang="zh-CN" altLang="zh-CN" sz="2800" b="1" dirty="0">
              <a:solidFill>
                <a:schemeClr val="tx1">
                  <a:lumMod val="75000"/>
                  <a:lumOff val="25000"/>
                </a:schemeClr>
              </a:solidFill>
              <a:latin typeface="+mj-ea"/>
              <a:ea typeface="+mj-ea"/>
              <a:cs typeface="方正小标宋_GBK" panose="03000509000000000000" charset="-122"/>
            </a:endParaRPr>
          </a:p>
        </p:txBody>
      </p:sp>
      <p:sp>
        <p:nvSpPr>
          <p:cNvPr id="3" name="MH_SubTitle_1"/>
          <p:cNvSpPr/>
          <p:nvPr>
            <p:custDataLst>
              <p:tags r:id="rId1"/>
            </p:custDataLst>
          </p:nvPr>
        </p:nvSpPr>
        <p:spPr>
          <a:xfrm>
            <a:off x="1600200" y="1088390"/>
            <a:ext cx="1982470" cy="2141220"/>
          </a:xfrm>
          <a:custGeom>
            <a:avLst/>
            <a:gdLst>
              <a:gd name="connsiteX0" fmla="*/ 203609 w 1526969"/>
              <a:gd name="connsiteY0" fmla="*/ 712726 h 1526969"/>
              <a:gd name="connsiteX1" fmla="*/ 241774 w 1526969"/>
              <a:gd name="connsiteY1" fmla="*/ 750890 h 1526969"/>
              <a:gd name="connsiteX2" fmla="*/ 152679 w 1526969"/>
              <a:gd name="connsiteY2" fmla="*/ 839985 h 1526969"/>
              <a:gd name="connsiteX3" fmla="*/ 763313 w 1526969"/>
              <a:gd name="connsiteY3" fmla="*/ 1450619 h 1526969"/>
              <a:gd name="connsiteX4" fmla="*/ 1488804 w 1526969"/>
              <a:gd name="connsiteY4" fmla="*/ 725129 h 1526969"/>
              <a:gd name="connsiteX5" fmla="*/ 1526969 w 1526969"/>
              <a:gd name="connsiteY5" fmla="*/ 763293 h 1526969"/>
              <a:gd name="connsiteX6" fmla="*/ 801478 w 1526969"/>
              <a:gd name="connsiteY6" fmla="*/ 1488784 h 1526969"/>
              <a:gd name="connsiteX7" fmla="*/ 763294 w 1526969"/>
              <a:gd name="connsiteY7" fmla="*/ 1526968 h 1526969"/>
              <a:gd name="connsiteX8" fmla="*/ 763293 w 1526969"/>
              <a:gd name="connsiteY8" fmla="*/ 1526969 h 1526969"/>
              <a:gd name="connsiteX9" fmla="*/ 725129 w 1526969"/>
              <a:gd name="connsiteY9" fmla="*/ 1488804 h 1526969"/>
              <a:gd name="connsiteX10" fmla="*/ 725129 w 1526969"/>
              <a:gd name="connsiteY10" fmla="*/ 1488803 h 1526969"/>
              <a:gd name="connsiteX11" fmla="*/ 114495 w 1526969"/>
              <a:gd name="connsiteY11" fmla="*/ 878169 h 1526969"/>
              <a:gd name="connsiteX12" fmla="*/ 114494 w 1526969"/>
              <a:gd name="connsiteY12" fmla="*/ 878170 h 1526969"/>
              <a:gd name="connsiteX13" fmla="*/ 76330 w 1526969"/>
              <a:gd name="connsiteY13" fmla="*/ 840005 h 1526969"/>
              <a:gd name="connsiteX14" fmla="*/ 76330 w 1526969"/>
              <a:gd name="connsiteY14" fmla="*/ 840004 h 1526969"/>
              <a:gd name="connsiteX15" fmla="*/ 114514 w 1526969"/>
              <a:gd name="connsiteY15" fmla="*/ 801821 h 1526969"/>
              <a:gd name="connsiteX16" fmla="*/ 763675 w 1526969"/>
              <a:gd name="connsiteY16" fmla="*/ 0 h 1526969"/>
              <a:gd name="connsiteX17" fmla="*/ 801840 w 1526969"/>
              <a:gd name="connsiteY17" fmla="*/ 38164 h 1526969"/>
              <a:gd name="connsiteX18" fmla="*/ 801839 w 1526969"/>
              <a:gd name="connsiteY18" fmla="*/ 38165 h 1526969"/>
              <a:gd name="connsiteX19" fmla="*/ 1412474 w 1526969"/>
              <a:gd name="connsiteY19" fmla="*/ 648800 h 1526969"/>
              <a:gd name="connsiteX20" fmla="*/ 1450639 w 1526969"/>
              <a:gd name="connsiteY20" fmla="*/ 686965 h 1526969"/>
              <a:gd name="connsiteX21" fmla="*/ 1412455 w 1526969"/>
              <a:gd name="connsiteY21" fmla="*/ 725148 h 1526969"/>
              <a:gd name="connsiteX22" fmla="*/ 1323359 w 1526969"/>
              <a:gd name="connsiteY22" fmla="*/ 814244 h 1526969"/>
              <a:gd name="connsiteX23" fmla="*/ 1285195 w 1526969"/>
              <a:gd name="connsiteY23" fmla="*/ 776079 h 1526969"/>
              <a:gd name="connsiteX24" fmla="*/ 1374290 w 1526969"/>
              <a:gd name="connsiteY24" fmla="*/ 686984 h 1526969"/>
              <a:gd name="connsiteX25" fmla="*/ 763655 w 1526969"/>
              <a:gd name="connsiteY25" fmla="*/ 76349 h 1526969"/>
              <a:gd name="connsiteX26" fmla="*/ 38164 w 1526969"/>
              <a:gd name="connsiteY26" fmla="*/ 801840 h 1526969"/>
              <a:gd name="connsiteX27" fmla="*/ 0 w 1526969"/>
              <a:gd name="connsiteY27" fmla="*/ 763675 h 15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close/>
              </a:path>
            </a:pathLst>
          </a:custGeom>
          <a:solidFill>
            <a:srgbClr val="FF7A00"/>
          </a:solidFill>
          <a:ln>
            <a:noFill/>
          </a:ln>
        </p:spPr>
        <p:txBody>
          <a:bodyPr lIns="324000" rIns="288000" anchor="ctr">
            <a:noAutofit/>
          </a:bodyPr>
          <a:lstStyle/>
          <a:p>
            <a:pPr algn="ctr">
              <a:defRPr/>
            </a:pPr>
            <a:r>
              <a:rPr lang="zh-CN" altLang="en-US" sz="2400" b="1" dirty="0">
                <a:solidFill>
                  <a:srgbClr val="ED7D31"/>
                </a:solidFill>
                <a:cs typeface="方正小标宋_GBK" panose="03000509000000000000" charset="-122"/>
              </a:rPr>
              <a:t>从重或者加重处分</a:t>
            </a:r>
            <a:endParaRPr lang="zh-CN" altLang="en-US" sz="2400" b="1" dirty="0">
              <a:solidFill>
                <a:srgbClr val="ED7D31"/>
              </a:solidFill>
              <a:cs typeface="方正小标宋_GBK" panose="03000509000000000000" charset="-122"/>
            </a:endParaRPr>
          </a:p>
        </p:txBody>
      </p:sp>
      <p:sp>
        <p:nvSpPr>
          <p:cNvPr id="4" name="MH_SubTitle_2"/>
          <p:cNvSpPr/>
          <p:nvPr>
            <p:custDataLst>
              <p:tags r:id="rId2"/>
            </p:custDataLst>
          </p:nvPr>
        </p:nvSpPr>
        <p:spPr>
          <a:xfrm>
            <a:off x="1600200" y="3256915"/>
            <a:ext cx="1982470" cy="2141220"/>
          </a:xfrm>
          <a:custGeom>
            <a:avLst/>
            <a:gdLst>
              <a:gd name="connsiteX0" fmla="*/ 203609 w 1526969"/>
              <a:gd name="connsiteY0" fmla="*/ 712726 h 1526969"/>
              <a:gd name="connsiteX1" fmla="*/ 241774 w 1526969"/>
              <a:gd name="connsiteY1" fmla="*/ 750890 h 1526969"/>
              <a:gd name="connsiteX2" fmla="*/ 152679 w 1526969"/>
              <a:gd name="connsiteY2" fmla="*/ 839985 h 1526969"/>
              <a:gd name="connsiteX3" fmla="*/ 763313 w 1526969"/>
              <a:gd name="connsiteY3" fmla="*/ 1450619 h 1526969"/>
              <a:gd name="connsiteX4" fmla="*/ 1488804 w 1526969"/>
              <a:gd name="connsiteY4" fmla="*/ 725129 h 1526969"/>
              <a:gd name="connsiteX5" fmla="*/ 1526969 w 1526969"/>
              <a:gd name="connsiteY5" fmla="*/ 763293 h 1526969"/>
              <a:gd name="connsiteX6" fmla="*/ 801478 w 1526969"/>
              <a:gd name="connsiteY6" fmla="*/ 1488784 h 1526969"/>
              <a:gd name="connsiteX7" fmla="*/ 763294 w 1526969"/>
              <a:gd name="connsiteY7" fmla="*/ 1526968 h 1526969"/>
              <a:gd name="connsiteX8" fmla="*/ 763293 w 1526969"/>
              <a:gd name="connsiteY8" fmla="*/ 1526969 h 1526969"/>
              <a:gd name="connsiteX9" fmla="*/ 725129 w 1526969"/>
              <a:gd name="connsiteY9" fmla="*/ 1488804 h 1526969"/>
              <a:gd name="connsiteX10" fmla="*/ 725129 w 1526969"/>
              <a:gd name="connsiteY10" fmla="*/ 1488803 h 1526969"/>
              <a:gd name="connsiteX11" fmla="*/ 114495 w 1526969"/>
              <a:gd name="connsiteY11" fmla="*/ 878169 h 1526969"/>
              <a:gd name="connsiteX12" fmla="*/ 114494 w 1526969"/>
              <a:gd name="connsiteY12" fmla="*/ 878170 h 1526969"/>
              <a:gd name="connsiteX13" fmla="*/ 76330 w 1526969"/>
              <a:gd name="connsiteY13" fmla="*/ 840005 h 1526969"/>
              <a:gd name="connsiteX14" fmla="*/ 76330 w 1526969"/>
              <a:gd name="connsiteY14" fmla="*/ 840004 h 1526969"/>
              <a:gd name="connsiteX15" fmla="*/ 114514 w 1526969"/>
              <a:gd name="connsiteY15" fmla="*/ 801821 h 1526969"/>
              <a:gd name="connsiteX16" fmla="*/ 763675 w 1526969"/>
              <a:gd name="connsiteY16" fmla="*/ 0 h 1526969"/>
              <a:gd name="connsiteX17" fmla="*/ 801840 w 1526969"/>
              <a:gd name="connsiteY17" fmla="*/ 38164 h 1526969"/>
              <a:gd name="connsiteX18" fmla="*/ 801839 w 1526969"/>
              <a:gd name="connsiteY18" fmla="*/ 38165 h 1526969"/>
              <a:gd name="connsiteX19" fmla="*/ 1412474 w 1526969"/>
              <a:gd name="connsiteY19" fmla="*/ 648800 h 1526969"/>
              <a:gd name="connsiteX20" fmla="*/ 1450639 w 1526969"/>
              <a:gd name="connsiteY20" fmla="*/ 686965 h 1526969"/>
              <a:gd name="connsiteX21" fmla="*/ 1412455 w 1526969"/>
              <a:gd name="connsiteY21" fmla="*/ 725148 h 1526969"/>
              <a:gd name="connsiteX22" fmla="*/ 1323359 w 1526969"/>
              <a:gd name="connsiteY22" fmla="*/ 814244 h 1526969"/>
              <a:gd name="connsiteX23" fmla="*/ 1285195 w 1526969"/>
              <a:gd name="connsiteY23" fmla="*/ 776079 h 1526969"/>
              <a:gd name="connsiteX24" fmla="*/ 1374290 w 1526969"/>
              <a:gd name="connsiteY24" fmla="*/ 686984 h 1526969"/>
              <a:gd name="connsiteX25" fmla="*/ 763655 w 1526969"/>
              <a:gd name="connsiteY25" fmla="*/ 76349 h 1526969"/>
              <a:gd name="connsiteX26" fmla="*/ 38164 w 1526969"/>
              <a:gd name="connsiteY26" fmla="*/ 801840 h 1526969"/>
              <a:gd name="connsiteX27" fmla="*/ 0 w 1526969"/>
              <a:gd name="connsiteY27" fmla="*/ 763675 h 15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close/>
              </a:path>
            </a:pathLst>
          </a:custGeom>
          <a:solidFill>
            <a:srgbClr val="FF7A00"/>
          </a:solidFill>
          <a:ln>
            <a:noFill/>
          </a:ln>
        </p:spPr>
        <p:txBody>
          <a:bodyPr lIns="324000" rIns="324000" anchor="ctr">
            <a:noAutofit/>
          </a:bodyPr>
          <a:lstStyle/>
          <a:p>
            <a:pPr algn="ctr">
              <a:defRPr/>
            </a:pPr>
            <a:r>
              <a:rPr lang="zh-CN" altLang="en-US" sz="2400" b="1" dirty="0">
                <a:solidFill>
                  <a:srgbClr val="ED7D31"/>
                </a:solidFill>
                <a:cs typeface="方正小标宋_GBK" panose="03000509000000000000" charset="-122"/>
              </a:rPr>
              <a:t>从轻或者减轻处分</a:t>
            </a:r>
            <a:endParaRPr lang="zh-CN" altLang="en-US" sz="2400" b="1" dirty="0">
              <a:solidFill>
                <a:srgbClr val="ED7D31"/>
              </a:solidFill>
              <a:cs typeface="方正小标宋_GBK" panose="03000509000000000000" charset="-122"/>
            </a:endParaRPr>
          </a:p>
        </p:txBody>
      </p:sp>
      <p:sp>
        <p:nvSpPr>
          <p:cNvPr id="5" name="矩形 4"/>
          <p:cNvSpPr/>
          <p:nvPr/>
        </p:nvSpPr>
        <p:spPr>
          <a:xfrm>
            <a:off x="4076065" y="1018540"/>
            <a:ext cx="7920355" cy="1938020"/>
          </a:xfrm>
          <a:prstGeom prst="rect">
            <a:avLst/>
          </a:prstGeom>
        </p:spPr>
        <p:txBody>
          <a:bodyPr wrap="square">
            <a:spAutoFit/>
          </a:bodyPr>
          <a:lstStyle/>
          <a:p>
            <a:r>
              <a:rPr lang="en-US" altLang="zh-CN" sz="2400" dirty="0">
                <a:solidFill>
                  <a:srgbClr val="333333"/>
                </a:solidFill>
                <a:latin typeface="方正小标宋_GBK" panose="03000509000000000000" charset="-122"/>
                <a:cs typeface="方正小标宋_GBK" panose="03000509000000000000" charset="-122"/>
              </a:rPr>
              <a:t>《</a:t>
            </a:r>
            <a:r>
              <a:rPr lang="zh-CN" altLang="en-US" sz="2400" dirty="0">
                <a:solidFill>
                  <a:srgbClr val="333333"/>
                </a:solidFill>
                <a:latin typeface="方正小标宋_GBK" panose="03000509000000000000" charset="-122"/>
                <a:cs typeface="方正小标宋_GBK" panose="03000509000000000000" charset="-122"/>
              </a:rPr>
              <a:t>条例</a:t>
            </a:r>
            <a:r>
              <a:rPr lang="en-US" altLang="zh-CN" sz="2400" dirty="0">
                <a:solidFill>
                  <a:srgbClr val="333333"/>
                </a:solidFill>
                <a:latin typeface="方正小标宋_GBK" panose="03000509000000000000" charset="-122"/>
                <a:cs typeface="方正小标宋_GBK" panose="03000509000000000000" charset="-122"/>
              </a:rPr>
              <a:t>》</a:t>
            </a:r>
            <a:r>
              <a:rPr lang="zh-CN" altLang="en-US" sz="2400" dirty="0">
                <a:solidFill>
                  <a:srgbClr val="333333"/>
                </a:solidFill>
                <a:latin typeface="方正小标宋_GBK" panose="03000509000000000000" charset="-122"/>
                <a:cs typeface="方正小标宋_GBK" panose="03000509000000000000" charset="-122"/>
              </a:rPr>
              <a:t>规定了五种从重或者加重处分的情形，分别是：强迫、唆使他人违纪；拒不上交或者退赔违纪所得；违纪受处分后又因故意违纪应当受到党纪处分；违纪受到党纪处分后，又被发现其受处分前的违纪行为应当受到党纪处分；本条例另有规定。</a:t>
            </a:r>
            <a:endParaRPr lang="zh-CN" altLang="en-US" sz="2400" dirty="0">
              <a:solidFill>
                <a:srgbClr val="333333"/>
              </a:solidFill>
              <a:latin typeface="方正小标宋_GBK" panose="03000509000000000000" charset="-122"/>
              <a:cs typeface="方正小标宋_GBK" panose="03000509000000000000" charset="-122"/>
            </a:endParaRPr>
          </a:p>
        </p:txBody>
      </p:sp>
      <p:sp>
        <p:nvSpPr>
          <p:cNvPr id="6" name="矩形 5"/>
          <p:cNvSpPr/>
          <p:nvPr/>
        </p:nvSpPr>
        <p:spPr>
          <a:xfrm>
            <a:off x="4105275" y="3154045"/>
            <a:ext cx="7734935" cy="3046095"/>
          </a:xfrm>
          <a:prstGeom prst="rect">
            <a:avLst/>
          </a:prstGeom>
        </p:spPr>
        <p:txBody>
          <a:bodyPr wrap="square">
            <a:spAutoFit/>
          </a:bodyPr>
          <a:lstStyle/>
          <a:p>
            <a:r>
              <a:rPr lang="en-US" altLang="zh-CN" sz="2400" dirty="0">
                <a:cs typeface="方正小标宋_GBK" panose="03000509000000000000" charset="-122"/>
              </a:rPr>
              <a:t>《</a:t>
            </a:r>
            <a:r>
              <a:rPr lang="zh-CN" altLang="en-US" sz="2400" dirty="0">
                <a:cs typeface="方正小标宋_GBK" panose="03000509000000000000" charset="-122"/>
              </a:rPr>
              <a:t>条例</a:t>
            </a:r>
            <a:r>
              <a:rPr lang="en-US" altLang="zh-CN" sz="2400" dirty="0">
                <a:cs typeface="方正小标宋_GBK" panose="03000509000000000000" charset="-122"/>
              </a:rPr>
              <a:t>》</a:t>
            </a:r>
            <a:r>
              <a:rPr lang="zh-CN" altLang="en-US" sz="2400" dirty="0">
                <a:cs typeface="方正小标宋_GBK" panose="03000509000000000000" charset="-122"/>
              </a:rPr>
              <a:t>还规定了六种从轻或者减轻处分的情形，分别是：一是主动交代本人应当受到党纪处分的问题；二是在组织核实、立案审查过程中，能够配合核实审查工作，如实说明本人违纪违法事实；三是检举同案人或者其他人应当受到党纪处分或者法律追究的问题，经查证属实；四是主动挽回损失、消除不良影响或者有效阻止危害结果发生；五是主动上交或者退赔违纪所得；六是有其他立功表现。</a:t>
            </a:r>
            <a:endParaRPr lang="zh-CN" altLang="en-US" sz="2400" dirty="0">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p:cNvSpPr txBox="1"/>
          <p:nvPr/>
        </p:nvSpPr>
        <p:spPr>
          <a:xfrm>
            <a:off x="528003" y="1581785"/>
            <a:ext cx="11135995" cy="3812540"/>
          </a:xfrm>
          <a:prstGeom prst="rect">
            <a:avLst/>
          </a:prstGeom>
          <a:noFill/>
        </p:spPr>
        <p:txBody>
          <a:bodyPr wrap="square" lIns="119637" tIns="59819" rIns="119637" bIns="59819" rtlCol="0">
            <a:spAutoFit/>
          </a:bodyPr>
          <a:lstStyle/>
          <a:p>
            <a:pPr>
              <a:lnSpc>
                <a:spcPct val="150000"/>
              </a:lnSpc>
            </a:pPr>
            <a:r>
              <a:rPr lang="zh-CN" altLang="en-US" sz="3200" dirty="0">
                <a:latin typeface="方正小标宋_GBK" panose="03000509000000000000" charset="-122"/>
                <a:ea typeface="方正小标宋_GBK" panose="03000509000000000000" charset="-122"/>
                <a:cs typeface="+mn-ea"/>
                <a:sym typeface="+mn-lt"/>
              </a:rPr>
              <a:t>　　</a:t>
            </a:r>
            <a:r>
              <a:rPr lang="en-US" altLang="zh-CN" sz="3200" dirty="0">
                <a:latin typeface="方正小标宋_GBK" panose="03000509000000000000" charset="-122"/>
                <a:ea typeface="方正小标宋_GBK" panose="03000509000000000000" charset="-122"/>
                <a:cs typeface="+mn-ea"/>
                <a:sym typeface="+mn-lt"/>
              </a:rPr>
              <a:t>2024</a:t>
            </a:r>
            <a:r>
              <a:rPr lang="zh-CN" altLang="en-US" sz="3200" dirty="0">
                <a:latin typeface="方正小标宋_GBK" panose="03000509000000000000" charset="-122"/>
                <a:ea typeface="方正小标宋_GBK" panose="03000509000000000000" charset="-122"/>
                <a:cs typeface="+mn-ea"/>
                <a:sym typeface="+mn-lt"/>
              </a:rPr>
              <a:t>年</a:t>
            </a:r>
            <a:r>
              <a:rPr lang="en-US" altLang="zh-CN" sz="3200" dirty="0">
                <a:latin typeface="方正小标宋_GBK" panose="03000509000000000000" charset="-122"/>
                <a:ea typeface="方正小标宋_GBK" panose="03000509000000000000" charset="-122"/>
                <a:cs typeface="+mn-ea"/>
                <a:sym typeface="+mn-lt"/>
              </a:rPr>
              <a:t>1</a:t>
            </a:r>
            <a:r>
              <a:rPr lang="zh-CN" altLang="en-US" sz="3200" dirty="0">
                <a:latin typeface="方正小标宋_GBK" panose="03000509000000000000" charset="-122"/>
                <a:ea typeface="方正小标宋_GBK" panose="03000509000000000000" charset="-122"/>
                <a:cs typeface="+mn-ea"/>
                <a:sym typeface="+mn-lt"/>
              </a:rPr>
              <a:t>月，新修订的</a:t>
            </a:r>
            <a:r>
              <a:rPr lang="en-US" altLang="zh-CN" sz="3200" dirty="0">
                <a:latin typeface="方正小标宋_GBK" panose="03000509000000000000" charset="-122"/>
                <a:ea typeface="方正小标宋_GBK" panose="03000509000000000000" charset="-122"/>
                <a:cs typeface="+mn-ea"/>
                <a:sym typeface="+mn-lt"/>
              </a:rPr>
              <a:t>《</a:t>
            </a:r>
            <a:r>
              <a:rPr lang="zh-CN" altLang="en-US" sz="3200" dirty="0">
                <a:latin typeface="方正小标宋_GBK" panose="03000509000000000000" charset="-122"/>
                <a:ea typeface="方正小标宋_GBK" panose="03000509000000000000" charset="-122"/>
                <a:cs typeface="+mn-ea"/>
                <a:sym typeface="+mn-lt"/>
              </a:rPr>
              <a:t>中国共产党纪律处分条例</a:t>
            </a:r>
            <a:r>
              <a:rPr lang="en-US" altLang="zh-CN" sz="3200" dirty="0">
                <a:latin typeface="方正小标宋_GBK" panose="03000509000000000000" charset="-122"/>
                <a:ea typeface="方正小标宋_GBK" panose="03000509000000000000" charset="-122"/>
                <a:cs typeface="+mn-ea"/>
                <a:sym typeface="+mn-lt"/>
              </a:rPr>
              <a:t>》</a:t>
            </a:r>
            <a:r>
              <a:rPr lang="zh-CN" altLang="en-US" sz="3200" dirty="0">
                <a:latin typeface="方正小标宋_GBK" panose="03000509000000000000" charset="-122"/>
                <a:ea typeface="方正小标宋_GBK" panose="03000509000000000000" charset="-122"/>
                <a:cs typeface="+mn-ea"/>
                <a:sym typeface="+mn-lt"/>
              </a:rPr>
              <a:t>（以下简称</a:t>
            </a:r>
            <a:r>
              <a:rPr lang="en-US" altLang="zh-CN" sz="3200" dirty="0">
                <a:latin typeface="方正小标宋_GBK" panose="03000509000000000000" charset="-122"/>
                <a:ea typeface="方正小标宋_GBK" panose="03000509000000000000" charset="-122"/>
                <a:cs typeface="+mn-ea"/>
                <a:sym typeface="+mn-lt"/>
              </a:rPr>
              <a:t>《</a:t>
            </a:r>
            <a:r>
              <a:rPr lang="zh-CN" altLang="en-US" sz="3200" dirty="0">
                <a:latin typeface="方正小标宋_GBK" panose="03000509000000000000" charset="-122"/>
                <a:ea typeface="方正小标宋_GBK" panose="03000509000000000000" charset="-122"/>
                <a:cs typeface="+mn-ea"/>
                <a:sym typeface="+mn-lt"/>
              </a:rPr>
              <a:t>条例</a:t>
            </a:r>
            <a:r>
              <a:rPr lang="en-US" altLang="zh-CN" sz="3200" dirty="0">
                <a:latin typeface="方正小标宋_GBK" panose="03000509000000000000" charset="-122"/>
                <a:ea typeface="方正小标宋_GBK" panose="03000509000000000000" charset="-122"/>
                <a:cs typeface="+mn-ea"/>
                <a:sym typeface="+mn-lt"/>
              </a:rPr>
              <a:t>》</a:t>
            </a:r>
            <a:r>
              <a:rPr lang="zh-CN" altLang="en-US" sz="3200" dirty="0">
                <a:latin typeface="方正小标宋_GBK" panose="03000509000000000000" charset="-122"/>
                <a:ea typeface="方正小标宋_GBK" panose="03000509000000000000" charset="-122"/>
                <a:cs typeface="+mn-ea"/>
                <a:sym typeface="+mn-lt"/>
              </a:rPr>
              <a:t>）开始正式施行。这一</a:t>
            </a:r>
            <a:r>
              <a:rPr lang="en-US" altLang="zh-CN" sz="3200" dirty="0">
                <a:latin typeface="方正小标宋_GBK" panose="03000509000000000000" charset="-122"/>
                <a:ea typeface="方正小标宋_GBK" panose="03000509000000000000" charset="-122"/>
                <a:cs typeface="+mn-ea"/>
                <a:sym typeface="+mn-lt"/>
              </a:rPr>
              <a:t>《</a:t>
            </a:r>
            <a:r>
              <a:rPr lang="zh-CN" altLang="en-US" sz="3200" dirty="0">
                <a:latin typeface="方正小标宋_GBK" panose="03000509000000000000" charset="-122"/>
                <a:ea typeface="方正小标宋_GBK" panose="03000509000000000000" charset="-122"/>
                <a:cs typeface="+mn-ea"/>
                <a:sym typeface="+mn-lt"/>
              </a:rPr>
              <a:t>条例</a:t>
            </a:r>
            <a:r>
              <a:rPr lang="en-US" altLang="zh-CN" sz="3200" dirty="0">
                <a:latin typeface="方正小标宋_GBK" panose="03000509000000000000" charset="-122"/>
                <a:ea typeface="方正小标宋_GBK" panose="03000509000000000000" charset="-122"/>
                <a:cs typeface="+mn-ea"/>
                <a:sym typeface="+mn-lt"/>
              </a:rPr>
              <a:t>》</a:t>
            </a:r>
            <a:r>
              <a:rPr lang="zh-CN" altLang="en-US" sz="3200" dirty="0">
                <a:latin typeface="方正小标宋_GBK" panose="03000509000000000000" charset="-122"/>
                <a:ea typeface="方正小标宋_GBK" panose="03000509000000000000" charset="-122"/>
                <a:cs typeface="+mn-ea"/>
                <a:sym typeface="+mn-lt"/>
              </a:rPr>
              <a:t>是“第四代”升级版，是继</a:t>
            </a:r>
            <a:r>
              <a:rPr lang="en-US" altLang="zh-CN" sz="3200" dirty="0">
                <a:latin typeface="方正小标宋_GBK" panose="03000509000000000000" charset="-122"/>
                <a:ea typeface="方正小标宋_GBK" panose="03000509000000000000" charset="-122"/>
                <a:cs typeface="+mn-ea"/>
                <a:sym typeface="+mn-lt"/>
              </a:rPr>
              <a:t>2018</a:t>
            </a:r>
            <a:r>
              <a:rPr lang="zh-CN" altLang="en-US" sz="3200" dirty="0">
                <a:latin typeface="方正小标宋_GBK" panose="03000509000000000000" charset="-122"/>
                <a:ea typeface="方正小标宋_GBK" panose="03000509000000000000" charset="-122"/>
                <a:cs typeface="+mn-ea"/>
                <a:sym typeface="+mn-lt"/>
              </a:rPr>
              <a:t>年</a:t>
            </a:r>
            <a:r>
              <a:rPr lang="en-US" altLang="zh-CN" sz="3200" dirty="0">
                <a:latin typeface="方正小标宋_GBK" panose="03000509000000000000" charset="-122"/>
                <a:ea typeface="方正小标宋_GBK" panose="03000509000000000000" charset="-122"/>
                <a:cs typeface="+mn-ea"/>
                <a:sym typeface="+mn-lt"/>
              </a:rPr>
              <a:t>《</a:t>
            </a:r>
            <a:r>
              <a:rPr lang="zh-CN" altLang="en-US" sz="3200" dirty="0">
                <a:latin typeface="方正小标宋_GBK" panose="03000509000000000000" charset="-122"/>
                <a:ea typeface="方正小标宋_GBK" panose="03000509000000000000" charset="-122"/>
                <a:cs typeface="+mn-ea"/>
                <a:sym typeface="+mn-lt"/>
              </a:rPr>
              <a:t>条例</a:t>
            </a:r>
            <a:r>
              <a:rPr lang="en-US" altLang="zh-CN" sz="3200" dirty="0">
                <a:latin typeface="方正小标宋_GBK" panose="03000509000000000000" charset="-122"/>
                <a:ea typeface="方正小标宋_GBK" panose="03000509000000000000" charset="-122"/>
                <a:cs typeface="+mn-ea"/>
                <a:sym typeface="+mn-lt"/>
              </a:rPr>
              <a:t>》</a:t>
            </a:r>
            <a:r>
              <a:rPr lang="zh-CN" altLang="en-US" sz="3200" dirty="0">
                <a:latin typeface="方正小标宋_GBK" panose="03000509000000000000" charset="-122"/>
                <a:ea typeface="方正小标宋_GBK" panose="03000509000000000000" charset="-122"/>
                <a:cs typeface="+mn-ea"/>
                <a:sym typeface="+mn-lt"/>
              </a:rPr>
              <a:t>修订后的再次修订。党中央对新修订的</a:t>
            </a:r>
            <a:r>
              <a:rPr lang="en-US" altLang="zh-CN" sz="3200" dirty="0">
                <a:latin typeface="方正小标宋_GBK" panose="03000509000000000000" charset="-122"/>
                <a:ea typeface="方正小标宋_GBK" panose="03000509000000000000" charset="-122"/>
                <a:cs typeface="+mn-ea"/>
                <a:sym typeface="+mn-lt"/>
              </a:rPr>
              <a:t>《</a:t>
            </a:r>
            <a:r>
              <a:rPr lang="zh-CN" altLang="en-US" sz="3200" dirty="0">
                <a:latin typeface="方正小标宋_GBK" panose="03000509000000000000" charset="-122"/>
                <a:ea typeface="方正小标宋_GBK" panose="03000509000000000000" charset="-122"/>
                <a:cs typeface="+mn-ea"/>
                <a:sym typeface="+mn-lt"/>
              </a:rPr>
              <a:t>条例</a:t>
            </a:r>
            <a:r>
              <a:rPr lang="en-US" altLang="zh-CN" sz="3200" dirty="0">
                <a:latin typeface="方正小标宋_GBK" panose="03000509000000000000" charset="-122"/>
                <a:ea typeface="方正小标宋_GBK" panose="03000509000000000000" charset="-122"/>
                <a:cs typeface="+mn-ea"/>
                <a:sym typeface="+mn-lt"/>
              </a:rPr>
              <a:t>》</a:t>
            </a:r>
            <a:r>
              <a:rPr lang="zh-CN" altLang="en-US" sz="3200" dirty="0">
                <a:latin typeface="方正小标宋_GBK" panose="03000509000000000000" charset="-122"/>
                <a:ea typeface="方正小标宋_GBK" panose="03000509000000000000" charset="-122"/>
                <a:cs typeface="+mn-ea"/>
                <a:sym typeface="+mn-lt"/>
              </a:rPr>
              <a:t>非常重视，要求各地区各部门深入学习贯彻，认真遵照执行。</a:t>
            </a:r>
            <a:endParaRPr lang="zh-CN" altLang="en-US" sz="3200" dirty="0">
              <a:latin typeface="方正小标宋_GBK" panose="03000509000000000000" charset="-122"/>
              <a:ea typeface="方正小标宋_GBK" panose="03000509000000000000"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1877652" y="261323"/>
            <a:ext cx="5135136" cy="936625"/>
          </a:xfrm>
          <a:prstGeom prst="rect">
            <a:avLst/>
          </a:prstGeom>
          <a:ln>
            <a:solidFill>
              <a:srgbClr val="00B0F0"/>
            </a:solidFill>
            <a:prstDash val="dash"/>
          </a:ln>
        </p:spPr>
        <p:txBody>
          <a:bodyPr wrap="square" lIns="75448" tIns="37724" rIns="75448" bIns="37724">
            <a:spAutoFit/>
          </a:bodyPr>
          <a:lstStyle/>
          <a:p>
            <a:pPr algn="ctr"/>
            <a:r>
              <a:rPr lang="zh-CN" altLang="zh-CN" sz="2800" b="1" dirty="0">
                <a:latin typeface="+mj-ea"/>
                <a:ea typeface="+mj-ea"/>
                <a:cs typeface="方正小标宋_GBK" panose="03000509000000000000" charset="-122"/>
              </a:rPr>
              <a:t>线索处置、谈话函询</a:t>
            </a:r>
            <a:endParaRPr lang="en-US" altLang="zh-CN" sz="2800" b="1" dirty="0">
              <a:latin typeface="+mj-ea"/>
              <a:ea typeface="+mj-ea"/>
              <a:cs typeface="方正小标宋_GBK" panose="03000509000000000000" charset="-122"/>
            </a:endParaRPr>
          </a:p>
          <a:p>
            <a:pPr algn="ctr"/>
            <a:r>
              <a:rPr lang="zh-CN" altLang="zh-CN" sz="2800" b="1" dirty="0">
                <a:latin typeface="+mj-ea"/>
                <a:ea typeface="+mj-ea"/>
                <a:cs typeface="方正小标宋_GBK" panose="03000509000000000000" charset="-122"/>
              </a:rPr>
              <a:t>初步核实、立案审查工作流程</a:t>
            </a:r>
            <a:endParaRPr lang="zh-CN" altLang="zh-CN" sz="2800" b="1" dirty="0">
              <a:solidFill>
                <a:schemeClr val="tx1">
                  <a:lumMod val="75000"/>
                  <a:lumOff val="25000"/>
                </a:schemeClr>
              </a:solidFill>
              <a:latin typeface="+mj-ea"/>
              <a:ea typeface="+mj-ea"/>
              <a:cs typeface="方正小标宋_GBK" panose="03000509000000000000" charset="-122"/>
            </a:endParaRPr>
          </a:p>
        </p:txBody>
      </p:sp>
      <p:graphicFrame>
        <p:nvGraphicFramePr>
          <p:cNvPr id="3" name="图示 2"/>
          <p:cNvGraphicFramePr/>
          <p:nvPr/>
        </p:nvGraphicFramePr>
        <p:xfrm>
          <a:off x="1341755" y="638175"/>
          <a:ext cx="9430385" cy="43878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6" name="组合 5"/>
          <p:cNvGrpSpPr/>
          <p:nvPr/>
        </p:nvGrpSpPr>
        <p:grpSpPr>
          <a:xfrm>
            <a:off x="5734502" y="1597235"/>
            <a:ext cx="3343097" cy="2306955"/>
            <a:chOff x="5560828" y="607192"/>
            <a:chExt cx="3343097" cy="2306955"/>
          </a:xfrm>
        </p:grpSpPr>
        <p:sp>
          <p:nvSpPr>
            <p:cNvPr id="4" name="矩形 3"/>
            <p:cNvSpPr/>
            <p:nvPr/>
          </p:nvSpPr>
          <p:spPr>
            <a:xfrm>
              <a:off x="5560828" y="607192"/>
              <a:ext cx="779256" cy="2306955"/>
            </a:xfrm>
            <a:prstGeom prst="rect">
              <a:avLst/>
            </a:prstGeom>
          </p:spPr>
          <p:txBody>
            <a:bodyPr wrap="square">
              <a:spAutoFit/>
            </a:bodyPr>
            <a:lstStyle/>
            <a:p>
              <a:pPr lvl="0"/>
              <a:r>
                <a:rPr lang="zh-CN" altLang="en-US" sz="2400" dirty="0">
                  <a:cs typeface="方正小标宋_GBK" panose="03000509000000000000" charset="-122"/>
                </a:rPr>
                <a:t>分类摘要移送</a:t>
              </a:r>
              <a:endParaRPr lang="zh-CN" altLang="en-US" sz="2400" dirty="0">
                <a:cs typeface="方正小标宋_GBK" panose="03000509000000000000" charset="-122"/>
              </a:endParaRPr>
            </a:p>
          </p:txBody>
        </p:sp>
        <p:sp>
          <p:nvSpPr>
            <p:cNvPr id="5" name="文本框 4"/>
            <p:cNvSpPr txBox="1"/>
            <p:nvPr/>
          </p:nvSpPr>
          <p:spPr>
            <a:xfrm>
              <a:off x="8158562" y="607192"/>
              <a:ext cx="745363" cy="2306955"/>
            </a:xfrm>
            <a:prstGeom prst="rect">
              <a:avLst/>
            </a:prstGeom>
            <a:noFill/>
          </p:spPr>
          <p:txBody>
            <a:bodyPr wrap="square" rtlCol="0">
              <a:spAutoFit/>
            </a:bodyPr>
            <a:lstStyle/>
            <a:p>
              <a:r>
                <a:rPr lang="zh-CN" altLang="en-US" sz="2400" dirty="0">
                  <a:cs typeface="方正小标宋_GBK" panose="03000509000000000000" charset="-122"/>
                </a:rPr>
                <a:t>提出分办意见</a:t>
              </a:r>
              <a:endParaRPr lang="zh-CN" altLang="en-US" sz="2400" dirty="0">
                <a:cs typeface="方正小标宋_GBK" panose="03000509000000000000" charset="-122"/>
              </a:endParaRPr>
            </a:p>
          </p:txBody>
        </p:sp>
      </p:grpSp>
      <p:sp>
        <p:nvSpPr>
          <p:cNvPr id="9" name="MH_Other_16"/>
          <p:cNvSpPr/>
          <p:nvPr>
            <p:custDataLst>
              <p:tags r:id="rId6"/>
            </p:custDataLst>
          </p:nvPr>
        </p:nvSpPr>
        <p:spPr>
          <a:xfrm>
            <a:off x="1726839" y="1296900"/>
            <a:ext cx="357188" cy="355600"/>
          </a:xfrm>
          <a:prstGeom prst="diamond">
            <a:avLst/>
          </a:prstGeom>
          <a:solidFill>
            <a:srgbClr val="FFB42B">
              <a:alpha val="50000"/>
            </a:srgbClr>
          </a:solidFill>
        </p:spPr>
        <p:txBody>
          <a:bodyPr anchor="ctr"/>
          <a:lstStyle/>
          <a:p>
            <a:pPr algn="just">
              <a:lnSpc>
                <a:spcPct val="130000"/>
              </a:lnSpc>
              <a:defRPr/>
            </a:pPr>
            <a:endParaRPr lang="zh-CN" altLang="en-US" sz="2400" dirty="0" err="1">
              <a:solidFill>
                <a:srgbClr val="FFFFFF"/>
              </a:solidFill>
              <a:cs typeface="方正小标宋_GBK" panose="03000509000000000000" charset="-122"/>
            </a:endParaRPr>
          </a:p>
        </p:txBody>
      </p:sp>
      <p:sp>
        <p:nvSpPr>
          <p:cNvPr id="10" name="MH_Other_17"/>
          <p:cNvSpPr/>
          <p:nvPr>
            <p:custDataLst>
              <p:tags r:id="rId7"/>
            </p:custDataLst>
          </p:nvPr>
        </p:nvSpPr>
        <p:spPr>
          <a:xfrm>
            <a:off x="1726839" y="1703300"/>
            <a:ext cx="357188" cy="355600"/>
          </a:xfrm>
          <a:prstGeom prst="diamond">
            <a:avLst/>
          </a:prstGeom>
          <a:solidFill>
            <a:srgbClr val="FFB42B">
              <a:alpha val="50000"/>
            </a:srgbClr>
          </a:solidFill>
        </p:spPr>
        <p:txBody>
          <a:bodyPr anchor="ctr"/>
          <a:lstStyle/>
          <a:p>
            <a:pPr algn="just">
              <a:lnSpc>
                <a:spcPct val="130000"/>
              </a:lnSpc>
              <a:defRPr/>
            </a:pPr>
            <a:endParaRPr lang="zh-CN" altLang="en-US" sz="2400" dirty="0" err="1">
              <a:solidFill>
                <a:srgbClr val="FFFFFF"/>
              </a:solidFill>
              <a:cs typeface="方正小标宋_GBK" panose="03000509000000000000" charset="-122"/>
            </a:endParaRPr>
          </a:p>
        </p:txBody>
      </p:sp>
      <p:sp>
        <p:nvSpPr>
          <p:cNvPr id="11" name="MH_Other_18"/>
          <p:cNvSpPr/>
          <p:nvPr>
            <p:custDataLst>
              <p:tags r:id="rId8"/>
            </p:custDataLst>
          </p:nvPr>
        </p:nvSpPr>
        <p:spPr>
          <a:xfrm>
            <a:off x="1933214" y="1500100"/>
            <a:ext cx="355600" cy="355600"/>
          </a:xfrm>
          <a:prstGeom prst="diamond">
            <a:avLst/>
          </a:prstGeom>
          <a:solidFill>
            <a:srgbClr val="FFB42B">
              <a:alpha val="65000"/>
            </a:srgbClr>
          </a:solidFill>
        </p:spPr>
        <p:txBody>
          <a:bodyPr anchor="ctr"/>
          <a:lstStyle/>
          <a:p>
            <a:pPr algn="just">
              <a:lnSpc>
                <a:spcPct val="130000"/>
              </a:lnSpc>
              <a:defRPr/>
            </a:pPr>
            <a:endParaRPr lang="zh-CN" altLang="en-US" sz="2400" dirty="0" err="1">
              <a:solidFill>
                <a:srgbClr val="FFFFFF"/>
              </a:solidFill>
              <a:cs typeface="方正小标宋_GBK" panose="03000509000000000000" charset="-122"/>
            </a:endParaRPr>
          </a:p>
        </p:txBody>
      </p:sp>
      <p:sp>
        <p:nvSpPr>
          <p:cNvPr id="12" name="MH_Other_19"/>
          <p:cNvSpPr/>
          <p:nvPr>
            <p:custDataLst>
              <p:tags r:id="rId9"/>
            </p:custDataLst>
          </p:nvPr>
        </p:nvSpPr>
        <p:spPr>
          <a:xfrm>
            <a:off x="1342664" y="1169901"/>
            <a:ext cx="534988"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rgbClr val="FFB42B"/>
          </a:solidFill>
        </p:spPr>
        <p:txBody>
          <a:bodyPr anchor="ctr"/>
          <a:lstStyle/>
          <a:p>
            <a:pPr algn="just">
              <a:lnSpc>
                <a:spcPct val="130000"/>
              </a:lnSpc>
              <a:defRPr/>
            </a:pPr>
            <a:endParaRPr lang="zh-CN" altLang="en-US" sz="2400" dirty="0" err="1">
              <a:solidFill>
                <a:srgbClr val="FFFFFF"/>
              </a:solidFill>
              <a:cs typeface="方正小标宋_GBK" panose="03000509000000000000" charset="-122"/>
            </a:endParaRPr>
          </a:p>
        </p:txBody>
      </p:sp>
      <p:sp>
        <p:nvSpPr>
          <p:cNvPr id="13" name="MH_Other_20"/>
          <p:cNvSpPr/>
          <p:nvPr>
            <p:custDataLst>
              <p:tags r:id="rId10"/>
            </p:custDataLst>
          </p:nvPr>
        </p:nvSpPr>
        <p:spPr>
          <a:xfrm>
            <a:off x="1314089" y="1169901"/>
            <a:ext cx="509588" cy="1017587"/>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FFB42B"/>
          </a:solidFill>
        </p:spPr>
        <p:txBody>
          <a:bodyPr lIns="0" tIns="0" rIns="144000" bIns="0" anchor="ctr">
            <a:normAutofit/>
          </a:bodyPr>
          <a:lstStyle/>
          <a:p>
            <a:pPr algn="ctr">
              <a:defRPr/>
            </a:pPr>
            <a:r>
              <a:rPr lang="en-US" altLang="zh-CN" sz="3200" b="1" dirty="0">
                <a:solidFill>
                  <a:srgbClr val="FFFFFF"/>
                </a:solidFill>
                <a:cs typeface="方正小标宋_GBK" panose="03000509000000000000" charset="-122"/>
              </a:rPr>
              <a:t>1</a:t>
            </a:r>
            <a:endParaRPr lang="en-US" altLang="zh-CN" sz="3200" b="1" dirty="0">
              <a:solidFill>
                <a:srgbClr val="FFFFFF"/>
              </a:solidFill>
              <a:cs typeface="方正小标宋_GBK" panose="03000509000000000000" charset="-122"/>
            </a:endParaRPr>
          </a:p>
        </p:txBody>
      </p:sp>
      <p:sp>
        <p:nvSpPr>
          <p:cNvPr id="14" name="MH_SubTitle_4"/>
          <p:cNvSpPr/>
          <p:nvPr>
            <p:custDataLst>
              <p:tags r:id="rId11"/>
            </p:custDataLst>
          </p:nvPr>
        </p:nvSpPr>
        <p:spPr>
          <a:xfrm>
            <a:off x="2288814" y="1069888"/>
            <a:ext cx="2578100" cy="893763"/>
          </a:xfrm>
          <a:prstGeom prst="rect">
            <a:avLst/>
          </a:prstGeom>
        </p:spPr>
        <p:txBody>
          <a:bodyPr anchor="b">
            <a:normAutofit/>
          </a:bodyPr>
          <a:lstStyle/>
          <a:p>
            <a:pPr>
              <a:defRPr/>
            </a:pPr>
            <a:r>
              <a:rPr lang="zh-CN" altLang="en-US" sz="3200" b="1" kern="0" dirty="0">
                <a:solidFill>
                  <a:srgbClr val="FFB42B"/>
                </a:solidFill>
                <a:cs typeface="方正小标宋_GBK" panose="03000509000000000000" charset="-122"/>
              </a:rPr>
              <a:t>线索处置</a:t>
            </a:r>
            <a:endParaRPr lang="zh-CN" altLang="en-US" sz="3200" b="1" kern="0" dirty="0">
              <a:solidFill>
                <a:srgbClr val="FFB42B"/>
              </a:solidFill>
              <a:cs typeface="方正小标宋_GBK" panose="03000509000000000000" charset="-122"/>
            </a:endParaRPr>
          </a:p>
        </p:txBody>
      </p:sp>
      <p:sp>
        <p:nvSpPr>
          <p:cNvPr id="8" name="文本框 7"/>
          <p:cNvSpPr txBox="1"/>
          <p:nvPr/>
        </p:nvSpPr>
        <p:spPr>
          <a:xfrm>
            <a:off x="2735580" y="4891405"/>
            <a:ext cx="3420110" cy="829945"/>
          </a:xfrm>
          <a:prstGeom prst="rect">
            <a:avLst/>
          </a:prstGeom>
          <a:noFill/>
        </p:spPr>
        <p:txBody>
          <a:bodyPr wrap="square" rtlCol="0">
            <a:spAutoFit/>
          </a:bodyPr>
          <a:p>
            <a:r>
              <a:rPr lang="zh-CN" altLang="en-US" sz="2400">
                <a:solidFill>
                  <a:srgbClr val="00B0F0"/>
                </a:solidFill>
              </a:rPr>
              <a:t>审查调查室分析研判，采取四种处置方式</a:t>
            </a:r>
            <a:endParaRPr lang="zh-CN" altLang="en-US" sz="2400">
              <a:solidFill>
                <a:srgbClr val="00B0F0"/>
              </a:solidFill>
            </a:endParaRPr>
          </a:p>
        </p:txBody>
      </p:sp>
      <p:sp>
        <p:nvSpPr>
          <p:cNvPr id="15" name="文本框 14"/>
          <p:cNvSpPr txBox="1"/>
          <p:nvPr/>
        </p:nvSpPr>
        <p:spPr>
          <a:xfrm>
            <a:off x="6362065" y="4276090"/>
            <a:ext cx="4182110" cy="2061210"/>
          </a:xfrm>
          <a:prstGeom prst="rect">
            <a:avLst/>
          </a:prstGeom>
          <a:noFill/>
        </p:spPr>
        <p:txBody>
          <a:bodyPr wrap="square" rtlCol="0">
            <a:spAutoFit/>
          </a:bodyPr>
          <a:p>
            <a:r>
              <a:rPr lang="zh-CN" altLang="en-US" sz="3200">
                <a:solidFill>
                  <a:srgbClr val="FFB42B"/>
                </a:solidFill>
              </a:rPr>
              <a:t>谈话函询</a:t>
            </a:r>
            <a:endParaRPr lang="zh-CN" altLang="en-US" sz="3200">
              <a:solidFill>
                <a:srgbClr val="FFB42B"/>
              </a:solidFill>
            </a:endParaRPr>
          </a:p>
          <a:p>
            <a:r>
              <a:rPr lang="zh-CN" altLang="en-US" sz="3200">
                <a:solidFill>
                  <a:srgbClr val="3AA845"/>
                </a:solidFill>
              </a:rPr>
              <a:t>初步核实</a:t>
            </a:r>
            <a:endParaRPr lang="zh-CN" altLang="en-US" sz="3200">
              <a:solidFill>
                <a:srgbClr val="3AA845"/>
              </a:solidFill>
            </a:endParaRPr>
          </a:p>
          <a:p>
            <a:r>
              <a:rPr lang="zh-CN" altLang="en-US" sz="3200">
                <a:solidFill>
                  <a:srgbClr val="FF7A00"/>
                </a:solidFill>
              </a:rPr>
              <a:t>暂存待查</a:t>
            </a:r>
            <a:endParaRPr lang="zh-CN" altLang="en-US" sz="3200">
              <a:solidFill>
                <a:srgbClr val="FF7A00"/>
              </a:solidFill>
            </a:endParaRPr>
          </a:p>
          <a:p>
            <a:r>
              <a:rPr lang="zh-CN" altLang="en-US" sz="3200">
                <a:solidFill>
                  <a:srgbClr val="D10000"/>
                </a:solidFill>
              </a:rPr>
              <a:t>予以了结</a:t>
            </a:r>
            <a:endParaRPr lang="zh-CN" altLang="en-US" sz="3200">
              <a:solidFill>
                <a:srgbClr val="D10000"/>
              </a:solidFill>
            </a:endParaRPr>
          </a:p>
        </p:txBody>
      </p:sp>
      <p:sp>
        <p:nvSpPr>
          <p:cNvPr id="16" name="左大括号 15"/>
          <p:cNvSpPr/>
          <p:nvPr/>
        </p:nvSpPr>
        <p:spPr>
          <a:xfrm>
            <a:off x="5971540" y="4455795"/>
            <a:ext cx="389890" cy="1701165"/>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MH_Other_1"/>
          <p:cNvSpPr/>
          <p:nvPr>
            <p:custDataLst>
              <p:tags r:id="rId1"/>
            </p:custDataLst>
          </p:nvPr>
        </p:nvSpPr>
        <p:spPr>
          <a:xfrm>
            <a:off x="2671492" y="1437248"/>
            <a:ext cx="357188" cy="355600"/>
          </a:xfrm>
          <a:prstGeom prst="diamond">
            <a:avLst/>
          </a:prstGeom>
          <a:solidFill>
            <a:srgbClr val="00B0F0">
              <a:alpha val="47000"/>
            </a:srgbClr>
          </a:solidFill>
          <a:ln>
            <a:noFill/>
          </a:ln>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9" name="MH_Other_2"/>
          <p:cNvSpPr/>
          <p:nvPr>
            <p:custDataLst>
              <p:tags r:id="rId2"/>
            </p:custDataLst>
          </p:nvPr>
        </p:nvSpPr>
        <p:spPr>
          <a:xfrm>
            <a:off x="2671492" y="1842062"/>
            <a:ext cx="357188" cy="357187"/>
          </a:xfrm>
          <a:prstGeom prst="diamond">
            <a:avLst/>
          </a:prstGeom>
          <a:solidFill>
            <a:srgbClr val="00B0F0">
              <a:alpha val="47000"/>
            </a:srgbClr>
          </a:solidFill>
          <a:ln>
            <a:noFill/>
          </a:ln>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10" name="MH_Other_3"/>
          <p:cNvSpPr/>
          <p:nvPr>
            <p:custDataLst>
              <p:tags r:id="rId3"/>
            </p:custDataLst>
          </p:nvPr>
        </p:nvSpPr>
        <p:spPr>
          <a:xfrm>
            <a:off x="2877820" y="1640205"/>
            <a:ext cx="480060" cy="355600"/>
          </a:xfrm>
          <a:prstGeom prst="diamond">
            <a:avLst/>
          </a:prstGeom>
          <a:solidFill>
            <a:srgbClr val="00B0F0">
              <a:alpha val="69000"/>
            </a:srgbClr>
          </a:solidFill>
          <a:ln>
            <a:noFill/>
          </a:ln>
        </p:spPr>
        <p:txBody>
          <a:bodyPr anchor="ctr"/>
          <a:lstStyle/>
          <a:p>
            <a:pPr algn="just">
              <a:lnSpc>
                <a:spcPct val="130000"/>
              </a:lnSpc>
              <a:defRPr/>
            </a:pPr>
            <a:endParaRPr lang="zh-CN" altLang="en-US" sz="2400" dirty="0" err="1">
              <a:solidFill>
                <a:srgbClr val="FFFFFF"/>
              </a:solidFill>
              <a:cs typeface="方正小标宋_GBK" panose="03000509000000000000" charset="-122"/>
            </a:endParaRPr>
          </a:p>
        </p:txBody>
      </p:sp>
      <p:sp>
        <p:nvSpPr>
          <p:cNvPr id="11" name="MH_Other_4"/>
          <p:cNvSpPr/>
          <p:nvPr>
            <p:custDataLst>
              <p:tags r:id="rId4"/>
            </p:custDataLst>
          </p:nvPr>
        </p:nvSpPr>
        <p:spPr>
          <a:xfrm>
            <a:off x="2287317" y="1308662"/>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rgbClr val="00B0F0"/>
          </a:solidFill>
          <a:ln>
            <a:noFill/>
          </a:ln>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12" name="MH_Other_5"/>
          <p:cNvSpPr/>
          <p:nvPr>
            <p:custDataLst>
              <p:tags r:id="rId5"/>
            </p:custDataLst>
          </p:nvPr>
        </p:nvSpPr>
        <p:spPr bwMode="auto">
          <a:xfrm>
            <a:off x="2258742" y="1308662"/>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00B0F0"/>
          </a:solidFill>
          <a:ln w="9525">
            <a:noFill/>
            <a:miter lim="800000"/>
          </a:ln>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a:solidFill>
                  <a:srgbClr val="FFFFFF"/>
                </a:solidFill>
                <a:latin typeface="方正小标宋_GBK" panose="03000509000000000000" charset="-122"/>
                <a:ea typeface="方正小标宋_GBK" panose="03000509000000000000" charset="-122"/>
                <a:cs typeface="方正小标宋_GBK" panose="03000509000000000000" charset="-122"/>
              </a:rPr>
              <a:t>2</a:t>
            </a:r>
            <a:endParaRPr lang="zh-CN" altLang="en-US" sz="2400" b="1" dirty="0">
              <a:solidFill>
                <a:srgbClr val="FFFFFF"/>
              </a:solidFill>
              <a:latin typeface="方正小标宋_GBK" panose="03000509000000000000" charset="-122"/>
              <a:ea typeface="方正小标宋_GBK" panose="03000509000000000000" charset="-122"/>
              <a:cs typeface="方正小标宋_GBK" panose="03000509000000000000" charset="-122"/>
            </a:endParaRPr>
          </a:p>
        </p:txBody>
      </p:sp>
      <p:sp>
        <p:nvSpPr>
          <p:cNvPr id="14" name="MH_SubTitle_1"/>
          <p:cNvSpPr/>
          <p:nvPr>
            <p:custDataLst>
              <p:tags r:id="rId6"/>
            </p:custDataLst>
          </p:nvPr>
        </p:nvSpPr>
        <p:spPr>
          <a:xfrm>
            <a:off x="3284855" y="1261745"/>
            <a:ext cx="3482975" cy="893445"/>
          </a:xfrm>
          <a:prstGeom prst="rect">
            <a:avLst/>
          </a:prstGeom>
        </p:spPr>
        <p:txBody>
          <a:bodyPr anchor="b">
            <a:normAutofit/>
          </a:bodyPr>
          <a:lstStyle/>
          <a:p>
            <a:pPr>
              <a:defRPr/>
            </a:pPr>
            <a:r>
              <a:rPr lang="zh-CN" altLang="en-US" sz="3200" b="1" kern="0" dirty="0">
                <a:solidFill>
                  <a:srgbClr val="00B0F0"/>
                </a:solidFill>
                <a:cs typeface="方正小标宋_GBK" panose="03000509000000000000" charset="-122"/>
              </a:rPr>
              <a:t>谈话函询</a:t>
            </a:r>
            <a:endParaRPr lang="zh-CN" altLang="en-US" sz="3200" b="1" kern="0" dirty="0">
              <a:solidFill>
                <a:srgbClr val="00B0F0"/>
              </a:solidFill>
              <a:cs typeface="方正小标宋_GBK" panose="03000509000000000000" charset="-122"/>
            </a:endParaRPr>
          </a:p>
        </p:txBody>
      </p:sp>
      <p:sp>
        <p:nvSpPr>
          <p:cNvPr id="36" name="MH_Text_1"/>
          <p:cNvSpPr/>
          <p:nvPr>
            <p:custDataLst>
              <p:tags r:id="rId7"/>
            </p:custDataLst>
          </p:nvPr>
        </p:nvSpPr>
        <p:spPr>
          <a:xfrm>
            <a:off x="3340735" y="2179320"/>
            <a:ext cx="1894205" cy="534035"/>
          </a:xfrm>
          <a:prstGeom prst="rect">
            <a:avLst/>
          </a:prstGeom>
        </p:spPr>
        <p:txBody>
          <a:bodyPr wrap="square">
            <a:spAutoFit/>
          </a:bodyPr>
          <a:lstStyle/>
          <a:p>
            <a:pPr>
              <a:lnSpc>
                <a:spcPct val="120000"/>
              </a:lnSpc>
              <a:defRPr/>
            </a:pPr>
            <a:r>
              <a:rPr lang="zh-CN" altLang="en-US" sz="2400" dirty="0">
                <a:solidFill>
                  <a:schemeClr val="tx1">
                    <a:lumMod val="65000"/>
                    <a:lumOff val="35000"/>
                  </a:schemeClr>
                </a:solidFill>
                <a:cs typeface="方正小标宋_GBK" panose="03000509000000000000" charset="-122"/>
              </a:rPr>
              <a:t>三种结果</a:t>
            </a:r>
            <a:endParaRPr lang="zh-CN" altLang="en-US" sz="2400" dirty="0">
              <a:solidFill>
                <a:schemeClr val="tx1">
                  <a:lumMod val="65000"/>
                  <a:lumOff val="35000"/>
                </a:schemeClr>
              </a:solidFill>
              <a:cs typeface="方正小标宋_GBK" panose="03000509000000000000" charset="-122"/>
            </a:endParaRPr>
          </a:p>
        </p:txBody>
      </p:sp>
      <p:sp>
        <p:nvSpPr>
          <p:cNvPr id="37" name="MH_Text_1"/>
          <p:cNvSpPr/>
          <p:nvPr>
            <p:custDataLst>
              <p:tags r:id="rId8"/>
            </p:custDataLst>
          </p:nvPr>
        </p:nvSpPr>
        <p:spPr>
          <a:xfrm>
            <a:off x="3340735" y="2637790"/>
            <a:ext cx="7295515" cy="977265"/>
          </a:xfrm>
          <a:prstGeom prst="rect">
            <a:avLst/>
          </a:prstGeom>
        </p:spPr>
        <p:txBody>
          <a:bodyPr wrap="square">
            <a:spAutoFit/>
          </a:bodyPr>
          <a:lstStyle/>
          <a:p>
            <a:pPr>
              <a:lnSpc>
                <a:spcPct val="120000"/>
              </a:lnSpc>
              <a:defRPr/>
            </a:pPr>
            <a:r>
              <a:rPr lang="zh-CN" altLang="en-US" sz="2400" dirty="0">
                <a:solidFill>
                  <a:schemeClr val="tx1">
                    <a:lumMod val="65000"/>
                    <a:lumOff val="35000"/>
                  </a:schemeClr>
                </a:solidFill>
                <a:cs typeface="方正小标宋_GBK" panose="03000509000000000000" charset="-122"/>
              </a:rPr>
              <a:t>第一种，对于反映不实或没有证据的情况，也就是捕风捉影、道听途说、恶意诬告等，予以了结澄清。</a:t>
            </a:r>
            <a:endParaRPr lang="zh-CN" altLang="en-US" sz="2400" dirty="0">
              <a:solidFill>
                <a:schemeClr val="tx1">
                  <a:lumMod val="65000"/>
                  <a:lumOff val="35000"/>
                </a:schemeClr>
              </a:solidFill>
              <a:cs typeface="方正小标宋_GBK" panose="03000509000000000000" charset="-122"/>
            </a:endParaRPr>
          </a:p>
        </p:txBody>
      </p:sp>
      <p:sp>
        <p:nvSpPr>
          <p:cNvPr id="38" name="MH_Text_1"/>
          <p:cNvSpPr/>
          <p:nvPr>
            <p:custDataLst>
              <p:tags r:id="rId9"/>
            </p:custDataLst>
          </p:nvPr>
        </p:nvSpPr>
        <p:spPr>
          <a:xfrm>
            <a:off x="3340735" y="3721735"/>
            <a:ext cx="7295515" cy="977265"/>
          </a:xfrm>
          <a:prstGeom prst="rect">
            <a:avLst/>
          </a:prstGeom>
        </p:spPr>
        <p:txBody>
          <a:bodyPr wrap="square">
            <a:spAutoFit/>
          </a:bodyPr>
          <a:lstStyle/>
          <a:p>
            <a:pPr>
              <a:lnSpc>
                <a:spcPct val="120000"/>
              </a:lnSpc>
              <a:defRPr/>
            </a:pPr>
            <a:r>
              <a:rPr lang="zh-CN" altLang="en-US" sz="2400" dirty="0">
                <a:solidFill>
                  <a:prstClr val="black">
                    <a:lumMod val="65000"/>
                    <a:lumOff val="35000"/>
                  </a:prstClr>
                </a:solidFill>
                <a:cs typeface="方正小标宋_GBK" panose="03000509000000000000" charset="-122"/>
              </a:rPr>
              <a:t>第二种，对于反映属实但问题轻微不需追责的情况，进行谈话提醒，批评教育，责令检查，诫勉谈话。</a:t>
            </a:r>
            <a:endParaRPr lang="zh-CN" altLang="en-US" sz="2400" dirty="0">
              <a:solidFill>
                <a:prstClr val="black">
                  <a:lumMod val="65000"/>
                  <a:lumOff val="35000"/>
                </a:prstClr>
              </a:solidFill>
              <a:cs typeface="方正小标宋_GBK" panose="03000509000000000000" charset="-122"/>
            </a:endParaRPr>
          </a:p>
        </p:txBody>
      </p:sp>
      <p:sp>
        <p:nvSpPr>
          <p:cNvPr id="39" name="MH_Text_1"/>
          <p:cNvSpPr/>
          <p:nvPr>
            <p:custDataLst>
              <p:tags r:id="rId10"/>
            </p:custDataLst>
          </p:nvPr>
        </p:nvSpPr>
        <p:spPr>
          <a:xfrm>
            <a:off x="3340735" y="4805680"/>
            <a:ext cx="7295515" cy="977265"/>
          </a:xfrm>
          <a:prstGeom prst="rect">
            <a:avLst/>
          </a:prstGeom>
        </p:spPr>
        <p:txBody>
          <a:bodyPr wrap="square">
            <a:spAutoFit/>
          </a:bodyPr>
          <a:lstStyle/>
          <a:p>
            <a:pPr>
              <a:lnSpc>
                <a:spcPct val="120000"/>
              </a:lnSpc>
              <a:defRPr/>
            </a:pPr>
            <a:r>
              <a:rPr lang="zh-CN" altLang="en-US" sz="2400">
                <a:solidFill>
                  <a:schemeClr val="tx1">
                    <a:lumMod val="65000"/>
                    <a:lumOff val="35000"/>
                  </a:schemeClr>
                </a:solidFill>
                <a:cs typeface="方正小标宋_GBK" panose="03000509000000000000" charset="-122"/>
              </a:rPr>
              <a:t>第三种，对于反映问题具体但否认或说明存在明显问题的情况，进行再次谈话函询或者初步核实。</a:t>
            </a:r>
            <a:endParaRPr lang="zh-CN" altLang="en-US" sz="2400" dirty="0">
              <a:solidFill>
                <a:schemeClr val="tx1">
                  <a:lumMod val="65000"/>
                  <a:lumOff val="35000"/>
                </a:schemeClr>
              </a:solidFill>
              <a:cs typeface="方正小标宋_GBK" panose="03000509000000000000" charset="-122"/>
            </a:endParaRPr>
          </a:p>
        </p:txBody>
      </p:sp>
      <p:sp>
        <p:nvSpPr>
          <p:cNvPr id="3" name="矩形 2"/>
          <p:cNvSpPr/>
          <p:nvPr/>
        </p:nvSpPr>
        <p:spPr>
          <a:xfrm>
            <a:off x="1877652" y="261323"/>
            <a:ext cx="5135136" cy="936625"/>
          </a:xfrm>
          <a:prstGeom prst="rect">
            <a:avLst/>
          </a:prstGeom>
          <a:ln>
            <a:solidFill>
              <a:srgbClr val="00B0F0"/>
            </a:solidFill>
            <a:prstDash val="dash"/>
          </a:ln>
        </p:spPr>
        <p:txBody>
          <a:bodyPr wrap="square" lIns="75448" tIns="37724" rIns="75448" bIns="37724">
            <a:spAutoFit/>
          </a:bodyPr>
          <a:p>
            <a:pPr algn="ctr"/>
            <a:r>
              <a:rPr lang="zh-CN" altLang="zh-CN" sz="2800" b="1" dirty="0">
                <a:latin typeface="+mj-ea"/>
                <a:ea typeface="+mj-ea"/>
                <a:cs typeface="方正小标宋_GBK" panose="03000509000000000000" charset="-122"/>
              </a:rPr>
              <a:t>线索处置、谈话函询</a:t>
            </a:r>
            <a:endParaRPr lang="en-US" altLang="zh-CN" sz="2800" b="1" dirty="0">
              <a:latin typeface="+mj-ea"/>
              <a:ea typeface="+mj-ea"/>
              <a:cs typeface="方正小标宋_GBK" panose="03000509000000000000" charset="-122"/>
            </a:endParaRPr>
          </a:p>
          <a:p>
            <a:pPr algn="ctr"/>
            <a:r>
              <a:rPr lang="zh-CN" altLang="zh-CN" sz="2800" b="1" dirty="0">
                <a:latin typeface="+mj-ea"/>
                <a:ea typeface="+mj-ea"/>
                <a:cs typeface="方正小标宋_GBK" panose="03000509000000000000" charset="-122"/>
              </a:rPr>
              <a:t>初步核实、立案审查工作流程</a:t>
            </a:r>
            <a:endParaRPr lang="zh-CN" altLang="zh-CN" sz="2800" b="1" dirty="0">
              <a:solidFill>
                <a:schemeClr val="tx1">
                  <a:lumMod val="75000"/>
                  <a:lumOff val="25000"/>
                </a:schemeClr>
              </a:solidFill>
              <a:latin typeface="+mj-ea"/>
              <a:ea typeface="+mj-ea"/>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MH_Other_11"/>
          <p:cNvSpPr/>
          <p:nvPr>
            <p:custDataLst>
              <p:tags r:id="rId1"/>
            </p:custDataLst>
          </p:nvPr>
        </p:nvSpPr>
        <p:spPr>
          <a:xfrm>
            <a:off x="1762331" y="1614756"/>
            <a:ext cx="357188" cy="355600"/>
          </a:xfrm>
          <a:prstGeom prst="diamond">
            <a:avLst/>
          </a:prstGeom>
          <a:solidFill>
            <a:srgbClr val="3AA845">
              <a:alpha val="44000"/>
            </a:srgbClr>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15" name="MH_Other_12"/>
          <p:cNvSpPr/>
          <p:nvPr>
            <p:custDataLst>
              <p:tags r:id="rId2"/>
            </p:custDataLst>
          </p:nvPr>
        </p:nvSpPr>
        <p:spPr>
          <a:xfrm>
            <a:off x="1762331" y="2019570"/>
            <a:ext cx="357188" cy="357187"/>
          </a:xfrm>
          <a:prstGeom prst="diamond">
            <a:avLst/>
          </a:prstGeom>
          <a:solidFill>
            <a:srgbClr val="3AA845">
              <a:alpha val="44000"/>
            </a:srgbClr>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16" name="MH_Other_13"/>
          <p:cNvSpPr/>
          <p:nvPr>
            <p:custDataLst>
              <p:tags r:id="rId3"/>
            </p:custDataLst>
          </p:nvPr>
        </p:nvSpPr>
        <p:spPr>
          <a:xfrm>
            <a:off x="1968706" y="1817956"/>
            <a:ext cx="355600" cy="355600"/>
          </a:xfrm>
          <a:prstGeom prst="diamond">
            <a:avLst/>
          </a:prstGeom>
          <a:solidFill>
            <a:srgbClr val="3AA845">
              <a:alpha val="66000"/>
            </a:srgbClr>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17" name="MH_Other_14"/>
          <p:cNvSpPr/>
          <p:nvPr>
            <p:custDataLst>
              <p:tags r:id="rId4"/>
            </p:custDataLst>
          </p:nvPr>
        </p:nvSpPr>
        <p:spPr>
          <a:xfrm>
            <a:off x="1378156" y="1486170"/>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rgbClr val="3AA845"/>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18" name="MH_Other_15"/>
          <p:cNvSpPr/>
          <p:nvPr>
            <p:custDataLst>
              <p:tags r:id="rId5"/>
            </p:custDataLst>
          </p:nvPr>
        </p:nvSpPr>
        <p:spPr bwMode="auto">
          <a:xfrm>
            <a:off x="1349581" y="1486170"/>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3AA8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a:solidFill>
                  <a:srgbClr val="FFFFFF"/>
                </a:solidFill>
                <a:latin typeface="方正小标宋_GBK" panose="03000509000000000000" charset="-122"/>
                <a:ea typeface="方正小标宋_GBK" panose="03000509000000000000" charset="-122"/>
                <a:cs typeface="方正小标宋_GBK" panose="03000509000000000000" charset="-122"/>
              </a:rPr>
              <a:t>3</a:t>
            </a:r>
            <a:endParaRPr lang="zh-CN" altLang="en-US" sz="2400" b="1" dirty="0">
              <a:solidFill>
                <a:srgbClr val="FFFFFF"/>
              </a:solidFill>
              <a:latin typeface="方正小标宋_GBK" panose="03000509000000000000" charset="-122"/>
              <a:ea typeface="方正小标宋_GBK" panose="03000509000000000000" charset="-122"/>
              <a:cs typeface="方正小标宋_GBK" panose="03000509000000000000" charset="-122"/>
            </a:endParaRPr>
          </a:p>
        </p:txBody>
      </p:sp>
      <p:sp>
        <p:nvSpPr>
          <p:cNvPr id="19" name="MH_SubTitle_2"/>
          <p:cNvSpPr/>
          <p:nvPr>
            <p:custDataLst>
              <p:tags r:id="rId6"/>
            </p:custDataLst>
          </p:nvPr>
        </p:nvSpPr>
        <p:spPr>
          <a:xfrm>
            <a:off x="2324100" y="1130300"/>
            <a:ext cx="4332605" cy="893445"/>
          </a:xfrm>
          <a:prstGeom prst="rect">
            <a:avLst/>
          </a:prstGeom>
        </p:spPr>
        <p:txBody>
          <a:bodyPr anchor="b">
            <a:normAutofit/>
          </a:bodyPr>
          <a:lstStyle/>
          <a:p>
            <a:pPr>
              <a:defRPr/>
            </a:pPr>
            <a:r>
              <a:rPr lang="zh-CN" altLang="en-US" sz="3200" b="1" kern="0" dirty="0">
                <a:solidFill>
                  <a:srgbClr val="3AA845"/>
                </a:solidFill>
                <a:cs typeface="方正小标宋_GBK" panose="03000509000000000000" charset="-122"/>
              </a:rPr>
              <a:t>初步核实</a:t>
            </a:r>
            <a:endParaRPr lang="zh-CN" altLang="en-US" sz="3200" b="1" kern="0" dirty="0">
              <a:solidFill>
                <a:srgbClr val="3AA845"/>
              </a:solidFill>
              <a:cs typeface="方正小标宋_GBK" panose="03000509000000000000" charset="-122"/>
            </a:endParaRPr>
          </a:p>
        </p:txBody>
      </p:sp>
      <p:sp>
        <p:nvSpPr>
          <p:cNvPr id="20" name="矩形 19"/>
          <p:cNvSpPr/>
          <p:nvPr/>
        </p:nvSpPr>
        <p:spPr>
          <a:xfrm>
            <a:off x="2324100" y="2087245"/>
            <a:ext cx="2355850" cy="460375"/>
          </a:xfrm>
          <a:prstGeom prst="rect">
            <a:avLst/>
          </a:prstGeom>
        </p:spPr>
        <p:txBody>
          <a:bodyPr wrap="square">
            <a:spAutoFit/>
          </a:bodyPr>
          <a:lstStyle/>
          <a:p>
            <a:r>
              <a:rPr lang="zh-CN" altLang="en-US" sz="2400">
                <a:solidFill>
                  <a:schemeClr val="tx1">
                    <a:lumMod val="65000"/>
                    <a:lumOff val="35000"/>
                  </a:schemeClr>
                </a:solidFill>
                <a:latin typeface="+mn-ea"/>
                <a:cs typeface="方正小标宋_GBK" panose="03000509000000000000" charset="-122"/>
              </a:rPr>
              <a:t>五种结果</a:t>
            </a:r>
            <a:endParaRPr lang="zh-CN" altLang="en-US" sz="2400" dirty="0">
              <a:solidFill>
                <a:schemeClr val="tx1">
                  <a:lumMod val="65000"/>
                  <a:lumOff val="35000"/>
                </a:schemeClr>
              </a:solidFill>
              <a:latin typeface="+mn-ea"/>
              <a:cs typeface="方正小标宋_GBK" panose="03000509000000000000" charset="-122"/>
            </a:endParaRPr>
          </a:p>
        </p:txBody>
      </p:sp>
      <p:sp>
        <p:nvSpPr>
          <p:cNvPr id="21" name="矩形 20"/>
          <p:cNvSpPr/>
          <p:nvPr/>
        </p:nvSpPr>
        <p:spPr>
          <a:xfrm>
            <a:off x="2324100" y="2498725"/>
            <a:ext cx="9074785" cy="369570"/>
          </a:xfrm>
          <a:prstGeom prst="rect">
            <a:avLst/>
          </a:prstGeom>
        </p:spPr>
        <p:txBody>
          <a:bodyPr wrap="square">
            <a:noAutofit/>
          </a:bodyPr>
          <a:lstStyle/>
          <a:p>
            <a:r>
              <a:rPr lang="zh-CN" altLang="en-US" sz="2400" dirty="0">
                <a:solidFill>
                  <a:schemeClr val="tx1">
                    <a:lumMod val="65000"/>
                    <a:lumOff val="35000"/>
                  </a:schemeClr>
                </a:solidFill>
                <a:latin typeface="方正小标宋_GBK" panose="03000509000000000000" charset="-122"/>
                <a:cs typeface="方正小标宋_GBK" panose="03000509000000000000" charset="-122"/>
              </a:rPr>
              <a:t>第一种，事实清楚、证据确凿，或者证据并不全面但已符合立案条件的，予以立案审查。</a:t>
            </a:r>
            <a:endParaRPr lang="zh-CN" altLang="en-US" sz="2400" dirty="0">
              <a:solidFill>
                <a:schemeClr val="tx1">
                  <a:lumMod val="65000"/>
                  <a:lumOff val="35000"/>
                </a:schemeClr>
              </a:solidFill>
              <a:latin typeface="方正小标宋_GBK" panose="03000509000000000000" charset="-122"/>
              <a:cs typeface="方正小标宋_GBK" panose="03000509000000000000" charset="-122"/>
            </a:endParaRPr>
          </a:p>
        </p:txBody>
      </p:sp>
      <p:sp>
        <p:nvSpPr>
          <p:cNvPr id="5" name="矩形 4"/>
          <p:cNvSpPr/>
          <p:nvPr/>
        </p:nvSpPr>
        <p:spPr>
          <a:xfrm>
            <a:off x="2324100" y="3320415"/>
            <a:ext cx="9074785" cy="369570"/>
          </a:xfrm>
          <a:prstGeom prst="rect">
            <a:avLst/>
          </a:prstGeom>
        </p:spPr>
        <p:txBody>
          <a:bodyPr wrap="square">
            <a:noAutofit/>
          </a:bodyPr>
          <a:lstStyle/>
          <a:p>
            <a:r>
              <a:rPr lang="zh-CN" altLang="en-US" sz="2400" dirty="0">
                <a:solidFill>
                  <a:schemeClr val="tx1">
                    <a:lumMod val="65000"/>
                    <a:lumOff val="35000"/>
                  </a:schemeClr>
                </a:solidFill>
                <a:latin typeface="+mn-ea"/>
                <a:cs typeface="方正小标宋_GBK" panose="03000509000000000000" charset="-122"/>
              </a:rPr>
              <a:t>第二种，举报失实或者恶意诬告，予以了结。</a:t>
            </a:r>
            <a:endParaRPr lang="zh-CN" altLang="en-US" sz="2400" dirty="0">
              <a:solidFill>
                <a:schemeClr val="tx1">
                  <a:lumMod val="65000"/>
                  <a:lumOff val="35000"/>
                </a:schemeClr>
              </a:solidFill>
              <a:latin typeface="+mn-ea"/>
              <a:cs typeface="方正小标宋_GBK" panose="03000509000000000000" charset="-122"/>
            </a:endParaRPr>
          </a:p>
        </p:txBody>
      </p:sp>
      <p:sp>
        <p:nvSpPr>
          <p:cNvPr id="24" name="矩形 23"/>
          <p:cNvSpPr/>
          <p:nvPr/>
        </p:nvSpPr>
        <p:spPr>
          <a:xfrm>
            <a:off x="2324100" y="3868420"/>
            <a:ext cx="9074785" cy="369570"/>
          </a:xfrm>
          <a:prstGeom prst="rect">
            <a:avLst/>
          </a:prstGeom>
        </p:spPr>
        <p:txBody>
          <a:bodyPr wrap="square">
            <a:noAutofit/>
          </a:bodyPr>
          <a:lstStyle/>
          <a:p>
            <a:r>
              <a:rPr lang="zh-CN" altLang="en-US" sz="2400">
                <a:solidFill>
                  <a:schemeClr val="tx1">
                    <a:lumMod val="65000"/>
                    <a:lumOff val="35000"/>
                  </a:schemeClr>
                </a:solidFill>
                <a:latin typeface="+mn-ea"/>
                <a:cs typeface="方正小标宋_GBK" panose="03000509000000000000" charset="-122"/>
              </a:rPr>
              <a:t>第三种，反映属实但问题轻微，要进行谈话提醒。</a:t>
            </a:r>
            <a:endParaRPr lang="zh-CN" altLang="en-US" sz="2400" dirty="0">
              <a:solidFill>
                <a:schemeClr val="tx1">
                  <a:lumMod val="65000"/>
                  <a:lumOff val="35000"/>
                </a:schemeClr>
              </a:solidFill>
              <a:latin typeface="+mn-ea"/>
              <a:cs typeface="方正小标宋_GBK" panose="03000509000000000000" charset="-122"/>
            </a:endParaRPr>
          </a:p>
        </p:txBody>
      </p:sp>
      <p:sp>
        <p:nvSpPr>
          <p:cNvPr id="25" name="矩形 24"/>
          <p:cNvSpPr/>
          <p:nvPr/>
        </p:nvSpPr>
        <p:spPr>
          <a:xfrm>
            <a:off x="2324100" y="4415790"/>
            <a:ext cx="9074785" cy="369570"/>
          </a:xfrm>
          <a:prstGeom prst="rect">
            <a:avLst/>
          </a:prstGeom>
        </p:spPr>
        <p:txBody>
          <a:bodyPr wrap="square">
            <a:noAutofit/>
          </a:bodyPr>
          <a:lstStyle/>
          <a:p>
            <a:r>
              <a:rPr lang="zh-CN" altLang="en-US" sz="2400">
                <a:solidFill>
                  <a:schemeClr val="tx1">
                    <a:lumMod val="65000"/>
                    <a:lumOff val="35000"/>
                  </a:schemeClr>
                </a:solidFill>
                <a:latin typeface="+mn-ea"/>
                <a:cs typeface="方正小标宋_GBK" panose="03000509000000000000" charset="-122"/>
              </a:rPr>
              <a:t>第四种，留存待查。</a:t>
            </a:r>
            <a:endParaRPr lang="zh-CN" altLang="en-US" sz="2400" dirty="0">
              <a:solidFill>
                <a:schemeClr val="tx1">
                  <a:lumMod val="65000"/>
                  <a:lumOff val="35000"/>
                </a:schemeClr>
              </a:solidFill>
              <a:latin typeface="+mn-ea"/>
              <a:cs typeface="方正小标宋_GBK" panose="03000509000000000000" charset="-122"/>
            </a:endParaRPr>
          </a:p>
        </p:txBody>
      </p:sp>
      <p:sp>
        <p:nvSpPr>
          <p:cNvPr id="7" name="矩形 6"/>
          <p:cNvSpPr/>
          <p:nvPr/>
        </p:nvSpPr>
        <p:spPr>
          <a:xfrm>
            <a:off x="2324100" y="4927600"/>
            <a:ext cx="9074785" cy="369570"/>
          </a:xfrm>
          <a:prstGeom prst="rect">
            <a:avLst/>
          </a:prstGeom>
        </p:spPr>
        <p:txBody>
          <a:bodyPr wrap="square">
            <a:noAutofit/>
          </a:bodyPr>
          <a:lstStyle/>
          <a:p>
            <a:r>
              <a:rPr lang="zh-CN" altLang="en-US" sz="2400" dirty="0">
                <a:solidFill>
                  <a:schemeClr val="tx1">
                    <a:lumMod val="65000"/>
                    <a:lumOff val="35000"/>
                  </a:schemeClr>
                </a:solidFill>
                <a:latin typeface="+mn-ea"/>
                <a:cs typeface="方正小标宋_GBK" panose="03000509000000000000" charset="-122"/>
              </a:rPr>
              <a:t>第五种，如果属于违反组织纪律，应交由组织部门处理。</a:t>
            </a:r>
            <a:endParaRPr lang="zh-CN" altLang="en-US" sz="2400" dirty="0">
              <a:solidFill>
                <a:schemeClr val="tx1">
                  <a:lumMod val="65000"/>
                  <a:lumOff val="35000"/>
                </a:schemeClr>
              </a:solidFill>
              <a:latin typeface="+mn-ea"/>
              <a:cs typeface="方正小标宋_GBK" panose="03000509000000000000" charset="-122"/>
            </a:endParaRPr>
          </a:p>
        </p:txBody>
      </p:sp>
      <p:sp>
        <p:nvSpPr>
          <p:cNvPr id="3" name="矩形 2"/>
          <p:cNvSpPr/>
          <p:nvPr/>
        </p:nvSpPr>
        <p:spPr>
          <a:xfrm>
            <a:off x="1877652" y="261323"/>
            <a:ext cx="5135136" cy="936625"/>
          </a:xfrm>
          <a:prstGeom prst="rect">
            <a:avLst/>
          </a:prstGeom>
          <a:ln>
            <a:solidFill>
              <a:srgbClr val="00B0F0"/>
            </a:solidFill>
            <a:prstDash val="dash"/>
          </a:ln>
        </p:spPr>
        <p:txBody>
          <a:bodyPr wrap="square" lIns="75448" tIns="37724" rIns="75448" bIns="37724">
            <a:spAutoFit/>
          </a:bodyPr>
          <a:p>
            <a:pPr algn="ctr"/>
            <a:r>
              <a:rPr lang="zh-CN" altLang="zh-CN" sz="2800" b="1" dirty="0">
                <a:latin typeface="+mj-ea"/>
                <a:ea typeface="+mj-ea"/>
                <a:cs typeface="方正小标宋_GBK" panose="03000509000000000000" charset="-122"/>
              </a:rPr>
              <a:t>线索处置、谈话函询</a:t>
            </a:r>
            <a:endParaRPr lang="en-US" altLang="zh-CN" sz="2800" b="1" dirty="0">
              <a:latin typeface="+mj-ea"/>
              <a:ea typeface="+mj-ea"/>
              <a:cs typeface="方正小标宋_GBK" panose="03000509000000000000" charset="-122"/>
            </a:endParaRPr>
          </a:p>
          <a:p>
            <a:pPr algn="ctr"/>
            <a:r>
              <a:rPr lang="zh-CN" altLang="zh-CN" sz="2800" b="1" dirty="0">
                <a:latin typeface="+mj-ea"/>
                <a:ea typeface="+mj-ea"/>
                <a:cs typeface="方正小标宋_GBK" panose="03000509000000000000" charset="-122"/>
              </a:rPr>
              <a:t>初步核实、立案审查工作流程</a:t>
            </a:r>
            <a:endParaRPr lang="zh-CN" altLang="zh-CN" sz="2800" b="1" dirty="0">
              <a:solidFill>
                <a:schemeClr val="tx1">
                  <a:lumMod val="75000"/>
                  <a:lumOff val="25000"/>
                </a:schemeClr>
              </a:solidFill>
              <a:latin typeface="+mj-ea"/>
              <a:ea typeface="+mj-ea"/>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8" name="MH_Other_6"/>
          <p:cNvSpPr/>
          <p:nvPr>
            <p:custDataLst>
              <p:tags r:id="rId1"/>
            </p:custDataLst>
          </p:nvPr>
        </p:nvSpPr>
        <p:spPr>
          <a:xfrm>
            <a:off x="1173142" y="1437248"/>
            <a:ext cx="357188" cy="355600"/>
          </a:xfrm>
          <a:prstGeom prst="diamond">
            <a:avLst/>
          </a:prstGeom>
          <a:solidFill>
            <a:srgbClr val="DD1007">
              <a:alpha val="47000"/>
            </a:srgbClr>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29" name="MH_Other_7"/>
          <p:cNvSpPr/>
          <p:nvPr>
            <p:custDataLst>
              <p:tags r:id="rId2"/>
            </p:custDataLst>
          </p:nvPr>
        </p:nvSpPr>
        <p:spPr>
          <a:xfrm>
            <a:off x="1173142" y="1843648"/>
            <a:ext cx="357188" cy="355600"/>
          </a:xfrm>
          <a:prstGeom prst="diamond">
            <a:avLst/>
          </a:prstGeom>
          <a:solidFill>
            <a:srgbClr val="DD1007">
              <a:alpha val="47000"/>
            </a:srgbClr>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30" name="MH_Other_8"/>
          <p:cNvSpPr/>
          <p:nvPr>
            <p:custDataLst>
              <p:tags r:id="rId3"/>
            </p:custDataLst>
          </p:nvPr>
        </p:nvSpPr>
        <p:spPr>
          <a:xfrm>
            <a:off x="1379517" y="1640448"/>
            <a:ext cx="355600" cy="355600"/>
          </a:xfrm>
          <a:prstGeom prst="diamond">
            <a:avLst/>
          </a:prstGeom>
          <a:solidFill>
            <a:srgbClr val="DD1007">
              <a:alpha val="66000"/>
            </a:srgbClr>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31" name="MH_Other_9"/>
          <p:cNvSpPr/>
          <p:nvPr>
            <p:custDataLst>
              <p:tags r:id="rId4"/>
            </p:custDataLst>
          </p:nvPr>
        </p:nvSpPr>
        <p:spPr>
          <a:xfrm>
            <a:off x="788967" y="1310249"/>
            <a:ext cx="534988"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rgbClr val="DD1007"/>
          </a:solidFill>
        </p:spPr>
        <p:txBody>
          <a:bodyPr anchor="ctr"/>
          <a:lstStyle/>
          <a:p>
            <a:pPr algn="just">
              <a:lnSpc>
                <a:spcPct val="130000"/>
              </a:lnSpc>
              <a:defRPr/>
            </a:pPr>
            <a:endParaRPr lang="zh-CN" altLang="en-US" dirty="0" err="1">
              <a:solidFill>
                <a:srgbClr val="FFFFFF"/>
              </a:solidFill>
              <a:cs typeface="方正小标宋_GBK" panose="03000509000000000000" charset="-122"/>
            </a:endParaRPr>
          </a:p>
        </p:txBody>
      </p:sp>
      <p:sp>
        <p:nvSpPr>
          <p:cNvPr id="32" name="MH_Other_10"/>
          <p:cNvSpPr/>
          <p:nvPr>
            <p:custDataLst>
              <p:tags r:id="rId5"/>
            </p:custDataLst>
          </p:nvPr>
        </p:nvSpPr>
        <p:spPr>
          <a:xfrm>
            <a:off x="760392" y="1310249"/>
            <a:ext cx="509588" cy="1017587"/>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DD1007"/>
          </a:solidFill>
        </p:spPr>
        <p:txBody>
          <a:bodyPr lIns="0" tIns="0" rIns="144000" bIns="0" anchor="ctr">
            <a:normAutofit/>
          </a:bodyPr>
          <a:lstStyle/>
          <a:p>
            <a:pPr algn="ctr">
              <a:defRPr/>
            </a:pPr>
            <a:r>
              <a:rPr lang="en-US" altLang="zh-CN" sz="2400" b="1" dirty="0">
                <a:solidFill>
                  <a:srgbClr val="FFFFFF"/>
                </a:solidFill>
                <a:cs typeface="方正小标宋_GBK" panose="03000509000000000000" charset="-122"/>
              </a:rPr>
              <a:t>4</a:t>
            </a:r>
            <a:endParaRPr lang="zh-CN" altLang="en-US" sz="2400" b="1" dirty="0" err="1">
              <a:solidFill>
                <a:srgbClr val="FFFFFF"/>
              </a:solidFill>
              <a:cs typeface="方正小标宋_GBK" panose="03000509000000000000" charset="-122"/>
            </a:endParaRPr>
          </a:p>
        </p:txBody>
      </p:sp>
      <p:sp>
        <p:nvSpPr>
          <p:cNvPr id="33" name="MH_SubTitle_3"/>
          <p:cNvSpPr/>
          <p:nvPr>
            <p:custDataLst>
              <p:tags r:id="rId6"/>
            </p:custDataLst>
          </p:nvPr>
        </p:nvSpPr>
        <p:spPr>
          <a:xfrm>
            <a:off x="1734820" y="953135"/>
            <a:ext cx="4800600" cy="894080"/>
          </a:xfrm>
          <a:prstGeom prst="rect">
            <a:avLst/>
          </a:prstGeom>
        </p:spPr>
        <p:txBody>
          <a:bodyPr anchor="b">
            <a:normAutofit/>
          </a:bodyPr>
          <a:lstStyle/>
          <a:p>
            <a:pPr>
              <a:defRPr/>
            </a:pPr>
            <a:r>
              <a:rPr lang="zh-CN" altLang="en-US" sz="3200" b="1" kern="0" dirty="0">
                <a:solidFill>
                  <a:srgbClr val="DD1007"/>
                </a:solidFill>
                <a:cs typeface="方正小标宋_GBK" panose="03000509000000000000" charset="-122"/>
              </a:rPr>
              <a:t>立案审查</a:t>
            </a:r>
            <a:endParaRPr lang="zh-CN" altLang="en-US" sz="3200" b="1" kern="0" dirty="0">
              <a:solidFill>
                <a:srgbClr val="DD1007"/>
              </a:solidFill>
              <a:cs typeface="方正小标宋_GBK" panose="03000509000000000000" charset="-122"/>
            </a:endParaRPr>
          </a:p>
        </p:txBody>
      </p:sp>
      <p:sp>
        <p:nvSpPr>
          <p:cNvPr id="35" name="矩形 34"/>
          <p:cNvSpPr/>
          <p:nvPr/>
        </p:nvSpPr>
        <p:spPr>
          <a:xfrm>
            <a:off x="1797050" y="1995805"/>
            <a:ext cx="10055225" cy="369570"/>
          </a:xfrm>
          <a:prstGeom prst="rect">
            <a:avLst/>
          </a:prstGeom>
        </p:spPr>
        <p:txBody>
          <a:bodyPr wrap="square">
            <a:noAutofit/>
          </a:bodyPr>
          <a:lstStyle/>
          <a:p>
            <a:r>
              <a:rPr lang="zh-CN" altLang="en-US" sz="2400">
                <a:solidFill>
                  <a:schemeClr val="tx1">
                    <a:lumMod val="65000"/>
                    <a:lumOff val="35000"/>
                  </a:schemeClr>
                </a:solidFill>
                <a:cs typeface="方正小标宋_GBK" panose="03000509000000000000" charset="-122"/>
              </a:rPr>
              <a:t>立案审查，就要符合三个条件：一是有违纪事实和证据；二是应受到责任追究；三是按照法定权限和程序进行追责。</a:t>
            </a:r>
            <a:endParaRPr lang="zh-CN" altLang="en-US" sz="2400" dirty="0">
              <a:solidFill>
                <a:schemeClr val="tx1">
                  <a:lumMod val="65000"/>
                  <a:lumOff val="35000"/>
                </a:schemeClr>
              </a:solidFill>
              <a:cs typeface="方正小标宋_GBK" panose="03000509000000000000" charset="-122"/>
            </a:endParaRPr>
          </a:p>
        </p:txBody>
      </p:sp>
      <p:sp>
        <p:nvSpPr>
          <p:cNvPr id="40" name="矩形 39"/>
          <p:cNvSpPr/>
          <p:nvPr/>
        </p:nvSpPr>
        <p:spPr>
          <a:xfrm>
            <a:off x="1734820" y="3223895"/>
            <a:ext cx="10055225" cy="369570"/>
          </a:xfrm>
          <a:prstGeom prst="rect">
            <a:avLst/>
          </a:prstGeom>
        </p:spPr>
        <p:txBody>
          <a:bodyPr wrap="square">
            <a:noAutofit/>
          </a:bodyPr>
          <a:lstStyle/>
          <a:p>
            <a:r>
              <a:rPr lang="zh-CN" altLang="en-US" sz="2400" dirty="0">
                <a:solidFill>
                  <a:schemeClr val="tx1">
                    <a:lumMod val="65000"/>
                    <a:lumOff val="35000"/>
                  </a:schemeClr>
                </a:solidFill>
                <a:cs typeface="方正小标宋_GBK" panose="03000509000000000000" charset="-122"/>
              </a:rPr>
              <a:t>符合这三个条件，承办部门就可以起草立案审查呈批报告，经纪委书记、党委书记审批之后，开始立案审查。首先是向本人宣布立案决定，如果有比较严重的违纪违法事实，还要向家属通报。那么，要是有更为严重的问题，就要向社会公开。</a:t>
            </a:r>
            <a:endParaRPr lang="zh-CN" altLang="en-US" sz="2400" dirty="0">
              <a:solidFill>
                <a:schemeClr val="tx1">
                  <a:lumMod val="65000"/>
                  <a:lumOff val="35000"/>
                </a:schemeClr>
              </a:solidFill>
              <a:cs typeface="方正小标宋_GBK" panose="03000509000000000000" charset="-122"/>
            </a:endParaRPr>
          </a:p>
        </p:txBody>
      </p:sp>
      <p:sp>
        <p:nvSpPr>
          <p:cNvPr id="3" name="矩形 2"/>
          <p:cNvSpPr/>
          <p:nvPr/>
        </p:nvSpPr>
        <p:spPr>
          <a:xfrm>
            <a:off x="1877652" y="261323"/>
            <a:ext cx="5135136" cy="936625"/>
          </a:xfrm>
          <a:prstGeom prst="rect">
            <a:avLst/>
          </a:prstGeom>
          <a:ln>
            <a:solidFill>
              <a:srgbClr val="00B0F0"/>
            </a:solidFill>
            <a:prstDash val="dash"/>
          </a:ln>
        </p:spPr>
        <p:txBody>
          <a:bodyPr wrap="square" lIns="75448" tIns="37724" rIns="75448" bIns="37724">
            <a:spAutoFit/>
          </a:bodyPr>
          <a:p>
            <a:pPr algn="ctr"/>
            <a:r>
              <a:rPr lang="zh-CN" altLang="zh-CN" sz="2800" b="1" dirty="0">
                <a:latin typeface="+mj-ea"/>
                <a:ea typeface="+mj-ea"/>
                <a:cs typeface="方正小标宋_GBK" panose="03000509000000000000" charset="-122"/>
              </a:rPr>
              <a:t>线索处置、谈话函询</a:t>
            </a:r>
            <a:endParaRPr lang="en-US" altLang="zh-CN" sz="2800" b="1" dirty="0">
              <a:latin typeface="+mj-ea"/>
              <a:ea typeface="+mj-ea"/>
              <a:cs typeface="方正小标宋_GBK" panose="03000509000000000000" charset="-122"/>
            </a:endParaRPr>
          </a:p>
          <a:p>
            <a:pPr algn="ctr"/>
            <a:r>
              <a:rPr lang="zh-CN" altLang="zh-CN" sz="2800" b="1" dirty="0">
                <a:latin typeface="+mj-ea"/>
                <a:ea typeface="+mj-ea"/>
                <a:cs typeface="方正小标宋_GBK" panose="03000509000000000000" charset="-122"/>
              </a:rPr>
              <a:t>初步核实、立案审查工作流程</a:t>
            </a:r>
            <a:endParaRPr lang="zh-CN" altLang="zh-CN" sz="2800" b="1" dirty="0">
              <a:solidFill>
                <a:schemeClr val="tx1">
                  <a:lumMod val="75000"/>
                  <a:lumOff val="25000"/>
                </a:schemeClr>
              </a:solidFill>
              <a:latin typeface="+mj-ea"/>
              <a:ea typeface="+mj-ea"/>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Freeform 5"/>
          <p:cNvSpPr/>
          <p:nvPr/>
        </p:nvSpPr>
        <p:spPr bwMode="auto">
          <a:xfrm>
            <a:off x="3494186" y="1693354"/>
            <a:ext cx="1761490" cy="158826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7A00"/>
          </a:solidFill>
          <a:ln w="63500" cap="flat">
            <a:solidFill>
              <a:schemeClr val="bg1"/>
            </a:solidFill>
            <a:prstDash val="solid"/>
            <a:miter lim="800000"/>
          </a:ln>
          <a:effectLst/>
        </p:spPr>
        <p:txBody>
          <a:bodyPr vert="horz" wrap="square" lIns="109728" tIns="54864" rIns="109728" bIns="54864" numCol="1" anchor="t" anchorCtr="0" compatLnSpc="1"/>
          <a:lstStyle/>
          <a:p>
            <a:endParaRPr lang="zh-CN" altLang="en-US" sz="2770">
              <a:solidFill>
                <a:schemeClr val="bg1"/>
              </a:solidFill>
              <a:cs typeface="方正小标宋_GBK" panose="03000509000000000000" charset="-122"/>
            </a:endParaRPr>
          </a:p>
        </p:txBody>
      </p:sp>
      <p:sp>
        <p:nvSpPr>
          <p:cNvPr id="8" name="TextBox 7"/>
          <p:cNvSpPr txBox="1"/>
          <p:nvPr/>
        </p:nvSpPr>
        <p:spPr>
          <a:xfrm>
            <a:off x="3742933" y="2118088"/>
            <a:ext cx="1313815" cy="738664"/>
          </a:xfrm>
          <a:prstGeom prst="rect">
            <a:avLst/>
          </a:prstGeom>
          <a:noFill/>
        </p:spPr>
        <p:txBody>
          <a:bodyPr wrap="square" lIns="0" tIns="0" rIns="0" bIns="0" rtlCol="0">
            <a:spAutoFit/>
          </a:bodyPr>
          <a:lstStyle>
            <a:defPPr>
              <a:defRPr lang="en-US"/>
            </a:defPPr>
            <a:lvl1pPr algn="ctr">
              <a:defRPr sz="2000" b="1">
                <a:solidFill>
                  <a:schemeClr val="bg1"/>
                </a:solidFill>
                <a:latin typeface="微软雅黑" panose="020B0503020204020204" charset="-122"/>
                <a:ea typeface="微软雅黑" panose="020B0503020204020204" charset="-122"/>
              </a:defRPr>
            </a:lvl1pPr>
          </a:lstStyle>
          <a:p>
            <a:r>
              <a:rPr lang="zh-CN" altLang="en-US" sz="2400" dirty="0">
                <a:latin typeface="方正小标宋_GBK" panose="03000509000000000000" charset="-122"/>
                <a:ea typeface="方正小标宋_GBK" panose="03000509000000000000" charset="-122"/>
                <a:cs typeface="方正小标宋_GBK" panose="03000509000000000000" charset="-122"/>
              </a:rPr>
              <a:t>两个</a:t>
            </a:r>
            <a:endParaRPr lang="en-US" altLang="zh-CN" sz="2400" dirty="0">
              <a:latin typeface="方正小标宋_GBK" panose="03000509000000000000" charset="-122"/>
              <a:ea typeface="方正小标宋_GBK" panose="03000509000000000000" charset="-122"/>
              <a:cs typeface="方正小标宋_GBK" panose="03000509000000000000" charset="-122"/>
            </a:endParaRPr>
          </a:p>
          <a:p>
            <a:r>
              <a:rPr lang="zh-CN" altLang="en-US" sz="2400" dirty="0">
                <a:latin typeface="方正小标宋_GBK" panose="03000509000000000000" charset="-122"/>
                <a:ea typeface="方正小标宋_GBK" panose="03000509000000000000" charset="-122"/>
                <a:cs typeface="方正小标宋_GBK" panose="03000509000000000000" charset="-122"/>
              </a:rPr>
              <a:t>坚决维护</a:t>
            </a:r>
            <a:endParaRPr lang="zh-CN" altLang="en-US" sz="2400" dirty="0">
              <a:latin typeface="方正小标宋_GBK" panose="03000509000000000000" charset="-122"/>
              <a:ea typeface="方正小标宋_GBK" panose="03000509000000000000" charset="-122"/>
              <a:cs typeface="方正小标宋_GBK" panose="03000509000000000000" charset="-122"/>
            </a:endParaRPr>
          </a:p>
        </p:txBody>
      </p:sp>
      <p:sp>
        <p:nvSpPr>
          <p:cNvPr id="9" name="Freeform 5"/>
          <p:cNvSpPr/>
          <p:nvPr/>
        </p:nvSpPr>
        <p:spPr bwMode="auto">
          <a:xfrm>
            <a:off x="421960" y="1636017"/>
            <a:ext cx="1761586" cy="158826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10000"/>
          </a:solidFill>
          <a:ln w="63500" cap="flat">
            <a:solidFill>
              <a:schemeClr val="bg1"/>
            </a:solidFill>
            <a:prstDash val="solid"/>
            <a:miter lim="800000"/>
          </a:ln>
          <a:effectLst/>
        </p:spPr>
        <p:txBody>
          <a:bodyPr vert="horz" wrap="square" lIns="109728" tIns="54864" rIns="109728" bIns="54864" numCol="1" anchor="t" anchorCtr="0" compatLnSpc="1"/>
          <a:lstStyle/>
          <a:p>
            <a:endParaRPr lang="zh-CN" altLang="en-US" sz="2770" dirty="0">
              <a:solidFill>
                <a:schemeClr val="bg1"/>
              </a:solidFill>
              <a:cs typeface="方正小标宋_GBK" panose="03000509000000000000" charset="-122"/>
            </a:endParaRPr>
          </a:p>
        </p:txBody>
      </p:sp>
      <p:sp>
        <p:nvSpPr>
          <p:cNvPr id="10" name="Freeform 5"/>
          <p:cNvSpPr/>
          <p:nvPr/>
        </p:nvSpPr>
        <p:spPr bwMode="auto">
          <a:xfrm>
            <a:off x="6566316" y="1636017"/>
            <a:ext cx="1761490" cy="158826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78B384"/>
          </a:solidFill>
          <a:ln w="63500" cap="flat">
            <a:solidFill>
              <a:schemeClr val="bg1"/>
            </a:solidFill>
            <a:prstDash val="solid"/>
            <a:miter lim="800000"/>
          </a:ln>
          <a:effectLst/>
        </p:spPr>
        <p:txBody>
          <a:bodyPr vert="horz" wrap="square" lIns="109728" tIns="54864" rIns="109728" bIns="54864" numCol="1" anchor="t" anchorCtr="0" compatLnSpc="1"/>
          <a:lstStyle/>
          <a:p>
            <a:endParaRPr lang="zh-CN" altLang="en-US" sz="2770">
              <a:solidFill>
                <a:schemeClr val="bg1"/>
              </a:solidFill>
              <a:cs typeface="方正小标宋_GBK" panose="03000509000000000000" charset="-122"/>
            </a:endParaRPr>
          </a:p>
        </p:txBody>
      </p:sp>
      <p:sp>
        <p:nvSpPr>
          <p:cNvPr id="11" name="Freeform 5"/>
          <p:cNvSpPr/>
          <p:nvPr/>
        </p:nvSpPr>
        <p:spPr bwMode="auto">
          <a:xfrm>
            <a:off x="9638446" y="1636017"/>
            <a:ext cx="1761490" cy="158826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8FF"/>
          </a:solidFill>
          <a:ln w="63500" cap="flat">
            <a:solidFill>
              <a:schemeClr val="bg1"/>
            </a:solidFill>
            <a:prstDash val="solid"/>
            <a:miter lim="800000"/>
          </a:ln>
          <a:effectLst/>
        </p:spPr>
        <p:txBody>
          <a:bodyPr vert="horz" wrap="square" lIns="109728" tIns="54864" rIns="109728" bIns="54864" numCol="1" anchor="t" anchorCtr="0" compatLnSpc="1"/>
          <a:lstStyle/>
          <a:p>
            <a:endParaRPr lang="zh-CN" altLang="en-US" sz="2770">
              <a:solidFill>
                <a:schemeClr val="bg1"/>
              </a:solidFill>
              <a:cs typeface="方正小标宋_GBK" panose="03000509000000000000" charset="-122"/>
            </a:endParaRPr>
          </a:p>
        </p:txBody>
      </p:sp>
      <p:sp>
        <p:nvSpPr>
          <p:cNvPr id="12" name="TextBox 11"/>
          <p:cNvSpPr txBox="1"/>
          <p:nvPr/>
        </p:nvSpPr>
        <p:spPr>
          <a:xfrm>
            <a:off x="682401" y="2060751"/>
            <a:ext cx="1241257"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a:r>
              <a:rPr lang="zh-CN" altLang="en-US" sz="2400" b="1" dirty="0">
                <a:latin typeface="方正小标宋_GBK" panose="03000509000000000000" charset="-122"/>
                <a:ea typeface="方正小标宋_GBK" panose="03000509000000000000" charset="-122"/>
                <a:cs typeface="方正小标宋_GBK" panose="03000509000000000000" charset="-122"/>
              </a:rPr>
              <a:t>一个</a:t>
            </a:r>
            <a:endParaRPr lang="en-US" altLang="zh-CN" sz="2400" b="1" dirty="0">
              <a:latin typeface="方正小标宋_GBK" panose="03000509000000000000" charset="-122"/>
              <a:ea typeface="方正小标宋_GBK" panose="03000509000000000000" charset="-122"/>
              <a:cs typeface="方正小标宋_GBK" panose="03000509000000000000" charset="-122"/>
            </a:endParaRPr>
          </a:p>
          <a:p>
            <a:pPr algn="ctr"/>
            <a:r>
              <a:rPr lang="zh-CN" altLang="en-US" sz="2400" b="1" dirty="0">
                <a:latin typeface="方正小标宋_GBK" panose="03000509000000000000" charset="-122"/>
                <a:ea typeface="方正小标宋_GBK" panose="03000509000000000000" charset="-122"/>
                <a:cs typeface="方正小标宋_GBK" panose="03000509000000000000" charset="-122"/>
              </a:rPr>
              <a:t>指导思想</a:t>
            </a:r>
            <a:endParaRPr lang="zh-CN" altLang="en-US" sz="2400" b="1" dirty="0">
              <a:latin typeface="方正小标宋_GBK" panose="03000509000000000000" charset="-122"/>
              <a:ea typeface="方正小标宋_GBK" panose="03000509000000000000" charset="-122"/>
              <a:cs typeface="方正小标宋_GBK" panose="03000509000000000000" charset="-122"/>
            </a:endParaRPr>
          </a:p>
        </p:txBody>
      </p:sp>
      <p:sp>
        <p:nvSpPr>
          <p:cNvPr id="13" name="TextBox 12"/>
          <p:cNvSpPr txBox="1"/>
          <p:nvPr/>
        </p:nvSpPr>
        <p:spPr>
          <a:xfrm>
            <a:off x="6876023" y="2060751"/>
            <a:ext cx="1242060" cy="738664"/>
          </a:xfrm>
          <a:prstGeom prst="rect">
            <a:avLst/>
          </a:prstGeom>
          <a:noFill/>
        </p:spPr>
        <p:txBody>
          <a:bodyPr wrap="square" lIns="0" tIns="0" rIns="0" bIns="0" rtlCol="0">
            <a:spAutoFit/>
          </a:bodyPr>
          <a:lstStyle>
            <a:defPPr>
              <a:defRPr lang="en-US"/>
            </a:defPPr>
            <a:lvl1pPr algn="ctr">
              <a:defRPr sz="2000" b="1">
                <a:solidFill>
                  <a:schemeClr val="bg1"/>
                </a:solidFill>
                <a:latin typeface="微软雅黑" panose="020B0503020204020204" charset="-122"/>
                <a:ea typeface="微软雅黑" panose="020B0503020204020204" charset="-122"/>
              </a:defRPr>
            </a:lvl1pPr>
          </a:lstStyle>
          <a:p>
            <a:r>
              <a:rPr lang="zh-CN" altLang="en-US" sz="2400" dirty="0">
                <a:latin typeface="方正小标宋_GBK" panose="03000509000000000000" charset="-122"/>
                <a:ea typeface="方正小标宋_GBK" panose="03000509000000000000" charset="-122"/>
                <a:cs typeface="方正小标宋_GBK" panose="03000509000000000000" charset="-122"/>
              </a:rPr>
              <a:t>三个</a:t>
            </a:r>
            <a:endParaRPr lang="en-US" altLang="zh-CN" sz="2400" dirty="0">
              <a:latin typeface="方正小标宋_GBK" panose="03000509000000000000" charset="-122"/>
              <a:ea typeface="方正小标宋_GBK" panose="03000509000000000000" charset="-122"/>
              <a:cs typeface="方正小标宋_GBK" panose="03000509000000000000" charset="-122"/>
            </a:endParaRPr>
          </a:p>
          <a:p>
            <a:r>
              <a:rPr lang="zh-CN" altLang="en-US" sz="2400" dirty="0">
                <a:latin typeface="方正小标宋_GBK" panose="03000509000000000000" charset="-122"/>
                <a:ea typeface="方正小标宋_GBK" panose="03000509000000000000" charset="-122"/>
                <a:cs typeface="方正小标宋_GBK" panose="03000509000000000000" charset="-122"/>
              </a:rPr>
              <a:t>重点查处</a:t>
            </a:r>
            <a:endParaRPr lang="zh-CN" altLang="en-US" sz="2400" dirty="0">
              <a:latin typeface="方正小标宋_GBK" panose="03000509000000000000" charset="-122"/>
              <a:ea typeface="方正小标宋_GBK" panose="03000509000000000000" charset="-122"/>
              <a:cs typeface="方正小标宋_GBK" panose="03000509000000000000" charset="-122"/>
            </a:endParaRPr>
          </a:p>
        </p:txBody>
      </p:sp>
      <p:sp>
        <p:nvSpPr>
          <p:cNvPr id="14" name="TextBox 13"/>
          <p:cNvSpPr txBox="1"/>
          <p:nvPr/>
        </p:nvSpPr>
        <p:spPr>
          <a:xfrm>
            <a:off x="9937358" y="2060749"/>
            <a:ext cx="1162685" cy="738664"/>
          </a:xfrm>
          <a:prstGeom prst="rect">
            <a:avLst/>
          </a:prstGeom>
          <a:noFill/>
        </p:spPr>
        <p:txBody>
          <a:bodyPr wrap="square" lIns="0" tIns="0" rIns="0" bIns="0" rtlCol="0">
            <a:spAutoFit/>
          </a:bodyPr>
          <a:lstStyle>
            <a:defPPr>
              <a:defRPr lang="en-US"/>
            </a:defPPr>
            <a:lvl1pPr algn="ctr">
              <a:defRPr sz="2000" b="1">
                <a:solidFill>
                  <a:schemeClr val="bg1"/>
                </a:solidFill>
                <a:latin typeface="微软雅黑" panose="020B0503020204020204" charset="-122"/>
                <a:ea typeface="微软雅黑" panose="020B0503020204020204" charset="-122"/>
              </a:defRPr>
            </a:lvl1pPr>
          </a:lstStyle>
          <a:p>
            <a:r>
              <a:rPr lang="zh-CN" altLang="en-US" sz="2400" dirty="0">
                <a:latin typeface="方正小标宋_GBK" panose="03000509000000000000" charset="-122"/>
                <a:ea typeface="方正小标宋_GBK" panose="03000509000000000000" charset="-122"/>
                <a:cs typeface="方正小标宋_GBK" panose="03000509000000000000" charset="-122"/>
              </a:rPr>
              <a:t>四种</a:t>
            </a:r>
            <a:endParaRPr lang="en-US" altLang="zh-CN" sz="2400" dirty="0">
              <a:latin typeface="方正小标宋_GBK" panose="03000509000000000000" charset="-122"/>
              <a:ea typeface="方正小标宋_GBK" panose="03000509000000000000" charset="-122"/>
              <a:cs typeface="方正小标宋_GBK" panose="03000509000000000000" charset="-122"/>
            </a:endParaRPr>
          </a:p>
          <a:p>
            <a:r>
              <a:rPr lang="zh-CN" altLang="en-US" sz="2400" dirty="0">
                <a:latin typeface="方正小标宋_GBK" panose="03000509000000000000" charset="-122"/>
                <a:ea typeface="方正小标宋_GBK" panose="03000509000000000000" charset="-122"/>
                <a:cs typeface="方正小标宋_GBK" panose="03000509000000000000" charset="-122"/>
              </a:rPr>
              <a:t>形态</a:t>
            </a:r>
            <a:endParaRPr lang="zh-CN" altLang="en-US" sz="2400" dirty="0">
              <a:latin typeface="方正小标宋_GBK" panose="03000509000000000000" charset="-122"/>
              <a:ea typeface="方正小标宋_GBK" panose="03000509000000000000" charset="-122"/>
              <a:cs typeface="方正小标宋_GBK" panose="03000509000000000000" charset="-122"/>
            </a:endParaRPr>
          </a:p>
        </p:txBody>
      </p:sp>
      <p:grpSp>
        <p:nvGrpSpPr>
          <p:cNvPr id="15" name="组合 14"/>
          <p:cNvGrpSpPr/>
          <p:nvPr/>
        </p:nvGrpSpPr>
        <p:grpSpPr>
          <a:xfrm>
            <a:off x="1495887" y="686533"/>
            <a:ext cx="9179822" cy="668639"/>
            <a:chOff x="738572" y="286359"/>
            <a:chExt cx="7649852" cy="557199"/>
          </a:xfrm>
        </p:grpSpPr>
        <p:sp>
          <p:nvSpPr>
            <p:cNvPr id="16" name="TextBox 18"/>
            <p:cNvSpPr txBox="1"/>
            <p:nvPr/>
          </p:nvSpPr>
          <p:spPr>
            <a:xfrm>
              <a:off x="738572" y="286359"/>
              <a:ext cx="3226311" cy="446276"/>
            </a:xfrm>
            <a:prstGeom prst="rect">
              <a:avLst/>
            </a:prstGeom>
            <a:noFill/>
          </p:spPr>
          <p:txBody>
            <a:bodyPr wrap="none" rtlCol="0">
              <a:spAutoFit/>
            </a:bodyPr>
            <a:lstStyle>
              <a:defPPr>
                <a:defRPr lang="en-US"/>
              </a:defPPr>
              <a:lvl1pPr>
                <a:defRPr sz="2400" b="1">
                  <a:latin typeface="微软雅黑" panose="020B0503020204020204" charset="-122"/>
                  <a:ea typeface="微软雅黑" panose="020B0503020204020204" charset="-122"/>
                </a:defRPr>
              </a:lvl1pPr>
            </a:lstStyle>
            <a:p>
              <a:r>
                <a:rPr lang="zh-CN" altLang="en-US" sz="2880" dirty="0">
                  <a:latin typeface="方正小标宋_GBK" panose="03000509000000000000" charset="-122"/>
                  <a:ea typeface="方正小标宋_GBK" panose="03000509000000000000" charset="-122"/>
                  <a:cs typeface="方正小标宋_GBK" panose="03000509000000000000" charset="-122"/>
                </a:rPr>
                <a:t>（二）总则部分的亮点</a:t>
              </a:r>
              <a:endParaRPr lang="zh-CN" altLang="en-US" sz="2880" dirty="0">
                <a:latin typeface="方正小标宋_GBK" panose="03000509000000000000" charset="-122"/>
                <a:ea typeface="方正小标宋_GBK" panose="03000509000000000000" charset="-122"/>
                <a:cs typeface="方正小标宋_GBK" panose="03000509000000000000" charset="-122"/>
              </a:endParaRPr>
            </a:p>
          </p:txBody>
        </p:sp>
        <p:cxnSp>
          <p:nvCxnSpPr>
            <p:cNvPr id="17" name="直接连接符 16"/>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90805" y="3619500"/>
            <a:ext cx="3582035" cy="2676525"/>
          </a:xfrm>
          <a:prstGeom prst="rect">
            <a:avLst/>
          </a:prstGeom>
        </p:spPr>
        <p:txBody>
          <a:bodyPr wrap="square">
            <a:spAutoFit/>
          </a:bodyPr>
          <a:lstStyle/>
          <a:p>
            <a:r>
              <a:rPr lang="zh-CN" altLang="en-US" sz="2400" dirty="0">
                <a:solidFill>
                  <a:srgbClr val="333333"/>
                </a:solidFill>
                <a:latin typeface="方正小标宋_GBK" panose="03000509000000000000" charset="-122"/>
                <a:ea typeface="方正小标宋_GBK" panose="03000509000000000000" charset="-122"/>
                <a:cs typeface="方正小标宋_GBK" panose="03000509000000000000" charset="-122"/>
              </a:rPr>
              <a:t>规定：党的纪律建设必须坚持以马克思列宁主义、毛泽东思想、邓小平理论、“三个代表”重要思想、科学发展观、习近平新时代中国特色社会主义思想为指导</a:t>
            </a:r>
            <a:endParaRPr lang="zh-CN" altLang="en-US" sz="2400" dirty="0">
              <a:solidFill>
                <a:srgbClr val="333333"/>
              </a:solidFill>
              <a:latin typeface="方正小标宋_GBK" panose="03000509000000000000" charset="-122"/>
              <a:ea typeface="方正小标宋_GBK" panose="03000509000000000000" charset="-122"/>
              <a:cs typeface="方正小标宋_GBK" panose="03000509000000000000" charset="-122"/>
            </a:endParaRPr>
          </a:p>
        </p:txBody>
      </p:sp>
      <p:sp>
        <p:nvSpPr>
          <p:cNvPr id="3" name="矩形 2"/>
          <p:cNvSpPr/>
          <p:nvPr/>
        </p:nvSpPr>
        <p:spPr>
          <a:xfrm>
            <a:off x="3721735" y="3619500"/>
            <a:ext cx="2586990" cy="2676525"/>
          </a:xfrm>
          <a:prstGeom prst="rect">
            <a:avLst/>
          </a:prstGeom>
        </p:spPr>
        <p:txBody>
          <a:bodyPr wrap="square">
            <a:spAutoFit/>
          </a:bodyPr>
          <a:lstStyle/>
          <a:p>
            <a:r>
              <a:rPr lang="zh-CN" altLang="en-US" sz="2400" dirty="0">
                <a:solidFill>
                  <a:srgbClr val="333333"/>
                </a:solidFill>
                <a:latin typeface="方正小标宋_GBK" panose="03000509000000000000" charset="-122"/>
                <a:ea typeface="方正小标宋_GBK" panose="03000509000000000000" charset="-122"/>
                <a:cs typeface="方正小标宋_GBK" panose="03000509000000000000" charset="-122"/>
              </a:rPr>
              <a:t>规定：坚决维护习近平总书记党中央的核心、全党的核心地位，坚决维护党中央权威和集中统一领导</a:t>
            </a:r>
            <a:endParaRPr lang="zh-CN" altLang="en-US" sz="2400" dirty="0">
              <a:solidFill>
                <a:srgbClr val="333333"/>
              </a:solidFill>
              <a:latin typeface="方正小标宋_GBK" panose="03000509000000000000" charset="-122"/>
              <a:ea typeface="方正小标宋_GBK" panose="03000509000000000000" charset="-122"/>
              <a:cs typeface="方正小标宋_GBK" panose="03000509000000000000" charset="-122"/>
            </a:endParaRPr>
          </a:p>
        </p:txBody>
      </p:sp>
      <p:sp>
        <p:nvSpPr>
          <p:cNvPr id="4" name="矩形 3"/>
          <p:cNvSpPr/>
          <p:nvPr/>
        </p:nvSpPr>
        <p:spPr>
          <a:xfrm>
            <a:off x="6357620" y="3619500"/>
            <a:ext cx="3156585" cy="3046095"/>
          </a:xfrm>
          <a:prstGeom prst="rect">
            <a:avLst/>
          </a:prstGeom>
        </p:spPr>
        <p:txBody>
          <a:bodyPr wrap="square">
            <a:spAutoFit/>
          </a:bodyPr>
          <a:lstStyle/>
          <a:p>
            <a:r>
              <a:rPr lang="zh-CN" altLang="en-US" sz="2400" dirty="0">
                <a:solidFill>
                  <a:srgbClr val="333333"/>
                </a:solidFill>
                <a:latin typeface="方正小标宋_GBK" panose="03000509000000000000" charset="-122"/>
                <a:ea typeface="方正小标宋_GBK" panose="03000509000000000000" charset="-122"/>
                <a:cs typeface="方正小标宋_GBK" panose="03000509000000000000" charset="-122"/>
              </a:rPr>
              <a:t>规定：重点查处党的十八大以来不收敛、不收手，问题线索反映集中、群众反映强烈，政治问题和经济问题交织的腐败案件，违反中央八项规定精神的问题</a:t>
            </a:r>
            <a:endParaRPr lang="zh-CN" altLang="en-US" sz="2400" dirty="0">
              <a:solidFill>
                <a:srgbClr val="333333"/>
              </a:solidFill>
              <a:latin typeface="方正小标宋_GBK" panose="03000509000000000000" charset="-122"/>
              <a:ea typeface="方正小标宋_GBK" panose="03000509000000000000" charset="-122"/>
              <a:cs typeface="方正小标宋_GBK" panose="03000509000000000000" charset="-122"/>
            </a:endParaRPr>
          </a:p>
        </p:txBody>
      </p:sp>
      <p:sp>
        <p:nvSpPr>
          <p:cNvPr id="5" name="矩形 4"/>
          <p:cNvSpPr/>
          <p:nvPr/>
        </p:nvSpPr>
        <p:spPr>
          <a:xfrm>
            <a:off x="9563100" y="3648710"/>
            <a:ext cx="2567305" cy="1938020"/>
          </a:xfrm>
          <a:prstGeom prst="rect">
            <a:avLst/>
          </a:prstGeom>
        </p:spPr>
        <p:txBody>
          <a:bodyPr wrap="square">
            <a:spAutoFit/>
          </a:bodyPr>
          <a:lstStyle/>
          <a:p>
            <a:r>
              <a:rPr lang="zh-CN" altLang="en-US" sz="2400" dirty="0">
                <a:solidFill>
                  <a:srgbClr val="333333"/>
                </a:solidFill>
                <a:latin typeface="方正小标宋_GBK" panose="03000509000000000000" charset="-122"/>
                <a:ea typeface="方正小标宋_GBK" panose="03000509000000000000" charset="-122"/>
                <a:cs typeface="方正小标宋_GBK" panose="03000509000000000000" charset="-122"/>
              </a:rPr>
              <a:t>实践中普遍运用的监督执纪“四种形态”体现在</a:t>
            </a:r>
            <a:r>
              <a:rPr lang="en-US" altLang="zh-CN" sz="2400" dirty="0">
                <a:solidFill>
                  <a:srgbClr val="333333"/>
                </a:solidFill>
                <a:latin typeface="方正小标宋_GBK" panose="03000509000000000000" charset="-122"/>
                <a:ea typeface="方正小标宋_GBK" panose="03000509000000000000" charset="-122"/>
                <a:cs typeface="方正小标宋_GBK" panose="03000509000000000000" charset="-122"/>
              </a:rPr>
              <a:t>《</a:t>
            </a:r>
            <a:r>
              <a:rPr lang="zh-CN" altLang="en-US" sz="2400" dirty="0">
                <a:solidFill>
                  <a:srgbClr val="333333"/>
                </a:solidFill>
                <a:latin typeface="方正小标宋_GBK" panose="03000509000000000000" charset="-122"/>
                <a:ea typeface="方正小标宋_GBK" panose="03000509000000000000" charset="-122"/>
                <a:cs typeface="方正小标宋_GBK" panose="03000509000000000000" charset="-122"/>
              </a:rPr>
              <a:t>条例</a:t>
            </a:r>
            <a:r>
              <a:rPr lang="en-US" altLang="zh-CN" sz="2400" dirty="0">
                <a:solidFill>
                  <a:srgbClr val="333333"/>
                </a:solidFill>
                <a:latin typeface="方正小标宋_GBK" panose="03000509000000000000" charset="-122"/>
                <a:ea typeface="方正小标宋_GBK" panose="03000509000000000000" charset="-122"/>
                <a:cs typeface="方正小标宋_GBK" panose="03000509000000000000" charset="-122"/>
              </a:rPr>
              <a:t>》</a:t>
            </a:r>
            <a:r>
              <a:rPr lang="zh-CN" altLang="en-US" sz="2400" dirty="0">
                <a:solidFill>
                  <a:srgbClr val="333333"/>
                </a:solidFill>
                <a:latin typeface="方正小标宋_GBK" panose="03000509000000000000" charset="-122"/>
                <a:ea typeface="方正小标宋_GBK" panose="03000509000000000000" charset="-122"/>
                <a:cs typeface="方正小标宋_GBK" panose="03000509000000000000" charset="-122"/>
              </a:rPr>
              <a:t>之中，位列第五条</a:t>
            </a:r>
            <a:endParaRPr lang="zh-CN" altLang="en-US" sz="2400" dirty="0">
              <a:solidFill>
                <a:srgbClr val="333333"/>
              </a:solidFill>
              <a:latin typeface="方正小标宋_GBK" panose="03000509000000000000" charset="-122"/>
              <a:ea typeface="方正小标宋_GBK" panose="03000509000000000000" charset="-122"/>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5" name="组合 14"/>
          <p:cNvGrpSpPr/>
          <p:nvPr/>
        </p:nvGrpSpPr>
        <p:grpSpPr>
          <a:xfrm>
            <a:off x="1495887" y="686533"/>
            <a:ext cx="9179822" cy="668639"/>
            <a:chOff x="738572" y="286359"/>
            <a:chExt cx="7649852" cy="557199"/>
          </a:xfrm>
        </p:grpSpPr>
        <p:sp>
          <p:nvSpPr>
            <p:cNvPr id="16" name="TextBox 18"/>
            <p:cNvSpPr txBox="1"/>
            <p:nvPr/>
          </p:nvSpPr>
          <p:spPr>
            <a:xfrm>
              <a:off x="738572" y="286359"/>
              <a:ext cx="3226311" cy="446276"/>
            </a:xfrm>
            <a:prstGeom prst="rect">
              <a:avLst/>
            </a:prstGeom>
            <a:noFill/>
          </p:spPr>
          <p:txBody>
            <a:bodyPr wrap="none" rtlCol="0">
              <a:spAutoFit/>
            </a:bodyPr>
            <a:lstStyle>
              <a:defPPr>
                <a:defRPr lang="en-US"/>
              </a:defPPr>
              <a:lvl1pPr>
                <a:defRPr sz="2400" b="1">
                  <a:latin typeface="微软雅黑" panose="020B0503020204020204" charset="-122"/>
                  <a:ea typeface="微软雅黑" panose="020B0503020204020204" charset="-122"/>
                </a:defRPr>
              </a:lvl1pPr>
            </a:lstStyle>
            <a:p>
              <a:r>
                <a:rPr lang="zh-CN" altLang="en-US" sz="2880" dirty="0">
                  <a:latin typeface="方正小标宋_GBK" panose="03000509000000000000" charset="-122"/>
                  <a:ea typeface="方正小标宋_GBK" panose="03000509000000000000" charset="-122"/>
                  <a:cs typeface="方正小标宋_GBK" panose="03000509000000000000" charset="-122"/>
                </a:rPr>
                <a:t>（二）总则部分的亮点</a:t>
              </a:r>
              <a:endParaRPr lang="zh-CN" altLang="en-US" sz="2880" dirty="0">
                <a:latin typeface="方正小标宋_GBK" panose="03000509000000000000" charset="-122"/>
                <a:ea typeface="方正小标宋_GBK" panose="03000509000000000000" charset="-122"/>
                <a:cs typeface="方正小标宋_GBK" panose="03000509000000000000" charset="-122"/>
              </a:endParaRPr>
            </a:p>
          </p:txBody>
        </p:sp>
        <p:cxnSp>
          <p:nvCxnSpPr>
            <p:cNvPr id="17" name="直接连接符 16"/>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621110" y="2687949"/>
            <a:ext cx="3960439" cy="14821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0074" tIns="44980" rIns="90074" bIns="44980" rtlCol="0" anchor="ctr"/>
          <a:p>
            <a:pPr algn="ctr">
              <a:lnSpc>
                <a:spcPct val="120000"/>
              </a:lnSpc>
            </a:pPr>
            <a:endParaRPr lang="zh-CN" altLang="en-US" sz="2000" dirty="0">
              <a:solidFill>
                <a:srgbClr val="00B0F0"/>
              </a:solidFill>
              <a:latin typeface="微软雅黑" panose="020B0503020204020204" charset="-122"/>
              <a:ea typeface="微软雅黑" panose="020B0503020204020204" charset="-122"/>
            </a:endParaRPr>
          </a:p>
        </p:txBody>
      </p:sp>
      <p:sp>
        <p:nvSpPr>
          <p:cNvPr id="23" name="TextBox 9"/>
          <p:cNvSpPr txBox="1"/>
          <p:nvPr/>
        </p:nvSpPr>
        <p:spPr>
          <a:xfrm>
            <a:off x="728969" y="2850023"/>
            <a:ext cx="3744416" cy="1208405"/>
          </a:xfrm>
          <a:prstGeom prst="rect">
            <a:avLst/>
          </a:prstGeom>
          <a:noFill/>
        </p:spPr>
        <p:txBody>
          <a:bodyPr wrap="square" lIns="90074" tIns="44980" rIns="90074" bIns="44980" rtlCol="0">
            <a:spAutoFit/>
          </a:bodyPr>
          <a:p>
            <a:pPr algn="ctr">
              <a:lnSpc>
                <a:spcPct val="130000"/>
              </a:lnSpc>
            </a:pPr>
            <a:r>
              <a:rPr lang="zh-CN" altLang="en-US" sz="2800" b="1" dirty="0">
                <a:solidFill>
                  <a:prstClr val="white"/>
                </a:solidFill>
                <a:latin typeface="微软雅黑" panose="020B0503020204020204" charset="-122"/>
                <a:ea typeface="微软雅黑" panose="020B0503020204020204" charset="-122"/>
              </a:rPr>
              <a:t>运用好监督执纪的</a:t>
            </a:r>
            <a:endParaRPr lang="en-US" altLang="zh-CN" sz="2800" b="1" dirty="0">
              <a:solidFill>
                <a:prstClr val="white"/>
              </a:solidFill>
              <a:latin typeface="微软雅黑" panose="020B0503020204020204" charset="-122"/>
              <a:ea typeface="微软雅黑" panose="020B0503020204020204" charset="-122"/>
            </a:endParaRPr>
          </a:p>
          <a:p>
            <a:pPr algn="ctr">
              <a:lnSpc>
                <a:spcPct val="130000"/>
              </a:lnSpc>
            </a:pPr>
            <a:r>
              <a:rPr lang="zh-CN" altLang="en-US" sz="2800" b="1" dirty="0">
                <a:solidFill>
                  <a:prstClr val="white"/>
                </a:solidFill>
                <a:latin typeface="微软雅黑" panose="020B0503020204020204" charset="-122"/>
                <a:ea typeface="微软雅黑" panose="020B0503020204020204" charset="-122"/>
              </a:rPr>
              <a:t>“四种形态”</a:t>
            </a:r>
            <a:endParaRPr lang="zh-CN" altLang="en-US" sz="2800" b="1" dirty="0">
              <a:solidFill>
                <a:prstClr val="white"/>
              </a:solidFill>
              <a:latin typeface="微软雅黑" panose="020B0503020204020204" charset="-122"/>
              <a:ea typeface="微软雅黑" panose="020B0503020204020204" charset="-122"/>
            </a:endParaRPr>
          </a:p>
        </p:txBody>
      </p:sp>
      <p:sp>
        <p:nvSpPr>
          <p:cNvPr id="24" name="TextBox 32"/>
          <p:cNvSpPr txBox="1"/>
          <p:nvPr/>
        </p:nvSpPr>
        <p:spPr>
          <a:xfrm>
            <a:off x="4869180" y="2087880"/>
            <a:ext cx="7018655" cy="3474085"/>
          </a:xfrm>
          <a:prstGeom prst="rect">
            <a:avLst/>
          </a:prstGeom>
          <a:noFill/>
        </p:spPr>
        <p:txBody>
          <a:bodyPr wrap="square" lIns="90074" tIns="44980" rIns="90074" bIns="44980" rtlCol="0">
            <a:spAutoFit/>
          </a:bodyPr>
          <a:p>
            <a:pPr marL="337820" indent="-337820" algn="just">
              <a:lnSpc>
                <a:spcPct val="100000"/>
              </a:lnSpc>
              <a:buFont typeface="Wingdings" panose="05000000000000000000" pitchFamily="2" charset="2"/>
              <a:buChar char="p"/>
            </a:pPr>
            <a:r>
              <a:rPr lang="zh-CN" altLang="en-US" sz="2800" dirty="0">
                <a:solidFill>
                  <a:sysClr val="windowText" lastClr="000000"/>
                </a:solidFill>
                <a:latin typeface="楷体" panose="02010609060101010101" charset="-122"/>
                <a:ea typeface="楷体" panose="02010609060101010101" charset="-122"/>
              </a:rPr>
              <a:t>一是</a:t>
            </a:r>
            <a:r>
              <a:rPr lang="zh-CN" altLang="en-US" sz="2800" b="1" dirty="0">
                <a:solidFill>
                  <a:srgbClr val="FF0000"/>
                </a:solidFill>
                <a:latin typeface="楷体" panose="02010609060101010101" charset="-122"/>
                <a:ea typeface="楷体" panose="02010609060101010101" charset="-122"/>
              </a:rPr>
              <a:t>常态</a:t>
            </a:r>
            <a:r>
              <a:rPr lang="zh-CN" altLang="en-US" sz="2800" dirty="0">
                <a:solidFill>
                  <a:sysClr val="windowText" lastClr="000000"/>
                </a:solidFill>
                <a:latin typeface="楷体" panose="02010609060101010101" charset="-122"/>
                <a:ea typeface="楷体" panose="02010609060101010101" charset="-122"/>
              </a:rPr>
              <a:t>，让红红脸、出出汗成为常态；</a:t>
            </a:r>
            <a:endParaRPr lang="en-US" altLang="zh-CN" sz="2800" dirty="0">
              <a:solidFill>
                <a:sysClr val="windowText" lastClr="000000"/>
              </a:solidFill>
              <a:latin typeface="楷体" panose="02010609060101010101" charset="-122"/>
              <a:ea typeface="楷体" panose="02010609060101010101" charset="-122"/>
            </a:endParaRPr>
          </a:p>
          <a:p>
            <a:pPr marL="337820" indent="-337820" algn="just">
              <a:lnSpc>
                <a:spcPct val="100000"/>
              </a:lnSpc>
              <a:buFont typeface="Wingdings" panose="05000000000000000000" pitchFamily="2" charset="2"/>
              <a:buChar char="p"/>
            </a:pPr>
            <a:endParaRPr lang="en-US" altLang="zh-CN" sz="800" dirty="0">
              <a:solidFill>
                <a:sysClr val="windowText" lastClr="000000"/>
              </a:solidFill>
              <a:latin typeface="楷体" panose="02010609060101010101" charset="-122"/>
              <a:ea typeface="楷体" panose="02010609060101010101" charset="-122"/>
            </a:endParaRPr>
          </a:p>
          <a:p>
            <a:pPr marL="337820" indent="-337820" algn="just">
              <a:lnSpc>
                <a:spcPct val="100000"/>
              </a:lnSpc>
              <a:buFont typeface="Wingdings" panose="05000000000000000000" pitchFamily="2" charset="2"/>
              <a:buChar char="p"/>
            </a:pPr>
            <a:r>
              <a:rPr lang="zh-CN" altLang="en-US" sz="2800" dirty="0">
                <a:solidFill>
                  <a:sysClr val="windowText" lastClr="000000"/>
                </a:solidFill>
                <a:latin typeface="楷体" panose="02010609060101010101" charset="-122"/>
                <a:ea typeface="楷体" panose="02010609060101010101" charset="-122"/>
              </a:rPr>
              <a:t>二是</a:t>
            </a:r>
            <a:r>
              <a:rPr lang="zh-CN" altLang="en-US" sz="2800" b="1" dirty="0">
                <a:solidFill>
                  <a:srgbClr val="FF0000"/>
                </a:solidFill>
                <a:latin typeface="楷体" panose="02010609060101010101" charset="-122"/>
                <a:ea typeface="楷体" panose="02010609060101010101" charset="-122"/>
              </a:rPr>
              <a:t>多数</a:t>
            </a:r>
            <a:r>
              <a:rPr lang="zh-CN" altLang="en-US" sz="2800" dirty="0">
                <a:solidFill>
                  <a:sysClr val="windowText" lastClr="000000"/>
                </a:solidFill>
                <a:latin typeface="楷体" panose="02010609060101010101" charset="-122"/>
                <a:ea typeface="楷体" panose="02010609060101010101" charset="-122"/>
              </a:rPr>
              <a:t>，使党纪轻处分和组织处理成为大多数；</a:t>
            </a:r>
            <a:endParaRPr lang="en-US" altLang="zh-CN" sz="2800" dirty="0">
              <a:solidFill>
                <a:sysClr val="windowText" lastClr="000000"/>
              </a:solidFill>
              <a:latin typeface="楷体" panose="02010609060101010101" charset="-122"/>
              <a:ea typeface="楷体" panose="02010609060101010101" charset="-122"/>
            </a:endParaRPr>
          </a:p>
          <a:p>
            <a:pPr marL="337820" indent="-337820" algn="just">
              <a:lnSpc>
                <a:spcPct val="100000"/>
              </a:lnSpc>
              <a:buFont typeface="Wingdings" panose="05000000000000000000" pitchFamily="2" charset="2"/>
              <a:buChar char="p"/>
            </a:pPr>
            <a:endParaRPr lang="en-US" altLang="zh-CN" sz="800" dirty="0">
              <a:solidFill>
                <a:sysClr val="windowText" lastClr="000000"/>
              </a:solidFill>
              <a:latin typeface="楷体" panose="02010609060101010101" charset="-122"/>
              <a:ea typeface="楷体" panose="02010609060101010101" charset="-122"/>
            </a:endParaRPr>
          </a:p>
          <a:p>
            <a:pPr marL="337820" indent="-337820" algn="just">
              <a:lnSpc>
                <a:spcPct val="100000"/>
              </a:lnSpc>
              <a:buFont typeface="Wingdings" panose="05000000000000000000" pitchFamily="2" charset="2"/>
              <a:buChar char="p"/>
            </a:pPr>
            <a:r>
              <a:rPr lang="zh-CN" altLang="en-US" sz="2800" dirty="0">
                <a:solidFill>
                  <a:sysClr val="windowText" lastClr="000000"/>
                </a:solidFill>
                <a:latin typeface="楷体" panose="02010609060101010101" charset="-122"/>
                <a:ea typeface="楷体" panose="02010609060101010101" charset="-122"/>
              </a:rPr>
              <a:t>三是</a:t>
            </a:r>
            <a:r>
              <a:rPr lang="zh-CN" altLang="en-US" sz="2800" b="1" dirty="0">
                <a:solidFill>
                  <a:srgbClr val="FF0000"/>
                </a:solidFill>
                <a:latin typeface="楷体" panose="02010609060101010101" charset="-122"/>
                <a:ea typeface="楷体" panose="02010609060101010101" charset="-122"/>
              </a:rPr>
              <a:t>少数</a:t>
            </a:r>
            <a:r>
              <a:rPr lang="zh-CN" altLang="en-US" sz="2800" dirty="0">
                <a:solidFill>
                  <a:sysClr val="windowText" lastClr="000000"/>
                </a:solidFill>
                <a:latin typeface="楷体" panose="02010609060101010101" charset="-122"/>
                <a:ea typeface="楷体" panose="02010609060101010101" charset="-122"/>
              </a:rPr>
              <a:t>，对严重违纪的重处分、作出重大职务调整是少数；</a:t>
            </a:r>
            <a:endParaRPr lang="en-US" altLang="zh-CN" sz="2800" dirty="0">
              <a:solidFill>
                <a:sysClr val="windowText" lastClr="000000"/>
              </a:solidFill>
              <a:latin typeface="楷体" panose="02010609060101010101" charset="-122"/>
              <a:ea typeface="楷体" panose="02010609060101010101" charset="-122"/>
            </a:endParaRPr>
          </a:p>
          <a:p>
            <a:pPr marL="337820" indent="-337820" algn="just">
              <a:lnSpc>
                <a:spcPct val="100000"/>
              </a:lnSpc>
              <a:buFont typeface="Wingdings" panose="05000000000000000000" pitchFamily="2" charset="2"/>
              <a:buChar char="p"/>
            </a:pPr>
            <a:endParaRPr lang="en-US" altLang="zh-CN" sz="800" dirty="0">
              <a:solidFill>
                <a:sysClr val="windowText" lastClr="000000"/>
              </a:solidFill>
              <a:latin typeface="楷体" panose="02010609060101010101" charset="-122"/>
              <a:ea typeface="楷体" panose="02010609060101010101" charset="-122"/>
            </a:endParaRPr>
          </a:p>
          <a:p>
            <a:pPr marL="337820" indent="-337820" algn="just">
              <a:lnSpc>
                <a:spcPct val="100000"/>
              </a:lnSpc>
              <a:buFont typeface="Wingdings" panose="05000000000000000000" pitchFamily="2" charset="2"/>
              <a:buChar char="p"/>
            </a:pPr>
            <a:r>
              <a:rPr lang="zh-CN" altLang="en-US" sz="2800" dirty="0">
                <a:solidFill>
                  <a:sysClr val="windowText" lastClr="000000"/>
                </a:solidFill>
                <a:latin typeface="楷体" panose="02010609060101010101" charset="-122"/>
                <a:ea typeface="楷体" panose="02010609060101010101" charset="-122"/>
              </a:rPr>
              <a:t>四是</a:t>
            </a:r>
            <a:r>
              <a:rPr lang="zh-CN" altLang="en-US" sz="2800" b="1" dirty="0">
                <a:solidFill>
                  <a:srgbClr val="FF0000"/>
                </a:solidFill>
                <a:latin typeface="楷体" panose="02010609060101010101" charset="-122"/>
                <a:ea typeface="楷体" panose="02010609060101010101" charset="-122"/>
              </a:rPr>
              <a:t>极少数</a:t>
            </a:r>
            <a:r>
              <a:rPr lang="zh-CN" altLang="en-US" sz="2800" dirty="0">
                <a:solidFill>
                  <a:sysClr val="windowText" lastClr="000000"/>
                </a:solidFill>
                <a:latin typeface="楷体" panose="02010609060101010101" charset="-122"/>
                <a:ea typeface="楷体" panose="02010609060101010101" charset="-122"/>
              </a:rPr>
              <a:t>，对于严重违纪涉嫌违法立案审查的是极少数。</a:t>
            </a:r>
            <a:endParaRPr lang="zh-CN" altLang="en-US" sz="2800" dirty="0">
              <a:solidFill>
                <a:sysClr val="windowText" lastClr="000000"/>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hape 5166"/>
          <p:cNvSpPr/>
          <p:nvPr/>
        </p:nvSpPr>
        <p:spPr>
          <a:xfrm>
            <a:off x="1599790" y="2031819"/>
            <a:ext cx="1461668" cy="1294936"/>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rgbClr val="A5A5A5"/>
          </a:solidFill>
          <a:ln w="12700" cap="flat">
            <a:solidFill>
              <a:srgbClr val="F0F0F0"/>
            </a:solidFill>
            <a:miter lim="400000"/>
          </a:ln>
          <a:effectLst/>
        </p:spPr>
        <p:txBody>
          <a:bodyPr wrap="square" lIns="45720" tIns="45720" rIns="45720" bIns="4572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4" name="Shape 5167"/>
          <p:cNvSpPr/>
          <p:nvPr/>
        </p:nvSpPr>
        <p:spPr>
          <a:xfrm>
            <a:off x="1156520" y="2799540"/>
            <a:ext cx="2353721" cy="1348100"/>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rgbClr val="A5A5A5"/>
          </a:solidFill>
          <a:ln w="12700" cap="flat">
            <a:solidFill>
              <a:srgbClr val="F0F0F0"/>
            </a:solidFill>
            <a:miter lim="400000"/>
          </a:ln>
          <a:effectLst/>
        </p:spPr>
        <p:txBody>
          <a:bodyPr wrap="square" lIns="45720" tIns="45720" rIns="45720" bIns="4572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5" name="Shape 5168"/>
          <p:cNvSpPr/>
          <p:nvPr/>
        </p:nvSpPr>
        <p:spPr>
          <a:xfrm>
            <a:off x="713254" y="3631979"/>
            <a:ext cx="3245773" cy="1348094"/>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rgbClr val="A5A5A5"/>
          </a:solidFill>
          <a:ln w="12700" cap="flat">
            <a:solidFill>
              <a:srgbClr val="F0F0F0"/>
            </a:solidFill>
            <a:miter lim="400000"/>
          </a:ln>
          <a:effectLst/>
        </p:spPr>
        <p:txBody>
          <a:bodyPr wrap="square" lIns="45720" tIns="45720" rIns="45720" bIns="4572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6" name="Shape 5169"/>
          <p:cNvSpPr/>
          <p:nvPr/>
        </p:nvSpPr>
        <p:spPr>
          <a:xfrm>
            <a:off x="259678" y="4464421"/>
            <a:ext cx="4137817" cy="1348088"/>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rgbClr val="A5A5A5"/>
          </a:solidFill>
          <a:ln w="12700" cap="flat">
            <a:solidFill>
              <a:srgbClr val="F0F0F0"/>
            </a:solidFill>
            <a:miter lim="400000"/>
          </a:ln>
          <a:effectLst/>
        </p:spPr>
        <p:txBody>
          <a:bodyPr wrap="square" lIns="45720" tIns="45720" rIns="45720" bIns="4572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grpSp>
        <p:nvGrpSpPr>
          <p:cNvPr id="7" name="组合 6"/>
          <p:cNvGrpSpPr/>
          <p:nvPr/>
        </p:nvGrpSpPr>
        <p:grpSpPr>
          <a:xfrm>
            <a:off x="2043059" y="1673079"/>
            <a:ext cx="1029457" cy="882560"/>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B8FF"/>
            </a:solidFill>
            <a:ln w="25400" cap="flat">
              <a:solidFill>
                <a:schemeClr val="bg1"/>
              </a:solidFill>
              <a:miter lim="400000"/>
            </a:ln>
            <a:effectLst/>
          </p:spPr>
          <p:txBody>
            <a:bodyPr wrap="square" lIns="0" tIns="0" rIns="0" bIns="0" numCol="1" anchor="t">
              <a:noAutofit/>
            </a:bodyPr>
            <a:lstStyle/>
            <a:p>
              <a:pPr lvl="0" algn="ctr">
                <a:defRPr>
                  <a:solidFill>
                    <a:srgbClr val="4C4C4C"/>
                  </a:solidFill>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9" name="Shape 5176"/>
            <p:cNvSpPr/>
            <p:nvPr/>
          </p:nvSpPr>
          <p:spPr>
            <a:xfrm>
              <a:off x="2329102" y="1491630"/>
              <a:ext cx="84251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en-US" altLang="zh-CN"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1</a:t>
              </a:r>
              <a:endParaRPr lang="zh-CN" altLang="en-US"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grpSp>
      <p:grpSp>
        <p:nvGrpSpPr>
          <p:cNvPr id="10" name="组合 9"/>
          <p:cNvGrpSpPr/>
          <p:nvPr/>
        </p:nvGrpSpPr>
        <p:grpSpPr>
          <a:xfrm>
            <a:off x="1599790" y="2799540"/>
            <a:ext cx="1907694" cy="518893"/>
            <a:chOff x="1944344" y="2047198"/>
            <a:chExt cx="1589745" cy="432411"/>
          </a:xfrm>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rgbClr val="DD95A0"/>
            </a:solidFill>
            <a:ln w="25400" cap="flat">
              <a:solidFill>
                <a:schemeClr val="bg1"/>
              </a:solidFill>
              <a:miter lim="400000"/>
            </a:ln>
            <a:effectLst/>
          </p:spPr>
          <p:txBody>
            <a:bodyPr wrap="square" lIns="45720" tIns="45720" rIns="45720" bIns="45720" numCol="1" anchor="ctr">
              <a:noAutofit/>
            </a:bodyPr>
            <a:lstStyle/>
            <a:p>
              <a:pPr lvl="0" algn="ctr">
                <a:defRPr>
                  <a:solidFill>
                    <a:srgbClr val="4C4C4C"/>
                  </a:solidFill>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en-US" altLang="zh-CN"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2</a:t>
              </a:r>
              <a:endParaRPr lang="zh-CN" altLang="en-US"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grpSp>
      <p:grpSp>
        <p:nvGrpSpPr>
          <p:cNvPr id="13" name="组合 12"/>
          <p:cNvGrpSpPr/>
          <p:nvPr/>
        </p:nvGrpSpPr>
        <p:grpSpPr>
          <a:xfrm>
            <a:off x="1156523" y="3631978"/>
            <a:ext cx="2799745" cy="518894"/>
            <a:chOff x="1574955" y="2740898"/>
            <a:chExt cx="2333121" cy="432412"/>
          </a:xfrm>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rgbClr val="FF0300"/>
            </a:solidFill>
            <a:ln w="25400" cap="flat">
              <a:solidFill>
                <a:schemeClr val="bg1"/>
              </a:solidFill>
              <a:miter lim="400000"/>
            </a:ln>
            <a:effectLst/>
          </p:spPr>
          <p:txBody>
            <a:bodyPr wrap="square" lIns="45720" tIns="45720" rIns="45720" bIns="45720" numCol="1" anchor="ctr">
              <a:noAutofit/>
            </a:bodyPr>
            <a:lstStyle/>
            <a:p>
              <a:pPr lvl="0" algn="ctr">
                <a:defRPr>
                  <a:solidFill>
                    <a:srgbClr val="4C4C4C"/>
                  </a:solidFill>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en-US" altLang="zh-CN"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3</a:t>
              </a:r>
              <a:endParaRPr lang="zh-CN" altLang="en-US"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grpSp>
      <p:grpSp>
        <p:nvGrpSpPr>
          <p:cNvPr id="16" name="组合 15"/>
          <p:cNvGrpSpPr/>
          <p:nvPr/>
        </p:nvGrpSpPr>
        <p:grpSpPr>
          <a:xfrm>
            <a:off x="713253" y="4464420"/>
            <a:ext cx="3691788" cy="518888"/>
            <a:chOff x="1205565" y="3434598"/>
            <a:chExt cx="3076490" cy="432407"/>
          </a:xfrm>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rgbClr val="FFF200"/>
            </a:solidFill>
            <a:ln w="25400" cap="flat">
              <a:solidFill>
                <a:schemeClr val="bg1"/>
              </a:solidFill>
              <a:miter lim="400000"/>
            </a:ln>
            <a:effectLst/>
          </p:spPr>
          <p:txBody>
            <a:bodyPr wrap="square" lIns="45720" tIns="45720" rIns="45720" bIns="45720" numCol="1" anchor="ctr">
              <a:noAutofit/>
            </a:bodyPr>
            <a:lstStyle/>
            <a:p>
              <a:pPr lvl="0" algn="ctr">
                <a:defRPr>
                  <a:solidFill>
                    <a:srgbClr val="4C4C4C"/>
                  </a:solidFill>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en-US" altLang="zh-CN"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4</a:t>
              </a:r>
              <a:endParaRPr lang="zh-CN" altLang="en-US"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grpSp>
      <p:grpSp>
        <p:nvGrpSpPr>
          <p:cNvPr id="19" name="组合 18"/>
          <p:cNvGrpSpPr/>
          <p:nvPr/>
        </p:nvGrpSpPr>
        <p:grpSpPr>
          <a:xfrm>
            <a:off x="259677" y="5285300"/>
            <a:ext cx="4583844" cy="518888"/>
            <a:chOff x="827585" y="4118665"/>
            <a:chExt cx="3819870" cy="432407"/>
          </a:xfrm>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rgbClr val="ADFFAB"/>
            </a:solidFill>
            <a:ln w="25400" cap="flat">
              <a:solidFill>
                <a:schemeClr val="bg1"/>
              </a:solidFill>
              <a:miter lim="400000"/>
            </a:ln>
            <a:effectLst/>
          </p:spPr>
          <p:txBody>
            <a:bodyPr wrap="square" lIns="45720" tIns="45720" rIns="45720" bIns="45720" numCol="1" anchor="ctr">
              <a:noAutofit/>
            </a:bodyPr>
            <a:lstStyle/>
            <a:p>
              <a:pPr lvl="0" algn="ctr">
                <a:defRPr>
                  <a:solidFill>
                    <a:srgbClr val="4C4C4C"/>
                  </a:solidFill>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en-US" altLang="zh-CN"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5</a:t>
              </a:r>
              <a:endParaRPr lang="zh-CN" altLang="en-US"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grpSp>
      <p:sp>
        <p:nvSpPr>
          <p:cNvPr id="22" name="Round Same Side Corner Rectangle 67"/>
          <p:cNvSpPr/>
          <p:nvPr/>
        </p:nvSpPr>
        <p:spPr>
          <a:xfrm rot="10800000" flipH="1">
            <a:off x="5375910" y="1689735"/>
            <a:ext cx="92710" cy="616585"/>
          </a:xfrm>
          <a:prstGeom prst="round2SameRect">
            <a:avLst>
              <a:gd name="adj1" fmla="val 50000"/>
              <a:gd name="adj2" fmla="val 50000"/>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lIns="98738" tIns="49369" rIns="98738" bIns="49369" rtlCol="0" anchor="ctr"/>
          <a:lstStyle/>
          <a:p>
            <a:pPr algn="ctr"/>
            <a:endParaRPr lang="bg-BG" sz="3200" dirty="0">
              <a:latin typeface="方正小标宋_GBK" panose="03000509000000000000" charset="-122"/>
              <a:cs typeface="方正小标宋_GBK" panose="03000509000000000000" charset="-122"/>
            </a:endParaRPr>
          </a:p>
        </p:txBody>
      </p:sp>
      <p:sp>
        <p:nvSpPr>
          <p:cNvPr id="24" name="Round Same Side Corner Rectangle 68"/>
          <p:cNvSpPr/>
          <p:nvPr/>
        </p:nvSpPr>
        <p:spPr>
          <a:xfrm rot="10800000" flipH="1">
            <a:off x="5374005" y="2626995"/>
            <a:ext cx="92710" cy="616585"/>
          </a:xfrm>
          <a:prstGeom prst="round2SameRect">
            <a:avLst>
              <a:gd name="adj1" fmla="val 50000"/>
              <a:gd name="adj2" fmla="val 50000"/>
            </a:avLst>
          </a:prstGeom>
          <a:solidFill>
            <a:srgbClr val="DD95A0"/>
          </a:solidFill>
          <a:ln>
            <a:noFill/>
          </a:ln>
        </p:spPr>
        <p:style>
          <a:lnRef idx="2">
            <a:schemeClr val="accent1">
              <a:shade val="50000"/>
            </a:schemeClr>
          </a:lnRef>
          <a:fillRef idx="1">
            <a:schemeClr val="accent1"/>
          </a:fillRef>
          <a:effectRef idx="0">
            <a:schemeClr val="accent1"/>
          </a:effectRef>
          <a:fontRef idx="minor">
            <a:schemeClr val="lt1"/>
          </a:fontRef>
        </p:style>
        <p:txBody>
          <a:bodyPr lIns="98738" tIns="49369" rIns="98738" bIns="49369" rtlCol="0" anchor="ctr"/>
          <a:lstStyle/>
          <a:p>
            <a:pPr algn="ctr"/>
            <a:endParaRPr lang="bg-BG" sz="3200" dirty="0">
              <a:latin typeface="方正小标宋_GBK" panose="03000509000000000000" charset="-122"/>
              <a:cs typeface="方正小标宋_GBK" panose="03000509000000000000" charset="-122"/>
            </a:endParaRPr>
          </a:p>
        </p:txBody>
      </p:sp>
      <p:sp>
        <p:nvSpPr>
          <p:cNvPr id="25" name="Round Same Side Corner Rectangle 69"/>
          <p:cNvSpPr/>
          <p:nvPr/>
        </p:nvSpPr>
        <p:spPr>
          <a:xfrm rot="10800000" flipH="1">
            <a:off x="5375910" y="3479165"/>
            <a:ext cx="92710" cy="616585"/>
          </a:xfrm>
          <a:prstGeom prst="round2SameRect">
            <a:avLst>
              <a:gd name="adj1" fmla="val 50000"/>
              <a:gd name="adj2" fmla="val 50000"/>
            </a:avLst>
          </a:prstGeom>
          <a:solidFill>
            <a:srgbClr val="FF0300"/>
          </a:solidFill>
          <a:ln>
            <a:noFill/>
          </a:ln>
        </p:spPr>
        <p:style>
          <a:lnRef idx="2">
            <a:schemeClr val="accent1">
              <a:shade val="50000"/>
            </a:schemeClr>
          </a:lnRef>
          <a:fillRef idx="1">
            <a:schemeClr val="accent1"/>
          </a:fillRef>
          <a:effectRef idx="0">
            <a:schemeClr val="accent1"/>
          </a:effectRef>
          <a:fontRef idx="minor">
            <a:schemeClr val="lt1"/>
          </a:fontRef>
        </p:style>
        <p:txBody>
          <a:bodyPr lIns="98738" tIns="49369" rIns="98738" bIns="49369" rtlCol="0" anchor="ctr"/>
          <a:lstStyle/>
          <a:p>
            <a:pPr algn="ctr"/>
            <a:endParaRPr lang="bg-BG" sz="3200" dirty="0">
              <a:latin typeface="方正小标宋_GBK" panose="03000509000000000000" charset="-122"/>
              <a:cs typeface="方正小标宋_GBK" panose="03000509000000000000" charset="-122"/>
            </a:endParaRPr>
          </a:p>
        </p:txBody>
      </p:sp>
      <p:sp>
        <p:nvSpPr>
          <p:cNvPr id="28" name="Rectangle 71"/>
          <p:cNvSpPr/>
          <p:nvPr/>
        </p:nvSpPr>
        <p:spPr>
          <a:xfrm>
            <a:off x="5544820" y="1641475"/>
            <a:ext cx="6182360" cy="902335"/>
          </a:xfrm>
          <a:prstGeom prst="rect">
            <a:avLst/>
          </a:prstGeom>
        </p:spPr>
        <p:txBody>
          <a:bodyPr wrap="square" lIns="41148" tIns="20574" rIns="41148" bIns="20574">
            <a:spAutoFit/>
          </a:bodyPr>
          <a:lstStyle/>
          <a:p>
            <a:r>
              <a:rPr lang="zh-CN" altLang="en-US" sz="28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rPr>
              <a:t>在重大原则问题上不同党中央保持一致的处分规定</a:t>
            </a:r>
            <a:endParaRPr lang="zh-CN" altLang="en-US" sz="28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35" name="Round Same Side Corner Rectangle 76"/>
          <p:cNvSpPr/>
          <p:nvPr/>
        </p:nvSpPr>
        <p:spPr>
          <a:xfrm rot="10800000" flipH="1">
            <a:off x="5374005" y="4344035"/>
            <a:ext cx="92710" cy="616585"/>
          </a:xfrm>
          <a:prstGeom prst="round2SameRect">
            <a:avLst>
              <a:gd name="adj1" fmla="val 50000"/>
              <a:gd name="adj2" fmla="val 50000"/>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lIns="98738" tIns="49369" rIns="98738" bIns="49369" rtlCol="0" anchor="ctr"/>
          <a:lstStyle/>
          <a:p>
            <a:pPr algn="ctr"/>
            <a:endParaRPr lang="bg-BG" sz="3200" dirty="0">
              <a:latin typeface="方正小标宋_GBK" panose="03000509000000000000" charset="-122"/>
              <a:cs typeface="方正小标宋_GBK" panose="03000509000000000000" charset="-122"/>
            </a:endParaRPr>
          </a:p>
        </p:txBody>
      </p:sp>
      <p:sp>
        <p:nvSpPr>
          <p:cNvPr id="36" name="Round Same Side Corner Rectangle 77"/>
          <p:cNvSpPr/>
          <p:nvPr/>
        </p:nvSpPr>
        <p:spPr>
          <a:xfrm rot="10800000" flipH="1">
            <a:off x="5375910" y="5196205"/>
            <a:ext cx="92710" cy="616585"/>
          </a:xfrm>
          <a:prstGeom prst="round2SameRect">
            <a:avLst>
              <a:gd name="adj1" fmla="val 50000"/>
              <a:gd name="adj2" fmla="val 50000"/>
            </a:avLst>
          </a:prstGeom>
          <a:solidFill>
            <a:srgbClr val="ADFFAB"/>
          </a:solidFill>
          <a:ln>
            <a:noFill/>
          </a:ln>
        </p:spPr>
        <p:style>
          <a:lnRef idx="2">
            <a:schemeClr val="accent1">
              <a:shade val="50000"/>
            </a:schemeClr>
          </a:lnRef>
          <a:fillRef idx="1">
            <a:schemeClr val="accent1"/>
          </a:fillRef>
          <a:effectRef idx="0">
            <a:schemeClr val="accent1"/>
          </a:effectRef>
          <a:fontRef idx="minor">
            <a:schemeClr val="lt1"/>
          </a:fontRef>
        </p:style>
        <p:txBody>
          <a:bodyPr lIns="98738" tIns="49369" rIns="98738" bIns="49369" rtlCol="0" anchor="ctr"/>
          <a:lstStyle/>
          <a:p>
            <a:pPr algn="ctr"/>
            <a:endParaRPr lang="bg-BG" sz="3200" dirty="0">
              <a:latin typeface="方正小标宋_GBK" panose="03000509000000000000" charset="-122"/>
              <a:cs typeface="方正小标宋_GBK" panose="03000509000000000000" charset="-122"/>
            </a:endParaRPr>
          </a:p>
        </p:txBody>
      </p:sp>
      <p:grpSp>
        <p:nvGrpSpPr>
          <p:cNvPr id="43" name="组合 42"/>
          <p:cNvGrpSpPr/>
          <p:nvPr/>
        </p:nvGrpSpPr>
        <p:grpSpPr>
          <a:xfrm>
            <a:off x="1495887" y="686533"/>
            <a:ext cx="9179822" cy="668639"/>
            <a:chOff x="738572" y="286359"/>
            <a:chExt cx="7649852" cy="557199"/>
          </a:xfrm>
        </p:grpSpPr>
        <p:sp>
          <p:nvSpPr>
            <p:cNvPr id="44" name="TextBox 18"/>
            <p:cNvSpPr txBox="1"/>
            <p:nvPr/>
          </p:nvSpPr>
          <p:spPr>
            <a:xfrm>
              <a:off x="738572" y="286359"/>
              <a:ext cx="2297113" cy="445029"/>
            </a:xfrm>
            <a:prstGeom prst="rect">
              <a:avLst/>
            </a:prstGeom>
            <a:noFill/>
          </p:spPr>
          <p:txBody>
            <a:bodyPr wrap="none" rtlCol="0">
              <a:spAutoFit/>
            </a:bodyPr>
            <a:lstStyle/>
            <a:p>
              <a:r>
                <a:rPr lang="zh-CN" altLang="en-US" sz="2880" b="1" dirty="0">
                  <a:latin typeface="方正小标宋_GBK" panose="03000509000000000000" charset="-122"/>
                  <a:ea typeface="方正小标宋_GBK" panose="03000509000000000000" charset="-122"/>
                  <a:cs typeface="方正小标宋_GBK" panose="03000509000000000000" charset="-122"/>
                </a:rPr>
                <a:t>（三）政治纪律</a:t>
              </a:r>
              <a:endParaRPr lang="zh-CN" altLang="en-US" sz="2880" b="1" dirty="0">
                <a:latin typeface="方正小标宋_GBK" panose="03000509000000000000" charset="-122"/>
                <a:ea typeface="方正小标宋_GBK" panose="03000509000000000000" charset="-122"/>
                <a:cs typeface="方正小标宋_GBK" panose="03000509000000000000" charset="-122"/>
              </a:endParaRPr>
            </a:p>
          </p:txBody>
        </p:sp>
        <p:cxnSp>
          <p:nvCxnSpPr>
            <p:cNvPr id="45" name="直接连接符 44"/>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6" name="Rectangle 71"/>
          <p:cNvSpPr/>
          <p:nvPr/>
        </p:nvSpPr>
        <p:spPr>
          <a:xfrm>
            <a:off x="5541010" y="2581910"/>
            <a:ext cx="6182360" cy="471170"/>
          </a:xfrm>
          <a:prstGeom prst="rect">
            <a:avLst/>
          </a:prstGeom>
        </p:spPr>
        <p:txBody>
          <a:bodyPr wrap="square" lIns="41148" tIns="20574" rIns="41148" bIns="20574">
            <a:spAutoFit/>
          </a:bodyPr>
          <a:lstStyle/>
          <a:p>
            <a:r>
              <a:rPr lang="zh-CN" altLang="en-US" sz="28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rPr>
              <a:t>对发表、传播危害党的言论的处分规定</a:t>
            </a:r>
            <a:endParaRPr lang="zh-CN" altLang="en-US" sz="28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47" name="Rectangle 71"/>
          <p:cNvSpPr/>
          <p:nvPr/>
        </p:nvSpPr>
        <p:spPr>
          <a:xfrm>
            <a:off x="5541010" y="3600450"/>
            <a:ext cx="7953375" cy="471170"/>
          </a:xfrm>
          <a:prstGeom prst="rect">
            <a:avLst/>
          </a:prstGeom>
        </p:spPr>
        <p:txBody>
          <a:bodyPr wrap="square" lIns="41148" tIns="20574" rIns="41148" bIns="20574">
            <a:spAutoFit/>
          </a:bodyPr>
          <a:lstStyle/>
          <a:p>
            <a:r>
              <a:rPr lang="zh-CN" altLang="en-US" sz="28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rPr>
              <a:t>对危害党的团结统一的规定</a:t>
            </a:r>
            <a:endParaRPr lang="zh-CN" altLang="en-US" sz="28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48" name="Rectangle 71"/>
          <p:cNvSpPr/>
          <p:nvPr/>
        </p:nvSpPr>
        <p:spPr>
          <a:xfrm>
            <a:off x="5541010" y="4370705"/>
            <a:ext cx="6182360" cy="471170"/>
          </a:xfrm>
          <a:prstGeom prst="rect">
            <a:avLst/>
          </a:prstGeom>
        </p:spPr>
        <p:txBody>
          <a:bodyPr wrap="square" lIns="41148" tIns="20574" rIns="41148" bIns="20574">
            <a:spAutoFit/>
          </a:bodyPr>
          <a:lstStyle/>
          <a:p>
            <a:r>
              <a:rPr lang="zh-CN" altLang="en-US" sz="28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rPr>
              <a:t>修改对党不忠诚不老实的处分规定</a:t>
            </a:r>
            <a:endParaRPr lang="zh-CN" altLang="en-US" sz="28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49" name="Rectangle 71"/>
          <p:cNvSpPr/>
          <p:nvPr/>
        </p:nvSpPr>
        <p:spPr>
          <a:xfrm>
            <a:off x="5533390" y="5152390"/>
            <a:ext cx="6182360" cy="902335"/>
          </a:xfrm>
          <a:prstGeom prst="rect">
            <a:avLst/>
          </a:prstGeom>
        </p:spPr>
        <p:txBody>
          <a:bodyPr wrap="square" lIns="41148" tIns="20574" rIns="41148" bIns="20574">
            <a:spAutoFit/>
          </a:bodyPr>
          <a:lstStyle/>
          <a:p>
            <a:r>
              <a:rPr lang="zh-CN" altLang="en-US" sz="28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rPr>
              <a:t>干扰巡视巡察工作或者不落实巡视巡察整改要求的处分规定</a:t>
            </a:r>
            <a:endParaRPr lang="zh-CN" altLang="en-US" sz="28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hape 5166"/>
          <p:cNvSpPr/>
          <p:nvPr/>
        </p:nvSpPr>
        <p:spPr>
          <a:xfrm>
            <a:off x="1353723" y="2551341"/>
            <a:ext cx="1461668" cy="1294936"/>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rgbClr val="A5A5A5"/>
          </a:solidFill>
          <a:ln w="12700" cap="flat">
            <a:noFill/>
            <a:miter lim="400000"/>
          </a:ln>
          <a:effectLst/>
        </p:spPr>
        <p:txBody>
          <a:bodyPr wrap="square" lIns="45720" tIns="45720" rIns="45720" bIns="4572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4" name="Shape 5167"/>
          <p:cNvSpPr/>
          <p:nvPr/>
        </p:nvSpPr>
        <p:spPr>
          <a:xfrm>
            <a:off x="910453" y="3319062"/>
            <a:ext cx="2353721" cy="1348100"/>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rgbClr val="A5A5A5"/>
          </a:solidFill>
          <a:ln w="12700" cap="flat">
            <a:noFill/>
            <a:miter lim="400000"/>
          </a:ln>
          <a:effectLst/>
        </p:spPr>
        <p:txBody>
          <a:bodyPr wrap="square" lIns="45720" tIns="45720" rIns="45720" bIns="4572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5" name="Shape 5168"/>
          <p:cNvSpPr/>
          <p:nvPr/>
        </p:nvSpPr>
        <p:spPr>
          <a:xfrm>
            <a:off x="467187" y="4151501"/>
            <a:ext cx="3245773" cy="1348094"/>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rgbClr val="A5A5A5"/>
          </a:solidFill>
          <a:ln w="12700" cap="flat">
            <a:noFill/>
            <a:miter lim="400000"/>
          </a:ln>
          <a:effectLst/>
        </p:spPr>
        <p:txBody>
          <a:bodyPr wrap="square" lIns="45720" tIns="45720" rIns="45720" bIns="4572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grpSp>
        <p:nvGrpSpPr>
          <p:cNvPr id="7" name="组合 6"/>
          <p:cNvGrpSpPr/>
          <p:nvPr/>
        </p:nvGrpSpPr>
        <p:grpSpPr>
          <a:xfrm>
            <a:off x="1796992" y="2192601"/>
            <a:ext cx="1029457" cy="882560"/>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ADFFAB"/>
            </a:solidFill>
            <a:ln w="25400" cap="flat">
              <a:solidFill>
                <a:schemeClr val="bg1"/>
              </a:solidFill>
              <a:miter lim="400000"/>
            </a:ln>
            <a:effectLst/>
          </p:spPr>
          <p:txBody>
            <a:bodyPr wrap="square" lIns="0" tIns="0" rIns="0" bIns="0" numCol="1" anchor="t">
              <a:noAutofit/>
            </a:bodyPr>
            <a:lstStyle/>
            <a:p>
              <a:pPr lvl="0" algn="ctr">
                <a:defRPr>
                  <a:solidFill>
                    <a:srgbClr val="4C4C4C"/>
                  </a:solidFill>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9" name="Shape 5176"/>
            <p:cNvSpPr/>
            <p:nvPr/>
          </p:nvSpPr>
          <p:spPr>
            <a:xfrm>
              <a:off x="2329102" y="1491630"/>
              <a:ext cx="84251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en-US" altLang="zh-CN"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6</a:t>
              </a:r>
              <a:endParaRPr lang="zh-CN" altLang="en-US"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grpSp>
      <p:grpSp>
        <p:nvGrpSpPr>
          <p:cNvPr id="10" name="组合 9"/>
          <p:cNvGrpSpPr/>
          <p:nvPr/>
        </p:nvGrpSpPr>
        <p:grpSpPr>
          <a:xfrm>
            <a:off x="1353723" y="3319062"/>
            <a:ext cx="1907694" cy="518893"/>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rgbClr val="00B8FF"/>
            </a:solidFill>
            <a:ln w="25400" cap="flat">
              <a:solidFill>
                <a:schemeClr val="bg1"/>
              </a:solidFill>
              <a:miter lim="400000"/>
            </a:ln>
            <a:effectLst/>
          </p:spPr>
          <p:txBody>
            <a:bodyPr wrap="square" lIns="45720" tIns="45720" rIns="45720" bIns="45720" numCol="1" anchor="ctr">
              <a:noAutofit/>
            </a:bodyPr>
            <a:lstStyle/>
            <a:p>
              <a:pPr lvl="0" algn="ctr">
                <a:defRPr>
                  <a:solidFill>
                    <a:srgbClr val="4C4C4C"/>
                  </a:solidFill>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en-US" altLang="zh-CN"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7</a:t>
              </a:r>
              <a:endParaRPr lang="zh-CN" altLang="en-US"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grpSp>
      <p:grpSp>
        <p:nvGrpSpPr>
          <p:cNvPr id="13" name="组合 12"/>
          <p:cNvGrpSpPr/>
          <p:nvPr/>
        </p:nvGrpSpPr>
        <p:grpSpPr>
          <a:xfrm>
            <a:off x="910456" y="4151500"/>
            <a:ext cx="2799745" cy="518894"/>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rgbClr val="FF0300"/>
            </a:solidFill>
            <a:ln w="25400" cap="flat">
              <a:solidFill>
                <a:schemeClr val="bg1"/>
              </a:solidFill>
              <a:miter lim="400000"/>
            </a:ln>
            <a:effectLst/>
          </p:spPr>
          <p:txBody>
            <a:bodyPr wrap="square" lIns="45720" tIns="45720" rIns="45720" bIns="45720" numCol="1" anchor="ctr">
              <a:noAutofit/>
            </a:bodyPr>
            <a:lstStyle/>
            <a:p>
              <a:pPr lvl="0" algn="ctr">
                <a:defRPr>
                  <a:solidFill>
                    <a:srgbClr val="4C4C4C"/>
                  </a:solidFill>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en-US" altLang="zh-CN"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8</a:t>
              </a:r>
              <a:endParaRPr lang="zh-CN" altLang="en-US"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grpSp>
      <p:grpSp>
        <p:nvGrpSpPr>
          <p:cNvPr id="16" name="组合 15"/>
          <p:cNvGrpSpPr/>
          <p:nvPr/>
        </p:nvGrpSpPr>
        <p:grpSpPr>
          <a:xfrm>
            <a:off x="467186" y="4983942"/>
            <a:ext cx="3691788" cy="518888"/>
            <a:chOff x="1205565" y="3434598"/>
            <a:chExt cx="3076490" cy="432407"/>
          </a:xfrm>
          <a:solidFill>
            <a:srgbClr val="FFF200"/>
          </a:solidFill>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grpFill/>
            <a:ln w="25400" cap="flat">
              <a:solidFill>
                <a:schemeClr val="bg1"/>
              </a:solidFill>
              <a:miter lim="400000"/>
            </a:ln>
            <a:effectLst/>
          </p:spPr>
          <p:txBody>
            <a:bodyPr wrap="square" lIns="45720" tIns="45720" rIns="45720" bIns="45720" numCol="1" anchor="ctr">
              <a:noAutofit/>
            </a:bodyPr>
            <a:lstStyle/>
            <a:p>
              <a:pPr lvl="0" algn="ctr">
                <a:defRPr>
                  <a:solidFill>
                    <a:srgbClr val="4C4C4C"/>
                  </a:solidFill>
                </a:defRPr>
              </a:pPr>
              <a:endParaRPr lang="en-US" sz="144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18" name="Shape 5179"/>
            <p:cNvSpPr/>
            <p:nvPr/>
          </p:nvSpPr>
          <p:spPr>
            <a:xfrm>
              <a:off x="1422332" y="3474643"/>
              <a:ext cx="2634639" cy="352318"/>
            </a:xfrm>
            <a:prstGeom prst="rect">
              <a:avLst/>
            </a:prstGeom>
            <a:grp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en-US" altLang="zh-CN"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9</a:t>
              </a:r>
              <a:endParaRPr lang="zh-CN" altLang="en-US" sz="2880" b="1"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grpSp>
      <p:sp>
        <p:nvSpPr>
          <p:cNvPr id="22" name="Round Same Side Corner Rectangle 67"/>
          <p:cNvSpPr/>
          <p:nvPr/>
        </p:nvSpPr>
        <p:spPr>
          <a:xfrm rot="10800000" flipH="1">
            <a:off x="4374534" y="2213346"/>
            <a:ext cx="59884" cy="616853"/>
          </a:xfrm>
          <a:prstGeom prst="round2SameRect">
            <a:avLst>
              <a:gd name="adj1" fmla="val 50000"/>
              <a:gd name="adj2" fmla="val 50000"/>
            </a:avLst>
          </a:prstGeom>
          <a:solidFill>
            <a:srgbClr val="ADFFAB"/>
          </a:solidFill>
          <a:ln>
            <a:noFill/>
          </a:ln>
        </p:spPr>
        <p:style>
          <a:lnRef idx="2">
            <a:schemeClr val="accent1">
              <a:shade val="50000"/>
            </a:schemeClr>
          </a:lnRef>
          <a:fillRef idx="1">
            <a:schemeClr val="accent1"/>
          </a:fillRef>
          <a:effectRef idx="0">
            <a:schemeClr val="accent1"/>
          </a:effectRef>
          <a:fontRef idx="minor">
            <a:schemeClr val="lt1"/>
          </a:fontRef>
        </p:style>
        <p:txBody>
          <a:bodyPr lIns="98738" tIns="49369" rIns="98738" bIns="49369" rtlCol="0" anchor="ctr"/>
          <a:lstStyle/>
          <a:p>
            <a:pPr algn="ctr"/>
            <a:endParaRPr lang="bg-BG" sz="2770" dirty="0">
              <a:latin typeface="方正小标宋_GBK" panose="03000509000000000000" charset="-122"/>
              <a:cs typeface="方正小标宋_GBK" panose="03000509000000000000" charset="-122"/>
            </a:endParaRPr>
          </a:p>
        </p:txBody>
      </p:sp>
      <p:sp>
        <p:nvSpPr>
          <p:cNvPr id="24" name="Round Same Side Corner Rectangle 68"/>
          <p:cNvSpPr/>
          <p:nvPr/>
        </p:nvSpPr>
        <p:spPr>
          <a:xfrm rot="10800000" flipH="1">
            <a:off x="4372566" y="3150894"/>
            <a:ext cx="59884" cy="616853"/>
          </a:xfrm>
          <a:prstGeom prst="round2SameRect">
            <a:avLst>
              <a:gd name="adj1" fmla="val 50000"/>
              <a:gd name="adj2" fmla="val 50000"/>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lIns="98738" tIns="49369" rIns="98738" bIns="49369" rtlCol="0" anchor="ctr"/>
          <a:lstStyle/>
          <a:p>
            <a:pPr algn="ctr"/>
            <a:endParaRPr lang="bg-BG" sz="2770" dirty="0">
              <a:latin typeface="方正小标宋_GBK" panose="03000509000000000000" charset="-122"/>
              <a:cs typeface="方正小标宋_GBK" panose="03000509000000000000" charset="-122"/>
            </a:endParaRPr>
          </a:p>
        </p:txBody>
      </p:sp>
      <p:sp>
        <p:nvSpPr>
          <p:cNvPr id="28" name="Rectangle 71"/>
          <p:cNvSpPr/>
          <p:nvPr/>
        </p:nvSpPr>
        <p:spPr>
          <a:xfrm>
            <a:off x="4538980" y="2327910"/>
            <a:ext cx="7762240" cy="532765"/>
          </a:xfrm>
          <a:prstGeom prst="rect">
            <a:avLst/>
          </a:prstGeom>
        </p:spPr>
        <p:txBody>
          <a:bodyPr wrap="square" lIns="41148" tIns="20574" rIns="41148" bIns="20574">
            <a:spAutoFit/>
          </a:bodyPr>
          <a:lstStyle/>
          <a:p>
            <a:r>
              <a:rPr lang="zh-CN" altLang="en-US" sz="32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rPr>
              <a:t>对抗组织审查的处分规定</a:t>
            </a:r>
            <a:endParaRPr lang="zh-CN" altLang="en-US" sz="32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35" name="Round Same Side Corner Rectangle 76"/>
          <p:cNvSpPr/>
          <p:nvPr/>
        </p:nvSpPr>
        <p:spPr>
          <a:xfrm rot="10800000" flipH="1">
            <a:off x="4382019" y="4077065"/>
            <a:ext cx="59884" cy="616853"/>
          </a:xfrm>
          <a:prstGeom prst="round2SameRect">
            <a:avLst>
              <a:gd name="adj1" fmla="val 50000"/>
              <a:gd name="adj2" fmla="val 50000"/>
            </a:avLst>
          </a:prstGeom>
          <a:solidFill>
            <a:srgbClr val="FF0300"/>
          </a:solidFill>
          <a:ln>
            <a:noFill/>
          </a:ln>
        </p:spPr>
        <p:style>
          <a:lnRef idx="2">
            <a:schemeClr val="accent1">
              <a:shade val="50000"/>
            </a:schemeClr>
          </a:lnRef>
          <a:fillRef idx="1">
            <a:schemeClr val="accent1"/>
          </a:fillRef>
          <a:effectRef idx="0">
            <a:schemeClr val="accent1"/>
          </a:effectRef>
          <a:fontRef idx="minor">
            <a:schemeClr val="lt1"/>
          </a:fontRef>
        </p:style>
        <p:txBody>
          <a:bodyPr lIns="98738" tIns="49369" rIns="98738" bIns="49369" rtlCol="0" anchor="ctr"/>
          <a:lstStyle/>
          <a:p>
            <a:pPr algn="ctr"/>
            <a:endParaRPr lang="bg-BG" sz="2770" dirty="0">
              <a:latin typeface="方正小标宋_GBK" panose="03000509000000000000" charset="-122"/>
              <a:cs typeface="方正小标宋_GBK" panose="03000509000000000000" charset="-122"/>
            </a:endParaRPr>
          </a:p>
        </p:txBody>
      </p:sp>
      <p:sp>
        <p:nvSpPr>
          <p:cNvPr id="36" name="Round Same Side Corner Rectangle 77"/>
          <p:cNvSpPr/>
          <p:nvPr/>
        </p:nvSpPr>
        <p:spPr>
          <a:xfrm rot="10800000" flipH="1">
            <a:off x="4382020" y="5015519"/>
            <a:ext cx="59884" cy="616853"/>
          </a:xfrm>
          <a:prstGeom prst="round2SameRect">
            <a:avLst>
              <a:gd name="adj1" fmla="val 50000"/>
              <a:gd name="adj2" fmla="val 50000"/>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lIns="98738" tIns="49369" rIns="98738" bIns="49369" rtlCol="0" anchor="ctr"/>
          <a:lstStyle/>
          <a:p>
            <a:pPr algn="ctr"/>
            <a:endParaRPr lang="bg-BG" sz="2770" dirty="0">
              <a:latin typeface="方正小标宋_GBK" panose="03000509000000000000" charset="-122"/>
              <a:cs typeface="方正小标宋_GBK" panose="03000509000000000000" charset="-122"/>
            </a:endParaRPr>
          </a:p>
        </p:txBody>
      </p:sp>
      <p:sp>
        <p:nvSpPr>
          <p:cNvPr id="46" name="Rectangle 71"/>
          <p:cNvSpPr/>
          <p:nvPr/>
        </p:nvSpPr>
        <p:spPr>
          <a:xfrm>
            <a:off x="4538980" y="3272155"/>
            <a:ext cx="7762240" cy="532765"/>
          </a:xfrm>
          <a:prstGeom prst="rect">
            <a:avLst/>
          </a:prstGeom>
        </p:spPr>
        <p:txBody>
          <a:bodyPr wrap="square" lIns="41148" tIns="20574" rIns="41148" bIns="20574">
            <a:spAutoFit/>
          </a:bodyPr>
          <a:lstStyle/>
          <a:p>
            <a:r>
              <a:rPr lang="zh-CN" altLang="en-US" sz="32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rPr>
              <a:t>对信仰宗教党员的处理规定</a:t>
            </a:r>
            <a:endParaRPr lang="zh-CN" altLang="en-US" sz="32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48" name="Rectangle 71"/>
          <p:cNvSpPr/>
          <p:nvPr/>
        </p:nvSpPr>
        <p:spPr>
          <a:xfrm>
            <a:off x="4538980" y="4122420"/>
            <a:ext cx="7762240" cy="532765"/>
          </a:xfrm>
          <a:prstGeom prst="rect">
            <a:avLst/>
          </a:prstGeom>
        </p:spPr>
        <p:txBody>
          <a:bodyPr wrap="square" lIns="41148" tIns="20574" rIns="41148" bIns="20574">
            <a:spAutoFit/>
          </a:bodyPr>
          <a:lstStyle/>
          <a:p>
            <a:r>
              <a:rPr lang="zh-CN" altLang="en-US" sz="32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rPr>
              <a:t>对违反政治纪律和政治规矩的处分规定</a:t>
            </a:r>
            <a:endParaRPr lang="zh-CN" altLang="en-US" sz="32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49" name="Rectangle 71"/>
          <p:cNvSpPr/>
          <p:nvPr/>
        </p:nvSpPr>
        <p:spPr>
          <a:xfrm>
            <a:off x="4538980" y="4972685"/>
            <a:ext cx="7762240" cy="1025525"/>
          </a:xfrm>
          <a:prstGeom prst="rect">
            <a:avLst/>
          </a:prstGeom>
        </p:spPr>
        <p:txBody>
          <a:bodyPr wrap="square" lIns="41148" tIns="20574" rIns="41148" bIns="20574">
            <a:spAutoFit/>
          </a:bodyPr>
          <a:lstStyle/>
          <a:p>
            <a:r>
              <a:rPr lang="zh-CN" altLang="en-US" sz="32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rPr>
              <a:t>把违反组织纪律和违反工作纪律的规定调整到违反政治纪律之中</a:t>
            </a:r>
            <a:endParaRPr lang="zh-CN" altLang="en-US" sz="32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endParaRPr>
          </a:p>
        </p:txBody>
      </p:sp>
      <p:grpSp>
        <p:nvGrpSpPr>
          <p:cNvPr id="2" name="组合 1"/>
          <p:cNvGrpSpPr/>
          <p:nvPr/>
        </p:nvGrpSpPr>
        <p:grpSpPr>
          <a:xfrm>
            <a:off x="1495887" y="686533"/>
            <a:ext cx="9179822" cy="668639"/>
            <a:chOff x="738572" y="286359"/>
            <a:chExt cx="7649852" cy="557199"/>
          </a:xfrm>
        </p:grpSpPr>
        <p:sp>
          <p:nvSpPr>
            <p:cNvPr id="6" name="TextBox 18"/>
            <p:cNvSpPr txBox="1"/>
            <p:nvPr/>
          </p:nvSpPr>
          <p:spPr>
            <a:xfrm>
              <a:off x="738572" y="286359"/>
              <a:ext cx="2297113" cy="445029"/>
            </a:xfrm>
            <a:prstGeom prst="rect">
              <a:avLst/>
            </a:prstGeom>
            <a:noFill/>
          </p:spPr>
          <p:txBody>
            <a:bodyPr wrap="none" rtlCol="0">
              <a:spAutoFit/>
            </a:bodyPr>
            <a:p>
              <a:r>
                <a:rPr lang="zh-CN" altLang="en-US" sz="2880" b="1" dirty="0">
                  <a:latin typeface="方正小标宋_GBK" panose="03000509000000000000" charset="-122"/>
                  <a:ea typeface="方正小标宋_GBK" panose="03000509000000000000" charset="-122"/>
                  <a:cs typeface="方正小标宋_GBK" panose="03000509000000000000" charset="-122"/>
                </a:rPr>
                <a:t>（三）政治纪律</a:t>
              </a:r>
              <a:endParaRPr lang="zh-CN" altLang="en-US" sz="2880" b="1" dirty="0">
                <a:latin typeface="方正小标宋_GBK" panose="03000509000000000000" charset="-122"/>
                <a:ea typeface="方正小标宋_GBK" panose="03000509000000000000" charset="-122"/>
                <a:cs typeface="方正小标宋_GBK" panose="03000509000000000000" charset="-122"/>
              </a:endParaRPr>
            </a:p>
          </p:txBody>
        </p:sp>
        <p:cxnSp>
          <p:nvCxnSpPr>
            <p:cNvPr id="19" name="直接连接符 18"/>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5469792" y="-1200612"/>
            <a:ext cx="755222" cy="9184378"/>
          </a:xfrm>
          <a:custGeom>
            <a:avLst/>
            <a:gdLst>
              <a:gd name="connsiteX0" fmla="*/ 0 w 1521972"/>
              <a:gd name="connsiteY0" fmla="*/ 9427669 h 10109923"/>
              <a:gd name="connsiteX1" fmla="*/ 387608 w 1521972"/>
              <a:gd name="connsiteY1" fmla="*/ 9427669 h 10109923"/>
              <a:gd name="connsiteX2" fmla="*/ 387608 w 1521972"/>
              <a:gd name="connsiteY2" fmla="*/ 0 h 10109923"/>
              <a:gd name="connsiteX3" fmla="*/ 1134364 w 1521972"/>
              <a:gd name="connsiteY3" fmla="*/ 0 h 10109923"/>
              <a:gd name="connsiteX4" fmla="*/ 1134364 w 1521972"/>
              <a:gd name="connsiteY4" fmla="*/ 9427669 h 10109923"/>
              <a:gd name="connsiteX5" fmla="*/ 1521972 w 1521972"/>
              <a:gd name="connsiteY5" fmla="*/ 9427669 h 10109923"/>
              <a:gd name="connsiteX6" fmla="*/ 760986 w 1521972"/>
              <a:gd name="connsiteY6" fmla="*/ 10109923 h 10109923"/>
              <a:gd name="connsiteX7" fmla="*/ 0 w 1521972"/>
              <a:gd name="connsiteY7" fmla="*/ 9427669 h 10109923"/>
              <a:gd name="connsiteX0-1" fmla="*/ 0 w 1521972"/>
              <a:gd name="connsiteY0-2" fmla="*/ 9427669 h 10109923"/>
              <a:gd name="connsiteX1-3" fmla="*/ 387608 w 1521972"/>
              <a:gd name="connsiteY1-4" fmla="*/ 9427669 h 10109923"/>
              <a:gd name="connsiteX2-5" fmla="*/ 387608 w 1521972"/>
              <a:gd name="connsiteY2-6" fmla="*/ 0 h 10109923"/>
              <a:gd name="connsiteX3-7" fmla="*/ 1134364 w 1521972"/>
              <a:gd name="connsiteY3-8" fmla="*/ 0 h 10109923"/>
              <a:gd name="connsiteX4-9" fmla="*/ 1123213 w 1521972"/>
              <a:gd name="connsiteY4-10" fmla="*/ 9739906 h 10109923"/>
              <a:gd name="connsiteX5-11" fmla="*/ 1521972 w 1521972"/>
              <a:gd name="connsiteY5-12" fmla="*/ 9427669 h 10109923"/>
              <a:gd name="connsiteX6-13" fmla="*/ 760986 w 1521972"/>
              <a:gd name="connsiteY6-14" fmla="*/ 10109923 h 10109923"/>
              <a:gd name="connsiteX7-15" fmla="*/ 0 w 1521972"/>
              <a:gd name="connsiteY7-16" fmla="*/ 9427669 h 10109923"/>
              <a:gd name="connsiteX0-17" fmla="*/ 0 w 1521972"/>
              <a:gd name="connsiteY0-18" fmla="*/ 9427669 h 10109923"/>
              <a:gd name="connsiteX1-19" fmla="*/ 409910 w 1521972"/>
              <a:gd name="connsiteY1-20" fmla="*/ 9962930 h 10109923"/>
              <a:gd name="connsiteX2-21" fmla="*/ 387608 w 1521972"/>
              <a:gd name="connsiteY2-22" fmla="*/ 0 h 10109923"/>
              <a:gd name="connsiteX3-23" fmla="*/ 1134364 w 1521972"/>
              <a:gd name="connsiteY3-24" fmla="*/ 0 h 10109923"/>
              <a:gd name="connsiteX4-25" fmla="*/ 1123213 w 1521972"/>
              <a:gd name="connsiteY4-26" fmla="*/ 9739906 h 10109923"/>
              <a:gd name="connsiteX5-27" fmla="*/ 1521972 w 1521972"/>
              <a:gd name="connsiteY5-28" fmla="*/ 9427669 h 10109923"/>
              <a:gd name="connsiteX6-29" fmla="*/ 760986 w 1521972"/>
              <a:gd name="connsiteY6-30" fmla="*/ 10109923 h 10109923"/>
              <a:gd name="connsiteX7-31" fmla="*/ 0 w 1521972"/>
              <a:gd name="connsiteY7-32" fmla="*/ 9427669 h 10109923"/>
              <a:gd name="connsiteX0-33" fmla="*/ 0 w 1134364"/>
              <a:gd name="connsiteY0-34" fmla="*/ 9427669 h 10109923"/>
              <a:gd name="connsiteX1-35" fmla="*/ 409910 w 1134364"/>
              <a:gd name="connsiteY1-36" fmla="*/ 9962930 h 10109923"/>
              <a:gd name="connsiteX2-37" fmla="*/ 387608 w 1134364"/>
              <a:gd name="connsiteY2-38" fmla="*/ 0 h 10109923"/>
              <a:gd name="connsiteX3-39" fmla="*/ 1134364 w 1134364"/>
              <a:gd name="connsiteY3-40" fmla="*/ 0 h 10109923"/>
              <a:gd name="connsiteX4-41" fmla="*/ 1123213 w 1134364"/>
              <a:gd name="connsiteY4-42" fmla="*/ 9739906 h 10109923"/>
              <a:gd name="connsiteX5-43" fmla="*/ 1120528 w 1134364"/>
              <a:gd name="connsiteY5-44" fmla="*/ 9182345 h 10109923"/>
              <a:gd name="connsiteX6-45" fmla="*/ 760986 w 1134364"/>
              <a:gd name="connsiteY6-46" fmla="*/ 10109923 h 10109923"/>
              <a:gd name="connsiteX7-47" fmla="*/ 0 w 1134364"/>
              <a:gd name="connsiteY7-48" fmla="*/ 9427669 h 10109923"/>
              <a:gd name="connsiteX0-49" fmla="*/ 0 w 755222"/>
              <a:gd name="connsiteY0-50" fmla="*/ 9148891 h 10109923"/>
              <a:gd name="connsiteX1-51" fmla="*/ 30768 w 755222"/>
              <a:gd name="connsiteY1-52" fmla="*/ 9962930 h 10109923"/>
              <a:gd name="connsiteX2-53" fmla="*/ 8466 w 755222"/>
              <a:gd name="connsiteY2-54" fmla="*/ 0 h 10109923"/>
              <a:gd name="connsiteX3-55" fmla="*/ 755222 w 755222"/>
              <a:gd name="connsiteY3-56" fmla="*/ 0 h 10109923"/>
              <a:gd name="connsiteX4-57" fmla="*/ 744071 w 755222"/>
              <a:gd name="connsiteY4-58" fmla="*/ 9739906 h 10109923"/>
              <a:gd name="connsiteX5-59" fmla="*/ 741386 w 755222"/>
              <a:gd name="connsiteY5-60" fmla="*/ 9182345 h 10109923"/>
              <a:gd name="connsiteX6-61" fmla="*/ 381844 w 755222"/>
              <a:gd name="connsiteY6-62" fmla="*/ 10109923 h 10109923"/>
              <a:gd name="connsiteX7-63" fmla="*/ 0 w 755222"/>
              <a:gd name="connsiteY7-64" fmla="*/ 9148891 h 10109923"/>
              <a:gd name="connsiteX0-65" fmla="*/ 0 w 755222"/>
              <a:gd name="connsiteY0-66" fmla="*/ 9148891 h 9962930"/>
              <a:gd name="connsiteX1-67" fmla="*/ 30768 w 755222"/>
              <a:gd name="connsiteY1-68" fmla="*/ 9962930 h 9962930"/>
              <a:gd name="connsiteX2-69" fmla="*/ 8466 w 755222"/>
              <a:gd name="connsiteY2-70" fmla="*/ 0 h 9962930"/>
              <a:gd name="connsiteX3-71" fmla="*/ 755222 w 755222"/>
              <a:gd name="connsiteY3-72" fmla="*/ 0 h 9962930"/>
              <a:gd name="connsiteX4-73" fmla="*/ 744071 w 755222"/>
              <a:gd name="connsiteY4-74" fmla="*/ 9739906 h 9962930"/>
              <a:gd name="connsiteX5-75" fmla="*/ 741386 w 755222"/>
              <a:gd name="connsiteY5-76" fmla="*/ 9182345 h 9962930"/>
              <a:gd name="connsiteX6-77" fmla="*/ 337239 w 755222"/>
              <a:gd name="connsiteY6-78" fmla="*/ 9139770 h 9962930"/>
              <a:gd name="connsiteX7-79" fmla="*/ 0 w 755222"/>
              <a:gd name="connsiteY7-80" fmla="*/ 9148891 h 9962930"/>
              <a:gd name="connsiteX0-81" fmla="*/ 0 w 755222"/>
              <a:gd name="connsiteY0-82" fmla="*/ 9148891 h 9962930"/>
              <a:gd name="connsiteX1-83" fmla="*/ 30768 w 755222"/>
              <a:gd name="connsiteY1-84" fmla="*/ 9962930 h 9962930"/>
              <a:gd name="connsiteX2-85" fmla="*/ 8466 w 755222"/>
              <a:gd name="connsiteY2-86" fmla="*/ 0 h 9962930"/>
              <a:gd name="connsiteX3-87" fmla="*/ 755222 w 755222"/>
              <a:gd name="connsiteY3-88" fmla="*/ 0 h 9962930"/>
              <a:gd name="connsiteX4-89" fmla="*/ 744071 w 755222"/>
              <a:gd name="connsiteY4-90" fmla="*/ 9104286 h 9962930"/>
              <a:gd name="connsiteX5-91" fmla="*/ 741386 w 755222"/>
              <a:gd name="connsiteY5-92" fmla="*/ 9182345 h 9962930"/>
              <a:gd name="connsiteX6-93" fmla="*/ 337239 w 755222"/>
              <a:gd name="connsiteY6-94" fmla="*/ 9139770 h 9962930"/>
              <a:gd name="connsiteX7-95" fmla="*/ 0 w 755222"/>
              <a:gd name="connsiteY7-96" fmla="*/ 9148891 h 9962930"/>
              <a:gd name="connsiteX0-97" fmla="*/ 0 w 755222"/>
              <a:gd name="connsiteY0-98" fmla="*/ 9148891 h 9182345"/>
              <a:gd name="connsiteX1-99" fmla="*/ 8466 w 755222"/>
              <a:gd name="connsiteY1-100" fmla="*/ 9137740 h 9182345"/>
              <a:gd name="connsiteX2-101" fmla="*/ 8466 w 755222"/>
              <a:gd name="connsiteY2-102" fmla="*/ 0 h 9182345"/>
              <a:gd name="connsiteX3-103" fmla="*/ 755222 w 755222"/>
              <a:gd name="connsiteY3-104" fmla="*/ 0 h 9182345"/>
              <a:gd name="connsiteX4-105" fmla="*/ 744071 w 755222"/>
              <a:gd name="connsiteY4-106" fmla="*/ 9104286 h 9182345"/>
              <a:gd name="connsiteX5-107" fmla="*/ 741386 w 755222"/>
              <a:gd name="connsiteY5-108" fmla="*/ 9182345 h 9182345"/>
              <a:gd name="connsiteX6-109" fmla="*/ 337239 w 755222"/>
              <a:gd name="connsiteY6-110" fmla="*/ 9139770 h 9182345"/>
              <a:gd name="connsiteX7-111" fmla="*/ 0 w 755222"/>
              <a:gd name="connsiteY7-112" fmla="*/ 9148891 h 9182345"/>
              <a:gd name="connsiteX0-113" fmla="*/ 0 w 755222"/>
              <a:gd name="connsiteY0-114" fmla="*/ 9148891 h 9184378"/>
              <a:gd name="connsiteX1-115" fmla="*/ 8466 w 755222"/>
              <a:gd name="connsiteY1-116" fmla="*/ 9137740 h 9184378"/>
              <a:gd name="connsiteX2-117" fmla="*/ 8466 w 755222"/>
              <a:gd name="connsiteY2-118" fmla="*/ 0 h 9184378"/>
              <a:gd name="connsiteX3-119" fmla="*/ 755222 w 755222"/>
              <a:gd name="connsiteY3-120" fmla="*/ 0 h 9184378"/>
              <a:gd name="connsiteX4-121" fmla="*/ 744071 w 755222"/>
              <a:gd name="connsiteY4-122" fmla="*/ 9104286 h 9184378"/>
              <a:gd name="connsiteX5-123" fmla="*/ 741386 w 755222"/>
              <a:gd name="connsiteY5-124" fmla="*/ 9182345 h 9184378"/>
              <a:gd name="connsiteX6-125" fmla="*/ 303785 w 755222"/>
              <a:gd name="connsiteY6-126" fmla="*/ 9184378 h 9184378"/>
              <a:gd name="connsiteX7-127" fmla="*/ 0 w 755222"/>
              <a:gd name="connsiteY7-128" fmla="*/ 9148891 h 9184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755222" h="9184378">
                <a:moveTo>
                  <a:pt x="0" y="9148891"/>
                </a:moveTo>
                <a:lnTo>
                  <a:pt x="8466" y="9137740"/>
                </a:lnTo>
                <a:lnTo>
                  <a:pt x="8466" y="0"/>
                </a:lnTo>
                <a:lnTo>
                  <a:pt x="755222" y="0"/>
                </a:lnTo>
                <a:lnTo>
                  <a:pt x="744071" y="9104286"/>
                </a:lnTo>
                <a:lnTo>
                  <a:pt x="741386" y="9182345"/>
                </a:lnTo>
                <a:lnTo>
                  <a:pt x="303785" y="9184378"/>
                </a:lnTo>
                <a:lnTo>
                  <a:pt x="0" y="9148891"/>
                </a:lnTo>
                <a:close/>
              </a:path>
            </a:pathLst>
          </a:custGeom>
          <a:solidFill>
            <a:srgbClr val="ADFFAB"/>
          </a:solidFill>
          <a:ln>
            <a:noFill/>
          </a:ln>
        </p:spPr>
        <p:txBody>
          <a:bodyPr vert="eaVert" lIns="99372" tIns="49686" rIns="99372" bIns="49686"/>
          <a:lstStyle/>
          <a:p>
            <a:endParaRPr lang="zh-CN" altLang="en-US" sz="228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nvGrpSpPr>
          <p:cNvPr id="32" name="组合 31"/>
          <p:cNvGrpSpPr/>
          <p:nvPr/>
        </p:nvGrpSpPr>
        <p:grpSpPr bwMode="auto">
          <a:xfrm>
            <a:off x="4144832" y="2706390"/>
            <a:ext cx="1848846" cy="1447336"/>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rgbClr val="FF7A00"/>
            </a:solidFill>
            <a:ln w="76200">
              <a:solidFill>
                <a:srgbClr val="FFFFFF"/>
              </a:solidFill>
              <a:round/>
            </a:ln>
          </p:spPr>
          <p:txBody>
            <a:bodyPr/>
            <a:lstStyle/>
            <a:p>
              <a:pPr>
                <a:defRPr/>
              </a:pPr>
              <a:endParaRPr lang="zh-CN" altLang="en-US" sz="384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840" b="1" dirty="0">
                  <a:solidFill>
                    <a:schemeClr val="bg1"/>
                  </a:solidFill>
                  <a:latin typeface="方正小标宋_GBK" panose="03000509000000000000" charset="-122"/>
                  <a:ea typeface="方正小标宋_GBK" panose="03000509000000000000" charset="-122"/>
                  <a:cs typeface="方正小标宋_GBK" panose="03000509000000000000" charset="-122"/>
                </a:rPr>
                <a:t>2</a:t>
              </a:r>
              <a:endParaRPr lang="zh-CN" altLang="en-US" sz="384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grpSp>
        <p:nvGrpSpPr>
          <p:cNvPr id="37" name="组合 36"/>
          <p:cNvGrpSpPr/>
          <p:nvPr/>
        </p:nvGrpSpPr>
        <p:grpSpPr bwMode="auto">
          <a:xfrm>
            <a:off x="6297520" y="2706386"/>
            <a:ext cx="1848845" cy="1447334"/>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rgbClr val="78B384"/>
            </a:solidFill>
            <a:ln w="76200">
              <a:solidFill>
                <a:srgbClr val="FFFFFF"/>
              </a:solidFill>
              <a:round/>
            </a:ln>
          </p:spPr>
          <p:txBody>
            <a:bodyPr/>
            <a:lstStyle/>
            <a:p>
              <a:pPr>
                <a:defRPr/>
              </a:pPr>
              <a:endParaRPr lang="zh-CN" altLang="en-US" sz="384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840" b="1" dirty="0">
                  <a:solidFill>
                    <a:schemeClr val="bg1"/>
                  </a:solidFill>
                  <a:latin typeface="方正小标宋_GBK" panose="03000509000000000000" charset="-122"/>
                  <a:ea typeface="方正小标宋_GBK" panose="03000509000000000000" charset="-122"/>
                  <a:cs typeface="方正小标宋_GBK" panose="03000509000000000000" charset="-122"/>
                </a:rPr>
                <a:t>3</a:t>
              </a:r>
              <a:endParaRPr lang="zh-CN" altLang="en-US" sz="384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grpSp>
        <p:nvGrpSpPr>
          <p:cNvPr id="42" name="组合 41"/>
          <p:cNvGrpSpPr/>
          <p:nvPr/>
        </p:nvGrpSpPr>
        <p:grpSpPr bwMode="auto">
          <a:xfrm>
            <a:off x="8447083" y="2706391"/>
            <a:ext cx="1848846" cy="1447336"/>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rgbClr val="00B0F0"/>
            </a:solidFill>
            <a:ln w="76200">
              <a:solidFill>
                <a:srgbClr val="FFFFFF"/>
              </a:solidFill>
              <a:round/>
            </a:ln>
          </p:spPr>
          <p:txBody>
            <a:bodyPr/>
            <a:lstStyle/>
            <a:p>
              <a:pPr>
                <a:defRPr/>
              </a:pPr>
              <a:endParaRPr lang="zh-CN" altLang="en-US" sz="384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840" b="1" dirty="0">
                  <a:solidFill>
                    <a:schemeClr val="bg1"/>
                  </a:solidFill>
                  <a:latin typeface="方正小标宋_GBK" panose="03000509000000000000" charset="-122"/>
                  <a:ea typeface="方正小标宋_GBK" panose="03000509000000000000" charset="-122"/>
                  <a:cs typeface="方正小标宋_GBK" panose="03000509000000000000" charset="-122"/>
                </a:rPr>
                <a:t>4</a:t>
              </a:r>
              <a:endParaRPr lang="zh-CN" altLang="en-US" sz="384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grpSp>
        <p:nvGrpSpPr>
          <p:cNvPr id="47" name="组合 40"/>
          <p:cNvGrpSpPr/>
          <p:nvPr/>
        </p:nvGrpSpPr>
        <p:grpSpPr bwMode="auto">
          <a:xfrm>
            <a:off x="1984592" y="2706388"/>
            <a:ext cx="1848846" cy="1447334"/>
            <a:chOff x="1214414" y="2904671"/>
            <a:chExt cx="1935848" cy="1512816"/>
          </a:xfrm>
        </p:grpSpPr>
        <p:sp>
          <p:nvSpPr>
            <p:cNvPr id="51" name="Oval 8"/>
            <p:cNvSpPr>
              <a:spLocks noChangeArrowheads="1"/>
            </p:cNvSpPr>
            <p:nvPr/>
          </p:nvSpPr>
          <p:spPr bwMode="auto">
            <a:xfrm>
              <a:off x="1415152" y="2904671"/>
              <a:ext cx="1514918" cy="1512816"/>
            </a:xfrm>
            <a:prstGeom prst="ellipse">
              <a:avLst/>
            </a:prstGeom>
            <a:solidFill>
              <a:srgbClr val="FF0300"/>
            </a:solidFill>
            <a:ln w="76200">
              <a:solidFill>
                <a:srgbClr val="FFFFFF"/>
              </a:solidFill>
              <a:round/>
            </a:ln>
            <a:effectLst>
              <a:outerShdw blurRad="127000" dist="38100" dir="8100000" algn="tr" rotWithShape="0">
                <a:prstClr val="black">
                  <a:alpha val="40000"/>
                </a:prstClr>
              </a:outerShdw>
            </a:effectLst>
          </p:spPr>
          <p:txBody>
            <a:bodyPr/>
            <a:lstStyle/>
            <a:p>
              <a:endParaRPr lang="zh-CN" altLang="en-US" sz="384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49" name="Text Box 9"/>
            <p:cNvSpPr txBox="1">
              <a:spLocks noChangeArrowheads="1"/>
            </p:cNvSpPr>
            <p:nvPr/>
          </p:nvSpPr>
          <p:spPr bwMode="auto">
            <a:xfrm>
              <a:off x="1214414" y="3310306"/>
              <a:ext cx="1935848" cy="620153"/>
            </a:xfrm>
            <a:prstGeom prst="rect">
              <a:avLst/>
            </a:prstGeom>
            <a:no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840" b="1" dirty="0">
                  <a:solidFill>
                    <a:schemeClr val="bg1"/>
                  </a:solidFill>
                  <a:latin typeface="方正小标宋_GBK" panose="03000509000000000000" charset="-122"/>
                  <a:ea typeface="方正小标宋_GBK" panose="03000509000000000000" charset="-122"/>
                  <a:cs typeface="方正小标宋_GBK" panose="03000509000000000000" charset="-122"/>
                </a:rPr>
                <a:t>1</a:t>
              </a:r>
              <a:endParaRPr lang="zh-CN" altLang="en-US" sz="384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sp>
        <p:nvSpPr>
          <p:cNvPr id="52" name="矩形标注 51"/>
          <p:cNvSpPr/>
          <p:nvPr/>
        </p:nvSpPr>
        <p:spPr>
          <a:xfrm>
            <a:off x="3220938" y="4565592"/>
            <a:ext cx="2889988" cy="54863"/>
          </a:xfrm>
          <a:prstGeom prst="wedgeRectCallout">
            <a:avLst>
              <a:gd name="adj1" fmla="val 14962"/>
              <a:gd name="adj2" fmla="val -653797"/>
            </a:avLst>
          </a:prstGeom>
          <a:solidFill>
            <a:srgbClr val="FF7A00"/>
          </a:solidFill>
          <a:ln>
            <a:noFill/>
          </a:ln>
        </p:spPr>
        <p:style>
          <a:lnRef idx="2">
            <a:schemeClr val="accent1">
              <a:shade val="50000"/>
            </a:schemeClr>
          </a:lnRef>
          <a:fillRef idx="1">
            <a:schemeClr val="accent1"/>
          </a:fillRef>
          <a:effectRef idx="0">
            <a:schemeClr val="accent1"/>
          </a:effectRef>
          <a:fontRef idx="minor">
            <a:schemeClr val="lt1"/>
          </a:fontRef>
        </p:style>
        <p:txBody>
          <a:bodyPr lIns="99372" tIns="49686" rIns="99372" bIns="49686" rtlCol="0" anchor="ctr"/>
          <a:lstStyle/>
          <a:p>
            <a:pPr algn="ctr"/>
            <a:endParaRPr lang="zh-CN" altLang="en-US" sz="2770">
              <a:solidFill>
                <a:schemeClr val="tx1">
                  <a:lumMod val="85000"/>
                  <a:lumOff val="15000"/>
                </a:schemeClr>
              </a:solidFill>
              <a:cs typeface="方正小标宋_GBK" panose="03000509000000000000" charset="-122"/>
            </a:endParaRPr>
          </a:p>
        </p:txBody>
      </p:sp>
      <p:sp>
        <p:nvSpPr>
          <p:cNvPr id="53" name="矩形标注 52"/>
          <p:cNvSpPr/>
          <p:nvPr/>
        </p:nvSpPr>
        <p:spPr>
          <a:xfrm>
            <a:off x="1984593" y="2215776"/>
            <a:ext cx="3148100" cy="69786"/>
          </a:xfrm>
          <a:prstGeom prst="wedgeRectCallout">
            <a:avLst>
              <a:gd name="adj1" fmla="val -22192"/>
              <a:gd name="adj2" fmla="val 468131"/>
            </a:avLst>
          </a:prstGeom>
          <a:solidFill>
            <a:srgbClr val="FF0300"/>
          </a:solidFill>
          <a:ln>
            <a:noFill/>
          </a:ln>
        </p:spPr>
        <p:style>
          <a:lnRef idx="2">
            <a:schemeClr val="accent1">
              <a:shade val="50000"/>
            </a:schemeClr>
          </a:lnRef>
          <a:fillRef idx="1">
            <a:schemeClr val="accent1"/>
          </a:fillRef>
          <a:effectRef idx="0">
            <a:schemeClr val="accent1"/>
          </a:effectRef>
          <a:fontRef idx="minor">
            <a:schemeClr val="lt1"/>
          </a:fontRef>
        </p:style>
        <p:txBody>
          <a:bodyPr lIns="99372" tIns="49686" rIns="99372" bIns="49686" rtlCol="0" anchor="ctr"/>
          <a:lstStyle/>
          <a:p>
            <a:pPr algn="ctr"/>
            <a:endParaRPr lang="zh-CN" altLang="en-US" sz="2770">
              <a:solidFill>
                <a:schemeClr val="tx1">
                  <a:lumMod val="85000"/>
                  <a:lumOff val="15000"/>
                </a:schemeClr>
              </a:solidFill>
              <a:cs typeface="方正小标宋_GBK" panose="03000509000000000000" charset="-122"/>
            </a:endParaRPr>
          </a:p>
        </p:txBody>
      </p:sp>
      <p:sp>
        <p:nvSpPr>
          <p:cNvPr id="55" name="Rectangle 28"/>
          <p:cNvSpPr>
            <a:spLocks noChangeArrowheads="1"/>
          </p:cNvSpPr>
          <p:nvPr/>
        </p:nvSpPr>
        <p:spPr bwMode="auto">
          <a:xfrm>
            <a:off x="1879405" y="1378820"/>
            <a:ext cx="3253288" cy="1206500"/>
          </a:xfrm>
          <a:prstGeom prst="rect">
            <a:avLst/>
          </a:prstGeom>
          <a:noFill/>
          <a:ln>
            <a:noFill/>
          </a:ln>
        </p:spPr>
        <p:txBody>
          <a:bodyPr wrap="square" lIns="99372" tIns="49686" rIns="99372" bIns="49686">
            <a:spAutoFit/>
          </a:bodyPr>
          <a:lstStyle/>
          <a:p>
            <a:pPr algn="ctr">
              <a:lnSpc>
                <a:spcPct val="100000"/>
              </a:lnSpc>
              <a:spcBef>
                <a:spcPts val="0"/>
              </a:spcBef>
              <a:spcAft>
                <a:spcPts val="0"/>
              </a:spcAft>
            </a:pPr>
            <a:r>
              <a:rPr lang="zh-CN" altLang="en-US" sz="2400" dirty="0">
                <a:latin typeface="方正小标宋_GBK" panose="03000509000000000000" charset="-122"/>
                <a:ea typeface="方正小标宋_GBK" panose="03000509000000000000" charset="-122"/>
                <a:cs typeface="方正小标宋_GBK" panose="03000509000000000000" charset="-122"/>
                <a:sym typeface="+mn-ea"/>
              </a:rPr>
              <a:t>对违反民主集中制原则行为的规定</a:t>
            </a:r>
            <a:endParaRPr lang="zh-CN" altLang="en-US" sz="2400" dirty="0">
              <a:latin typeface="方正小标宋_GBK" panose="03000509000000000000" charset="-122"/>
              <a:ea typeface="方正小标宋_GBK" panose="03000509000000000000" charset="-122"/>
              <a:cs typeface="方正小标宋_GBK" panose="03000509000000000000" charset="-122"/>
            </a:endParaRPr>
          </a:p>
          <a:p>
            <a:pPr algn="ctr">
              <a:lnSpc>
                <a:spcPct val="100000"/>
              </a:lnSpc>
              <a:spcBef>
                <a:spcPts val="0"/>
              </a:spcBef>
              <a:spcAft>
                <a:spcPts val="0"/>
              </a:spcAft>
            </a:pPr>
            <a:endParaRPr lang="zh-CN" altLang="en-US" sz="2400" dirty="0">
              <a:latin typeface="方正小标宋_GBK" panose="03000509000000000000" charset="-122"/>
              <a:ea typeface="方正小标宋_GBK" panose="03000509000000000000" charset="-122"/>
              <a:cs typeface="方正小标宋_GBK" panose="03000509000000000000" charset="-122"/>
            </a:endParaRPr>
          </a:p>
        </p:txBody>
      </p:sp>
      <p:sp>
        <p:nvSpPr>
          <p:cNvPr id="56" name="矩形标注 55"/>
          <p:cNvSpPr/>
          <p:nvPr/>
        </p:nvSpPr>
        <p:spPr>
          <a:xfrm>
            <a:off x="6218661" y="2210970"/>
            <a:ext cx="3253286" cy="85398"/>
          </a:xfrm>
          <a:prstGeom prst="wedgeRectCallout">
            <a:avLst>
              <a:gd name="adj1" fmla="val -19226"/>
              <a:gd name="adj2" fmla="val 440276"/>
            </a:avLst>
          </a:prstGeom>
          <a:solidFill>
            <a:srgbClr val="78B384"/>
          </a:solidFill>
          <a:ln>
            <a:noFill/>
          </a:ln>
        </p:spPr>
        <p:style>
          <a:lnRef idx="2">
            <a:schemeClr val="accent1">
              <a:shade val="50000"/>
            </a:schemeClr>
          </a:lnRef>
          <a:fillRef idx="1">
            <a:schemeClr val="accent1"/>
          </a:fillRef>
          <a:effectRef idx="0">
            <a:schemeClr val="accent1"/>
          </a:effectRef>
          <a:fontRef idx="minor">
            <a:schemeClr val="lt1"/>
          </a:fontRef>
        </p:style>
        <p:txBody>
          <a:bodyPr lIns="99372" tIns="49686" rIns="99372" bIns="49686" rtlCol="0" anchor="ctr"/>
          <a:lstStyle/>
          <a:p>
            <a:pPr algn="ctr"/>
            <a:endParaRPr lang="zh-CN" altLang="en-US" sz="2770">
              <a:solidFill>
                <a:schemeClr val="tx1">
                  <a:lumMod val="85000"/>
                  <a:lumOff val="15000"/>
                </a:schemeClr>
              </a:solidFill>
              <a:cs typeface="方正小标宋_GBK" panose="03000509000000000000" charset="-122"/>
            </a:endParaRPr>
          </a:p>
        </p:txBody>
      </p:sp>
      <p:sp>
        <p:nvSpPr>
          <p:cNvPr id="57" name="Rectangle 28"/>
          <p:cNvSpPr>
            <a:spLocks noChangeArrowheads="1"/>
          </p:cNvSpPr>
          <p:nvPr/>
        </p:nvSpPr>
        <p:spPr bwMode="auto">
          <a:xfrm>
            <a:off x="6134662" y="1378820"/>
            <a:ext cx="3421933" cy="837565"/>
          </a:xfrm>
          <a:prstGeom prst="rect">
            <a:avLst/>
          </a:prstGeom>
          <a:noFill/>
          <a:ln>
            <a:noFill/>
          </a:ln>
        </p:spPr>
        <p:txBody>
          <a:bodyPr wrap="square" lIns="99372" tIns="49686" rIns="99372" bIns="49686">
            <a:spAutoFit/>
          </a:bodyPr>
          <a:lstStyle/>
          <a:p>
            <a:pPr algn="ctr">
              <a:lnSpc>
                <a:spcPct val="100000"/>
              </a:lnSpc>
              <a:spcBef>
                <a:spcPts val="0"/>
              </a:spcBef>
              <a:spcAft>
                <a:spcPts val="0"/>
              </a:spcAft>
            </a:pPr>
            <a:r>
              <a:rPr lang="zh-CN" altLang="en-US" sz="2400" dirty="0">
                <a:latin typeface="方正小标宋_GBK" panose="03000509000000000000" charset="-122"/>
                <a:ea typeface="方正小标宋_GBK" panose="03000509000000000000" charset="-122"/>
                <a:cs typeface="方正小标宋_GBK" panose="03000509000000000000" charset="-122"/>
              </a:rPr>
              <a:t>对拉票贿选等非组织活动的细化规定</a:t>
            </a:r>
            <a:endParaRPr lang="zh-CN" altLang="en-US" sz="2400" dirty="0">
              <a:latin typeface="方正小标宋_GBK" panose="03000509000000000000" charset="-122"/>
              <a:ea typeface="方正小标宋_GBK" panose="03000509000000000000" charset="-122"/>
              <a:cs typeface="方正小标宋_GBK" panose="03000509000000000000" charset="-122"/>
            </a:endParaRPr>
          </a:p>
        </p:txBody>
      </p:sp>
      <p:sp>
        <p:nvSpPr>
          <p:cNvPr id="58" name="矩形标注 57"/>
          <p:cNvSpPr/>
          <p:nvPr/>
        </p:nvSpPr>
        <p:spPr>
          <a:xfrm>
            <a:off x="7847613" y="4565592"/>
            <a:ext cx="2760168" cy="54863"/>
          </a:xfrm>
          <a:prstGeom prst="wedgeRectCallout">
            <a:avLst>
              <a:gd name="adj1" fmla="val 15475"/>
              <a:gd name="adj2" fmla="val -65379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9372" tIns="49686" rIns="99372" bIns="49686" rtlCol="0" anchor="ctr"/>
          <a:lstStyle/>
          <a:p>
            <a:pPr algn="ctr"/>
            <a:endParaRPr lang="zh-CN" altLang="en-US" sz="2770" dirty="0">
              <a:solidFill>
                <a:schemeClr val="tx1">
                  <a:lumMod val="85000"/>
                  <a:lumOff val="15000"/>
                </a:schemeClr>
              </a:solidFill>
              <a:cs typeface="方正小标宋_GBK" panose="03000509000000000000" charset="-122"/>
            </a:endParaRPr>
          </a:p>
        </p:txBody>
      </p:sp>
      <p:sp>
        <p:nvSpPr>
          <p:cNvPr id="59" name="Rectangle 28"/>
          <p:cNvSpPr>
            <a:spLocks noChangeArrowheads="1"/>
          </p:cNvSpPr>
          <p:nvPr/>
        </p:nvSpPr>
        <p:spPr bwMode="auto">
          <a:xfrm>
            <a:off x="7734490" y="4736249"/>
            <a:ext cx="3327519" cy="837565"/>
          </a:xfrm>
          <a:prstGeom prst="rect">
            <a:avLst/>
          </a:prstGeom>
          <a:noFill/>
          <a:ln>
            <a:noFill/>
          </a:ln>
        </p:spPr>
        <p:txBody>
          <a:bodyPr wrap="square" lIns="99372" tIns="49686" rIns="99372" bIns="49686">
            <a:spAutoFit/>
          </a:bodyPr>
          <a:lstStyle/>
          <a:p>
            <a:pPr algn="ctr">
              <a:lnSpc>
                <a:spcPct val="100000"/>
              </a:lnSpc>
              <a:spcBef>
                <a:spcPts val="0"/>
              </a:spcBef>
              <a:spcAft>
                <a:spcPts val="0"/>
              </a:spcAft>
            </a:pPr>
            <a:r>
              <a:rPr lang="zh-CN" altLang="en-US" sz="2400" dirty="0">
                <a:latin typeface="方正小标宋_GBK" panose="03000509000000000000" charset="-122"/>
                <a:ea typeface="方正小标宋_GBK" panose="03000509000000000000" charset="-122"/>
                <a:cs typeface="方正小标宋_GBK" panose="03000509000000000000" charset="-122"/>
              </a:rPr>
              <a:t>对违反干部选拔任用行为的补充规定</a:t>
            </a:r>
            <a:endParaRPr lang="zh-CN" altLang="en-US" sz="2400" dirty="0">
              <a:latin typeface="方正小标宋_GBK" panose="03000509000000000000" charset="-122"/>
              <a:ea typeface="方正小标宋_GBK" panose="03000509000000000000" charset="-122"/>
              <a:cs typeface="方正小标宋_GBK" panose="03000509000000000000" charset="-122"/>
            </a:endParaRPr>
          </a:p>
        </p:txBody>
      </p:sp>
      <p:grpSp>
        <p:nvGrpSpPr>
          <p:cNvPr id="24" name="组合 23"/>
          <p:cNvGrpSpPr/>
          <p:nvPr/>
        </p:nvGrpSpPr>
        <p:grpSpPr>
          <a:xfrm>
            <a:off x="1495887" y="686533"/>
            <a:ext cx="9179822" cy="668639"/>
            <a:chOff x="738572" y="286359"/>
            <a:chExt cx="7649852" cy="557199"/>
          </a:xfrm>
        </p:grpSpPr>
        <p:sp>
          <p:nvSpPr>
            <p:cNvPr id="25" name="TextBox 18"/>
            <p:cNvSpPr txBox="1"/>
            <p:nvPr/>
          </p:nvSpPr>
          <p:spPr>
            <a:xfrm>
              <a:off x="738572" y="286359"/>
              <a:ext cx="4748213" cy="445029"/>
            </a:xfrm>
            <a:prstGeom prst="rect">
              <a:avLst/>
            </a:prstGeom>
            <a:noFill/>
          </p:spPr>
          <p:txBody>
            <a:bodyPr wrap="none" rtlCol="0">
              <a:spAutoFit/>
            </a:bodyPr>
            <a:lstStyle/>
            <a:p>
              <a:r>
                <a:rPr lang="zh-CN" altLang="en-US" sz="2880" b="1" dirty="0">
                  <a:latin typeface="方正小标宋_GBK" panose="03000509000000000000" charset="-122"/>
                  <a:ea typeface="方正小标宋_GBK" panose="03000509000000000000" charset="-122"/>
                  <a:cs typeface="方正小标宋_GBK" panose="03000509000000000000" charset="-122"/>
                </a:rPr>
                <a:t>（四）对违反组织纪律行为的处分</a:t>
              </a:r>
              <a:endParaRPr lang="zh-CN" altLang="en-US" sz="2880" b="1" dirty="0">
                <a:latin typeface="方正小标宋_GBK" panose="03000509000000000000" charset="-122"/>
                <a:ea typeface="方正小标宋_GBK" panose="03000509000000000000" charset="-122"/>
                <a:cs typeface="方正小标宋_GBK" panose="03000509000000000000" charset="-122"/>
              </a:endParaRPr>
            </a:p>
          </p:txBody>
        </p:sp>
        <p:cxnSp>
          <p:nvCxnSpPr>
            <p:cNvPr id="26" name="直接连接符 25"/>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bwMode="auto">
          <a:xfrm>
            <a:off x="3189605" y="4736465"/>
            <a:ext cx="3107690" cy="1206500"/>
          </a:xfrm>
          <a:prstGeom prst="rect">
            <a:avLst/>
          </a:prstGeom>
          <a:noFill/>
          <a:ln>
            <a:noFill/>
          </a:ln>
        </p:spPr>
        <p:txBody>
          <a:bodyPr wrap="square" lIns="99372" tIns="49686" rIns="99372" bIns="49686" rtlCol="0">
            <a:spAutoFit/>
          </a:bodyPr>
          <a:lstStyle/>
          <a:p>
            <a:pPr lvl="0" algn="ctr">
              <a:spcBef>
                <a:spcPts val="0"/>
              </a:spcBef>
              <a:spcAft>
                <a:spcPts val="0"/>
              </a:spcAft>
              <a:buClrTx/>
              <a:buSzTx/>
              <a:buFontTx/>
            </a:pPr>
            <a:r>
              <a:rPr lang="zh-CN" altLang="en-US" sz="2400" dirty="0">
                <a:latin typeface="方正小标宋_GBK" panose="03000509000000000000" charset="-122"/>
                <a:ea typeface="方正小标宋_GBK" panose="03000509000000000000" charset="-122"/>
                <a:cs typeface="方正小标宋_GBK" panose="03000509000000000000" charset="-122"/>
                <a:sym typeface="+mn-ea"/>
              </a:rPr>
              <a:t>对违反个人有关事项报告的处分规定</a:t>
            </a:r>
            <a:endParaRPr lang="zh-CN" altLang="en-US" sz="2400" dirty="0">
              <a:latin typeface="方正小标宋_GBK" panose="03000509000000000000" charset="-122"/>
              <a:ea typeface="方正小标宋_GBK" panose="03000509000000000000" charset="-122"/>
              <a:cs typeface="方正小标宋_GBK" panose="03000509000000000000" charset="-122"/>
              <a:sym typeface="+mn-ea"/>
            </a:endParaRPr>
          </a:p>
          <a:p>
            <a:pPr lvl="0" algn="ctr">
              <a:spcBef>
                <a:spcPts val="0"/>
              </a:spcBef>
              <a:spcAft>
                <a:spcPts val="0"/>
              </a:spcAft>
              <a:buClrTx/>
              <a:buSzTx/>
              <a:buFontTx/>
            </a:pPr>
            <a:endParaRPr lang="zh-CN" altLang="en-US" sz="2400" dirty="0">
              <a:latin typeface="方正小标宋_GBK" panose="03000509000000000000" charset="-122"/>
              <a:ea typeface="方正小标宋_GBK" panose="03000509000000000000" charset="-122"/>
              <a:cs typeface="方正小标宋_GBK" panose="03000509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6" name="组合 5"/>
          <p:cNvGrpSpPr/>
          <p:nvPr/>
        </p:nvGrpSpPr>
        <p:grpSpPr>
          <a:xfrm>
            <a:off x="1044096" y="4178213"/>
            <a:ext cx="1243513" cy="1243821"/>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rgbClr val="00B0F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anchor="ctr"/>
            <a:lstStyle/>
            <a:p>
              <a:pPr algn="ctr">
                <a:defRPr/>
              </a:pPr>
              <a:endParaRPr lang="zh-CN" altLang="en-US" sz="2770">
                <a:latin typeface="方正小标宋_GBK" panose="03000509000000000000" charset="-122"/>
                <a:ea typeface="方正小标宋_GBK" panose="03000509000000000000" charset="-122"/>
                <a:cs typeface="方正小标宋_GBK" panose="03000509000000000000" charset="-122"/>
              </a:endParaRPr>
            </a:p>
          </p:txBody>
        </p:sp>
        <p:sp>
          <p:nvSpPr>
            <p:cNvPr id="44" name="Text Box 59"/>
            <p:cNvSpPr txBox="1">
              <a:spLocks noChangeArrowheads="1"/>
            </p:cNvSpPr>
            <p:nvPr/>
          </p:nvSpPr>
          <p:spPr bwMode="auto">
            <a:xfrm>
              <a:off x="2639226" y="1835816"/>
              <a:ext cx="782803" cy="654025"/>
            </a:xfrm>
            <a:prstGeom prst="rect">
              <a:avLst/>
            </a:prstGeom>
            <a:noFill/>
            <a:ln>
              <a:noFill/>
            </a:ln>
            <a:effectLst/>
          </p:spPr>
          <p:txBody>
            <a:bodyPr wrap="square" lIns="82296" tIns="41148" rIns="82296" bIns="41148">
              <a:spAutoFit/>
            </a:bodyPr>
            <a:lstStyle/>
            <a:p>
              <a:pPr algn="ctr"/>
              <a:r>
                <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rPr>
                <a:t>02</a:t>
              </a:r>
              <a:endPar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grpSp>
        <p:nvGrpSpPr>
          <p:cNvPr id="8" name="组合 7"/>
          <p:cNvGrpSpPr/>
          <p:nvPr/>
        </p:nvGrpSpPr>
        <p:grpSpPr>
          <a:xfrm>
            <a:off x="6370348" y="2144781"/>
            <a:ext cx="1243513" cy="1243821"/>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rgbClr val="ADFFAB"/>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anchor="ctr"/>
            <a:lstStyle/>
            <a:p>
              <a:pPr algn="ctr">
                <a:defRPr/>
              </a:pPr>
              <a:endParaRPr lang="zh-CN" altLang="en-US" sz="2770">
                <a:latin typeface="方正小标宋_GBK" panose="03000509000000000000" charset="-122"/>
                <a:ea typeface="方正小标宋_GBK" panose="03000509000000000000" charset="-122"/>
                <a:cs typeface="方正小标宋_GBK" panose="03000509000000000000" charset="-122"/>
              </a:endParaRPr>
            </a:p>
          </p:txBody>
        </p:sp>
        <p:sp>
          <p:nvSpPr>
            <p:cNvPr id="45" name="Text Box 60"/>
            <p:cNvSpPr txBox="1">
              <a:spLocks noChangeArrowheads="1"/>
            </p:cNvSpPr>
            <p:nvPr/>
          </p:nvSpPr>
          <p:spPr bwMode="auto">
            <a:xfrm>
              <a:off x="4292373" y="3105837"/>
              <a:ext cx="782803" cy="654025"/>
            </a:xfrm>
            <a:prstGeom prst="rect">
              <a:avLst/>
            </a:prstGeom>
            <a:noFill/>
            <a:ln>
              <a:noFill/>
            </a:ln>
            <a:effectLst/>
          </p:spPr>
          <p:txBody>
            <a:bodyPr wrap="square" lIns="82296" tIns="41148" rIns="82296" bIns="41148">
              <a:spAutoFit/>
            </a:bodyPr>
            <a:lstStyle/>
            <a:p>
              <a:pPr algn="ctr"/>
              <a:r>
                <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rPr>
                <a:t>03</a:t>
              </a:r>
              <a:endPar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grpSp>
        <p:nvGrpSpPr>
          <p:cNvPr id="9" name="组合 8"/>
          <p:cNvGrpSpPr/>
          <p:nvPr/>
        </p:nvGrpSpPr>
        <p:grpSpPr>
          <a:xfrm>
            <a:off x="6370348" y="4188920"/>
            <a:ext cx="1243513" cy="1243821"/>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rgbClr val="FF7A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anchor="ctr"/>
            <a:lstStyle/>
            <a:p>
              <a:pPr algn="ctr">
                <a:defRPr/>
              </a:pPr>
              <a:endParaRPr lang="zh-CN" altLang="en-US" sz="2770">
                <a:latin typeface="方正小标宋_GBK" panose="03000509000000000000" charset="-122"/>
                <a:ea typeface="方正小标宋_GBK" panose="03000509000000000000" charset="-122"/>
                <a:cs typeface="方正小标宋_GBK" panose="03000509000000000000" charset="-122"/>
              </a:endParaRPr>
            </a:p>
          </p:txBody>
        </p:sp>
        <p:sp>
          <p:nvSpPr>
            <p:cNvPr id="46" name="Text Box 61"/>
            <p:cNvSpPr txBox="1">
              <a:spLocks noChangeArrowheads="1"/>
            </p:cNvSpPr>
            <p:nvPr/>
          </p:nvSpPr>
          <p:spPr bwMode="auto">
            <a:xfrm>
              <a:off x="5721148" y="1835816"/>
              <a:ext cx="782803" cy="654025"/>
            </a:xfrm>
            <a:prstGeom prst="rect">
              <a:avLst/>
            </a:prstGeom>
            <a:noFill/>
            <a:ln>
              <a:noFill/>
            </a:ln>
            <a:effectLst/>
          </p:spPr>
          <p:txBody>
            <a:bodyPr wrap="square" lIns="82296" tIns="41148" rIns="82296" bIns="41148">
              <a:spAutoFit/>
            </a:bodyPr>
            <a:lstStyle/>
            <a:p>
              <a:pPr algn="ctr"/>
              <a:r>
                <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rPr>
                <a:t>04</a:t>
              </a:r>
              <a:endPar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grpSp>
        <p:nvGrpSpPr>
          <p:cNvPr id="5" name="组合 4"/>
          <p:cNvGrpSpPr/>
          <p:nvPr/>
        </p:nvGrpSpPr>
        <p:grpSpPr>
          <a:xfrm>
            <a:off x="1030245" y="2144781"/>
            <a:ext cx="1243513" cy="1243821"/>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rgbClr val="FF03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anchor="ctr"/>
            <a:lstStyle/>
            <a:p>
              <a:pPr algn="ctr">
                <a:defRPr/>
              </a:pPr>
              <a:endParaRPr lang="zh-CN" altLang="en-US" sz="2770" dirty="0">
                <a:latin typeface="方正小标宋_GBK" panose="03000509000000000000" charset="-122"/>
                <a:ea typeface="方正小标宋_GBK" panose="03000509000000000000" charset="-122"/>
                <a:cs typeface="方正小标宋_GBK" panose="03000509000000000000" charset="-122"/>
              </a:endParaRPr>
            </a:p>
          </p:txBody>
        </p:sp>
        <p:sp>
          <p:nvSpPr>
            <p:cNvPr id="48" name="Text Box 58"/>
            <p:cNvSpPr txBox="1">
              <a:spLocks noChangeArrowheads="1"/>
            </p:cNvSpPr>
            <p:nvPr/>
          </p:nvSpPr>
          <p:spPr bwMode="auto">
            <a:xfrm>
              <a:off x="1177282" y="3105837"/>
              <a:ext cx="782803" cy="654025"/>
            </a:xfrm>
            <a:prstGeom prst="rect">
              <a:avLst/>
            </a:prstGeom>
            <a:noFill/>
            <a:ln>
              <a:noFill/>
            </a:ln>
            <a:effectLst/>
          </p:spPr>
          <p:txBody>
            <a:bodyPr wrap="square" lIns="82296" tIns="41148" rIns="82296" bIns="41148">
              <a:spAutoFit/>
            </a:bodyPr>
            <a:lstStyle/>
            <a:p>
              <a:pPr algn="ctr"/>
              <a:r>
                <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rPr>
                <a:t>01</a:t>
              </a:r>
              <a:endPar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grpSp>
        <p:nvGrpSpPr>
          <p:cNvPr id="26" name="组合 25"/>
          <p:cNvGrpSpPr/>
          <p:nvPr/>
        </p:nvGrpSpPr>
        <p:grpSpPr>
          <a:xfrm>
            <a:off x="1495887" y="686533"/>
            <a:ext cx="9179822" cy="668639"/>
            <a:chOff x="738572" y="286359"/>
            <a:chExt cx="7649852" cy="557199"/>
          </a:xfrm>
        </p:grpSpPr>
        <p:sp>
          <p:nvSpPr>
            <p:cNvPr id="27" name="TextBox 18"/>
            <p:cNvSpPr txBox="1"/>
            <p:nvPr/>
          </p:nvSpPr>
          <p:spPr>
            <a:xfrm>
              <a:off x="738572" y="286359"/>
              <a:ext cx="4748213" cy="445029"/>
            </a:xfrm>
            <a:prstGeom prst="rect">
              <a:avLst/>
            </a:prstGeom>
            <a:noFill/>
          </p:spPr>
          <p:txBody>
            <a:bodyPr wrap="none" rtlCol="0">
              <a:spAutoFit/>
            </a:bodyPr>
            <a:lstStyle/>
            <a:p>
              <a:r>
                <a:rPr lang="zh-CN" altLang="en-US" sz="2880" b="1" dirty="0">
                  <a:latin typeface="方正小标宋_GBK" panose="03000509000000000000" charset="-122"/>
                  <a:ea typeface="方正小标宋_GBK" panose="03000509000000000000" charset="-122"/>
                  <a:cs typeface="方正小标宋_GBK" panose="03000509000000000000" charset="-122"/>
                </a:rPr>
                <a:t>（五）对违反廉洁纪律行为的处分</a:t>
              </a:r>
              <a:endParaRPr lang="zh-CN" altLang="en-US" sz="2880" b="1" dirty="0">
                <a:latin typeface="方正小标宋_GBK" panose="03000509000000000000" charset="-122"/>
                <a:ea typeface="方正小标宋_GBK" panose="03000509000000000000" charset="-122"/>
                <a:cs typeface="方正小标宋_GBK" panose="03000509000000000000" charset="-122"/>
              </a:endParaRPr>
            </a:p>
          </p:txBody>
        </p:sp>
        <p:cxnSp>
          <p:nvCxnSpPr>
            <p:cNvPr id="32" name="直接连接符 31"/>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2478405" y="2245995"/>
            <a:ext cx="3093085" cy="1383665"/>
          </a:xfrm>
          <a:prstGeom prst="rect">
            <a:avLst/>
          </a:prstGeom>
        </p:spPr>
        <p:txBody>
          <a:bodyPr wrap="square">
            <a:spAutoFit/>
          </a:bodyPr>
          <a:lstStyle/>
          <a:p>
            <a:r>
              <a:rPr lang="zh-CN" altLang="en-US" sz="2800" dirty="0">
                <a:latin typeface="方正小标宋_GBK" panose="03000509000000000000" charset="-122"/>
                <a:ea typeface="方正小标宋_GBK" panose="03000509000000000000" charset="-122"/>
                <a:cs typeface="Times New Roman" panose="02020603050405020304" pitchFamily="18" charset="0"/>
              </a:rPr>
              <a:t>第一，</a:t>
            </a:r>
            <a:r>
              <a:rPr lang="zh-CN" altLang="zh-CN" sz="2800" dirty="0">
                <a:latin typeface="方正小标宋_GBK" panose="03000509000000000000" charset="-122"/>
                <a:ea typeface="方正小标宋_GBK" panose="03000509000000000000" charset="-122"/>
                <a:cs typeface="Times New Roman" panose="02020603050405020304" pitchFamily="18" charset="0"/>
              </a:rPr>
              <a:t>对滥用职权、谋求私利行为的处分规定</a:t>
            </a:r>
            <a:endParaRPr lang="zh-CN" altLang="zh-CN" sz="2800" dirty="0">
              <a:latin typeface="方正小标宋_GBK" panose="03000509000000000000" charset="-122"/>
              <a:ea typeface="方正小标宋_GBK" panose="03000509000000000000" charset="-122"/>
              <a:cs typeface="Times New Roman" panose="02020603050405020304" pitchFamily="18" charset="0"/>
            </a:endParaRPr>
          </a:p>
        </p:txBody>
      </p:sp>
      <p:sp>
        <p:nvSpPr>
          <p:cNvPr id="3" name="矩形 2"/>
          <p:cNvSpPr/>
          <p:nvPr/>
        </p:nvSpPr>
        <p:spPr>
          <a:xfrm>
            <a:off x="2575560" y="4258945"/>
            <a:ext cx="3126105" cy="1383665"/>
          </a:xfrm>
          <a:prstGeom prst="rect">
            <a:avLst/>
          </a:prstGeom>
        </p:spPr>
        <p:txBody>
          <a:bodyPr wrap="square">
            <a:spAutoFit/>
          </a:bodyPr>
          <a:lstStyle/>
          <a:p>
            <a:r>
              <a:rPr lang="zh-CN" altLang="en-US" sz="2800" dirty="0">
                <a:latin typeface="方正小标宋_GBK" panose="03000509000000000000" charset="-122"/>
                <a:ea typeface="方正小标宋_GBK" panose="03000509000000000000" charset="-122"/>
                <a:cs typeface="Times New Roman" panose="02020603050405020304" pitchFamily="18" charset="0"/>
              </a:rPr>
              <a:t>第二，</a:t>
            </a:r>
            <a:r>
              <a:rPr lang="zh-CN" altLang="zh-CN" sz="2800" dirty="0">
                <a:latin typeface="方正小标宋_GBK" panose="03000509000000000000" charset="-122"/>
                <a:ea typeface="方正小标宋_GBK" panose="03000509000000000000" charset="-122"/>
                <a:cs typeface="Times New Roman" panose="02020603050405020304" pitchFamily="18" charset="0"/>
              </a:rPr>
              <a:t>对违规接受礼品礼金和服务等行为的处分规定</a:t>
            </a:r>
            <a:endParaRPr lang="zh-CN" altLang="zh-CN" sz="2800" dirty="0">
              <a:latin typeface="方正小标宋_GBK" panose="03000509000000000000" charset="-122"/>
              <a:ea typeface="方正小标宋_GBK" panose="03000509000000000000" charset="-122"/>
              <a:cs typeface="Times New Roman" panose="02020603050405020304" pitchFamily="18" charset="0"/>
            </a:endParaRPr>
          </a:p>
        </p:txBody>
      </p:sp>
      <p:sp>
        <p:nvSpPr>
          <p:cNvPr id="34" name="矩形 33"/>
          <p:cNvSpPr/>
          <p:nvPr/>
        </p:nvSpPr>
        <p:spPr>
          <a:xfrm>
            <a:off x="8126730" y="2183130"/>
            <a:ext cx="3093085" cy="1383665"/>
          </a:xfrm>
          <a:prstGeom prst="rect">
            <a:avLst/>
          </a:prstGeom>
        </p:spPr>
        <p:txBody>
          <a:bodyPr wrap="square">
            <a:spAutoFit/>
          </a:bodyPr>
          <a:lstStyle/>
          <a:p>
            <a:r>
              <a:rPr lang="zh-CN" altLang="en-US" sz="2800" dirty="0">
                <a:latin typeface="方正小标宋_GBK" panose="03000509000000000000" charset="-122"/>
                <a:ea typeface="方正小标宋_GBK" panose="03000509000000000000" charset="-122"/>
                <a:cs typeface="Times New Roman" panose="02020603050405020304" pitchFamily="18" charset="0"/>
              </a:rPr>
              <a:t>第三，</a:t>
            </a:r>
            <a:r>
              <a:rPr lang="zh-CN" altLang="zh-CN" sz="2800" dirty="0">
                <a:latin typeface="方正小标宋_GBK" panose="03000509000000000000" charset="-122"/>
                <a:ea typeface="方正小标宋_GBK" panose="03000509000000000000" charset="-122"/>
                <a:cs typeface="方正小标宋_GBK" panose="03000509000000000000" charset="-122"/>
                <a:sym typeface="+mn-ea"/>
              </a:rPr>
              <a:t>对违规借用管理和服务对象钱物等的处分规定</a:t>
            </a:r>
            <a:endParaRPr lang="zh-CN" altLang="en-US" sz="2800" dirty="0">
              <a:latin typeface="方正小标宋_GBK" panose="03000509000000000000" charset="-122"/>
              <a:ea typeface="方正小标宋_GBK" panose="03000509000000000000" charset="-122"/>
              <a:cs typeface="Times New Roman" panose="02020603050405020304" pitchFamily="18" charset="0"/>
            </a:endParaRPr>
          </a:p>
        </p:txBody>
      </p:sp>
      <p:sp>
        <p:nvSpPr>
          <p:cNvPr id="35" name="矩形 34"/>
          <p:cNvSpPr/>
          <p:nvPr/>
        </p:nvSpPr>
        <p:spPr>
          <a:xfrm>
            <a:off x="8155305" y="4225925"/>
            <a:ext cx="3126105" cy="1383665"/>
          </a:xfrm>
          <a:prstGeom prst="rect">
            <a:avLst/>
          </a:prstGeom>
        </p:spPr>
        <p:txBody>
          <a:bodyPr wrap="square">
            <a:spAutoFit/>
          </a:bodyPr>
          <a:lstStyle/>
          <a:p>
            <a:r>
              <a:rPr lang="zh-CN" altLang="en-US" sz="2800" dirty="0">
                <a:latin typeface="方正小标宋_GBK" panose="03000509000000000000" charset="-122"/>
                <a:ea typeface="方正小标宋_GBK" panose="03000509000000000000" charset="-122"/>
                <a:cs typeface="Times New Roman" panose="02020603050405020304" pitchFamily="18" charset="0"/>
              </a:rPr>
              <a:t>第四，</a:t>
            </a:r>
            <a:r>
              <a:rPr lang="zh-CN" altLang="en-US" sz="2800" dirty="0">
                <a:latin typeface="方正小标宋_GBK" panose="03000509000000000000" charset="-122"/>
                <a:ea typeface="方正小标宋_GBK" panose="03000509000000000000" charset="-122"/>
                <a:cs typeface="Times New Roman" panose="02020603050405020304" pitchFamily="18" charset="0"/>
                <a:sym typeface="+mn-ea"/>
              </a:rPr>
              <a:t>对违规从事营利活动行为的处分规定</a:t>
            </a:r>
            <a:endParaRPr lang="zh-CN" altLang="en-US" sz="2800" dirty="0">
              <a:latin typeface="方正小标宋_GBK" panose="03000509000000000000" charset="-122"/>
              <a:ea typeface="方正小标宋_GBK" panose="03000509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2" name="Text Placeholder 4"/>
          <p:cNvSpPr txBox="1"/>
          <p:nvPr/>
        </p:nvSpPr>
        <p:spPr>
          <a:xfrm>
            <a:off x="1277046" y="651746"/>
            <a:ext cx="3813617" cy="596141"/>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3840" b="1" dirty="0">
                <a:latin typeface="方正小标宋_GBK" panose="03000509000000000000" charset="-122"/>
                <a:ea typeface="方正小标宋_GBK" panose="03000509000000000000" charset="-122"/>
                <a:cs typeface="方正小标宋_GBK" panose="03000509000000000000" charset="-122"/>
              </a:rPr>
              <a:t>目录</a:t>
            </a:r>
            <a:endParaRPr lang="en-GB" sz="3840" b="1" dirty="0">
              <a:latin typeface="方正小标宋_GBK" panose="03000509000000000000" charset="-122"/>
              <a:ea typeface="方正小标宋_GBK" panose="03000509000000000000" charset="-122"/>
              <a:cs typeface="方正小标宋_GBK" panose="03000509000000000000" charset="-122"/>
            </a:endParaRPr>
          </a:p>
        </p:txBody>
      </p:sp>
      <p:cxnSp>
        <p:nvCxnSpPr>
          <p:cNvPr id="23" name="直接连接符 22"/>
          <p:cNvCxnSpPr/>
          <p:nvPr/>
        </p:nvCxnSpPr>
        <p:spPr>
          <a:xfrm>
            <a:off x="1495887" y="1355170"/>
            <a:ext cx="917982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717520" y="2106610"/>
            <a:ext cx="9123680" cy="3309940"/>
            <a:chOff x="5474" y="4037"/>
            <a:chExt cx="14368" cy="5213"/>
          </a:xfrm>
        </p:grpSpPr>
        <p:sp>
          <p:nvSpPr>
            <p:cNvPr id="2" name="矩形 1"/>
            <p:cNvSpPr/>
            <p:nvPr/>
          </p:nvSpPr>
          <p:spPr>
            <a:xfrm>
              <a:off x="5474" y="4037"/>
              <a:ext cx="14368" cy="919"/>
            </a:xfrm>
            <a:prstGeom prst="rect">
              <a:avLst/>
            </a:prstGeom>
          </p:spPr>
          <p:txBody>
            <a:bodyPr wrap="none">
              <a:spAutoFit/>
            </a:bodyPr>
            <a:lstStyle/>
            <a:p>
              <a:pPr algn="l"/>
              <a:r>
                <a:rPr lang="zh-CN" altLang="zh-CN" sz="3200" b="1" kern="100" dirty="0">
                  <a:latin typeface="方正小标宋_GBK" panose="03000509000000000000" charset="-122"/>
                  <a:ea typeface="方正小标宋_GBK" panose="03000509000000000000" charset="-122"/>
                  <a:cs typeface="Times New Roman" panose="02020603050405020304" pitchFamily="18" charset="0"/>
                </a:rPr>
                <a:t>一、《中国共产党纪律处分条例》修订背景及要求</a:t>
              </a:r>
              <a:endParaRPr lang="zh-CN" altLang="zh-CN" sz="3200" b="1" kern="100" dirty="0">
                <a:latin typeface="方正小标宋_GBK" panose="03000509000000000000" charset="-122"/>
                <a:ea typeface="方正小标宋_GBK" panose="03000509000000000000" charset="-122"/>
                <a:cs typeface="Times New Roman" panose="02020603050405020304" pitchFamily="18" charset="0"/>
              </a:endParaRPr>
            </a:p>
          </p:txBody>
        </p:sp>
        <p:sp>
          <p:nvSpPr>
            <p:cNvPr id="3" name="矩形 2"/>
            <p:cNvSpPr/>
            <p:nvPr/>
          </p:nvSpPr>
          <p:spPr>
            <a:xfrm>
              <a:off x="5474" y="6184"/>
              <a:ext cx="13791" cy="919"/>
            </a:xfrm>
            <a:prstGeom prst="rect">
              <a:avLst/>
            </a:prstGeom>
          </p:spPr>
          <p:txBody>
            <a:bodyPr wrap="none">
              <a:spAutoFit/>
            </a:bodyPr>
            <a:lstStyle/>
            <a:p>
              <a:pPr algn="l"/>
              <a:r>
                <a:rPr lang="zh-CN" altLang="zh-CN" sz="3200" b="1" kern="100" dirty="0">
                  <a:latin typeface="方正小标宋_GBK" panose="03000509000000000000" charset="-122"/>
                  <a:ea typeface="方正小标宋_GBK" panose="03000509000000000000" charset="-122"/>
                  <a:cs typeface="Times New Roman" panose="02020603050405020304" pitchFamily="18" charset="0"/>
                </a:rPr>
                <a:t>二、</a:t>
              </a:r>
              <a:r>
                <a:rPr lang="zh-CN" altLang="zh-CN" sz="3200" b="1" kern="100" dirty="0">
                  <a:latin typeface="方正小标宋_GBK" panose="03000509000000000000" charset="-122"/>
                  <a:ea typeface="方正小标宋_GBK" panose="03000509000000000000" charset="-122"/>
                  <a:cs typeface="Times New Roman" panose="02020603050405020304" pitchFamily="18" charset="0"/>
                  <a:sym typeface="+mn-ea"/>
                </a:rPr>
                <a:t>《中国共产党纪律处分条例》主要内容解读</a:t>
              </a:r>
              <a:endParaRPr lang="zh-CN" altLang="zh-CN" sz="3200" b="1" kern="100" dirty="0">
                <a:latin typeface="方正小标宋_GBK" panose="03000509000000000000" charset="-122"/>
                <a:ea typeface="方正小标宋_GBK" panose="03000509000000000000" charset="-122"/>
                <a:cs typeface="Times New Roman" panose="02020603050405020304" pitchFamily="18" charset="0"/>
                <a:sym typeface="+mn-ea"/>
              </a:endParaRPr>
            </a:p>
          </p:txBody>
        </p:sp>
        <p:sp>
          <p:nvSpPr>
            <p:cNvPr id="4" name="矩形 3"/>
            <p:cNvSpPr/>
            <p:nvPr/>
          </p:nvSpPr>
          <p:spPr>
            <a:xfrm>
              <a:off x="5474" y="8331"/>
              <a:ext cx="12505" cy="919"/>
            </a:xfrm>
            <a:prstGeom prst="rect">
              <a:avLst/>
            </a:prstGeom>
          </p:spPr>
          <p:txBody>
            <a:bodyPr wrap="none">
              <a:spAutoFit/>
            </a:bodyPr>
            <a:p>
              <a:pPr algn="l"/>
              <a:r>
                <a:rPr lang="zh-CN" altLang="zh-CN" sz="3200" b="1" kern="100" dirty="0">
                  <a:latin typeface="方正小标宋_GBK" panose="03000509000000000000" charset="-122"/>
                  <a:ea typeface="方正小标宋_GBK" panose="03000509000000000000" charset="-122"/>
                  <a:cs typeface="Times New Roman" panose="02020603050405020304" pitchFamily="18" charset="0"/>
                </a:rPr>
                <a:t>三、贯彻落实</a:t>
              </a:r>
              <a:r>
                <a:rPr lang="zh-CN" altLang="zh-CN" sz="3200" b="1" kern="100" dirty="0">
                  <a:latin typeface="方正小标宋_GBK" panose="03000509000000000000" charset="-122"/>
                  <a:ea typeface="方正小标宋_GBK" panose="03000509000000000000" charset="-122"/>
                  <a:cs typeface="Times New Roman" panose="02020603050405020304" pitchFamily="18" charset="0"/>
                  <a:sym typeface="+mn-ea"/>
                </a:rPr>
                <a:t>《中国共产党纪律处分条例》</a:t>
              </a:r>
              <a:endParaRPr lang="zh-CN" altLang="zh-CN" sz="3200" b="1" kern="100" dirty="0">
                <a:latin typeface="方正小标宋_GBK" panose="03000509000000000000" charset="-122"/>
                <a:ea typeface="方正小标宋_GBK" panose="03000509000000000000" charset="-122"/>
                <a:cs typeface="Times New Roman" panose="02020603050405020304" pitchFamily="18"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6" name="组合 5"/>
          <p:cNvGrpSpPr/>
          <p:nvPr/>
        </p:nvGrpSpPr>
        <p:grpSpPr>
          <a:xfrm>
            <a:off x="1899772" y="1859219"/>
            <a:ext cx="1243513" cy="1243821"/>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rgbClr val="ADFFAB"/>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anchor="ctr"/>
            <a:lstStyle/>
            <a:p>
              <a:pPr algn="ctr">
                <a:defRPr/>
              </a:pPr>
              <a:endParaRPr lang="zh-CN" altLang="en-US" sz="2770">
                <a:latin typeface="方正小标宋_GBK" panose="03000509000000000000" charset="-122"/>
                <a:ea typeface="方正小标宋_GBK" panose="03000509000000000000" charset="-122"/>
                <a:cs typeface="方正小标宋_GBK" panose="03000509000000000000" charset="-122"/>
              </a:endParaRPr>
            </a:p>
          </p:txBody>
        </p:sp>
        <p:sp>
          <p:nvSpPr>
            <p:cNvPr id="44" name="Text Box 59"/>
            <p:cNvSpPr txBox="1">
              <a:spLocks noChangeArrowheads="1"/>
            </p:cNvSpPr>
            <p:nvPr/>
          </p:nvSpPr>
          <p:spPr bwMode="auto">
            <a:xfrm>
              <a:off x="2639226" y="1835816"/>
              <a:ext cx="782803" cy="654025"/>
            </a:xfrm>
            <a:prstGeom prst="rect">
              <a:avLst/>
            </a:prstGeom>
            <a:noFill/>
            <a:ln>
              <a:noFill/>
            </a:ln>
            <a:effectLst/>
          </p:spPr>
          <p:txBody>
            <a:bodyPr wrap="square" lIns="82296" tIns="41148" rIns="82296" bIns="41148">
              <a:spAutoFit/>
            </a:bodyPr>
            <a:lstStyle/>
            <a:p>
              <a:pPr algn="ctr"/>
              <a:r>
                <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rPr>
                <a:t>05</a:t>
              </a:r>
              <a:endPar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grpSp>
        <p:nvGrpSpPr>
          <p:cNvPr id="9" name="组合 8"/>
          <p:cNvGrpSpPr/>
          <p:nvPr/>
        </p:nvGrpSpPr>
        <p:grpSpPr>
          <a:xfrm>
            <a:off x="1809824" y="4623189"/>
            <a:ext cx="1243513" cy="1243821"/>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rgbClr val="88915C"/>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anchor="ctr"/>
            <a:lstStyle/>
            <a:p>
              <a:pPr algn="ctr">
                <a:defRPr/>
              </a:pPr>
              <a:endParaRPr lang="zh-CN" altLang="en-US" sz="2770">
                <a:latin typeface="方正小标宋_GBK" panose="03000509000000000000" charset="-122"/>
                <a:ea typeface="方正小标宋_GBK" panose="03000509000000000000" charset="-122"/>
                <a:cs typeface="方正小标宋_GBK" panose="03000509000000000000" charset="-122"/>
              </a:endParaRPr>
            </a:p>
          </p:txBody>
        </p:sp>
        <p:sp>
          <p:nvSpPr>
            <p:cNvPr id="46" name="Text Box 61"/>
            <p:cNvSpPr txBox="1">
              <a:spLocks noChangeArrowheads="1"/>
            </p:cNvSpPr>
            <p:nvPr/>
          </p:nvSpPr>
          <p:spPr bwMode="auto">
            <a:xfrm>
              <a:off x="5721148" y="1835816"/>
              <a:ext cx="782803" cy="654025"/>
            </a:xfrm>
            <a:prstGeom prst="rect">
              <a:avLst/>
            </a:prstGeom>
            <a:noFill/>
            <a:ln>
              <a:noFill/>
            </a:ln>
            <a:effectLst/>
          </p:spPr>
          <p:txBody>
            <a:bodyPr wrap="square" lIns="82296" tIns="41148" rIns="82296" bIns="41148">
              <a:spAutoFit/>
            </a:bodyPr>
            <a:lstStyle/>
            <a:p>
              <a:pPr algn="ctr"/>
              <a:r>
                <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rPr>
                <a:t>06</a:t>
              </a:r>
              <a:endPar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grpSp>
        <p:nvGrpSpPr>
          <p:cNvPr id="5" name="组合 4"/>
          <p:cNvGrpSpPr/>
          <p:nvPr/>
        </p:nvGrpSpPr>
        <p:grpSpPr>
          <a:xfrm>
            <a:off x="5961078" y="3236792"/>
            <a:ext cx="1243513" cy="1243821"/>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rgbClr val="FFB42B"/>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anchor="ctr"/>
            <a:lstStyle/>
            <a:p>
              <a:pPr algn="ctr">
                <a:defRPr/>
              </a:pPr>
              <a:endParaRPr lang="zh-CN" altLang="en-US" sz="2770" dirty="0">
                <a:latin typeface="方正小标宋_GBK" panose="03000509000000000000" charset="-122"/>
                <a:ea typeface="方正小标宋_GBK" panose="03000509000000000000" charset="-122"/>
                <a:cs typeface="方正小标宋_GBK" panose="03000509000000000000" charset="-122"/>
              </a:endParaRPr>
            </a:p>
          </p:txBody>
        </p:sp>
        <p:sp>
          <p:nvSpPr>
            <p:cNvPr id="48" name="Text Box 58"/>
            <p:cNvSpPr txBox="1">
              <a:spLocks noChangeArrowheads="1"/>
            </p:cNvSpPr>
            <p:nvPr/>
          </p:nvSpPr>
          <p:spPr bwMode="auto">
            <a:xfrm>
              <a:off x="1177282" y="3105837"/>
              <a:ext cx="782803" cy="654025"/>
            </a:xfrm>
            <a:prstGeom prst="rect">
              <a:avLst/>
            </a:prstGeom>
            <a:noFill/>
            <a:ln>
              <a:noFill/>
            </a:ln>
            <a:effectLst/>
          </p:spPr>
          <p:txBody>
            <a:bodyPr wrap="square" lIns="82296" tIns="41148" rIns="82296" bIns="41148">
              <a:spAutoFit/>
            </a:bodyPr>
            <a:lstStyle/>
            <a:p>
              <a:pPr algn="ctr"/>
              <a:r>
                <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rPr>
                <a:t>07</a:t>
              </a:r>
              <a:endParaRPr lang="en-US" altLang="zh-CN" sz="456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sp>
        <p:nvSpPr>
          <p:cNvPr id="3" name="矩形 2"/>
          <p:cNvSpPr/>
          <p:nvPr/>
        </p:nvSpPr>
        <p:spPr>
          <a:xfrm>
            <a:off x="3431483" y="2098941"/>
            <a:ext cx="2529594" cy="1368425"/>
          </a:xfrm>
          <a:prstGeom prst="rect">
            <a:avLst/>
          </a:prstGeom>
        </p:spPr>
        <p:txBody>
          <a:bodyPr wrap="square">
            <a:spAutoFit/>
          </a:bodyPr>
          <a:lstStyle/>
          <a:p>
            <a:r>
              <a:rPr lang="zh-CN" altLang="en-US" sz="2770" dirty="0">
                <a:latin typeface="方正小标宋_GBK" panose="03000509000000000000" charset="-122"/>
                <a:ea typeface="方正小标宋_GBK" panose="03000509000000000000" charset="-122"/>
                <a:cs typeface="Times New Roman" panose="02020603050405020304" pitchFamily="18" charset="0"/>
                <a:sym typeface="+mn-ea"/>
              </a:rPr>
              <a:t>对侵占公私财物行为的处分规定</a:t>
            </a:r>
            <a:endParaRPr lang="zh-CN" altLang="en-US" sz="2770" dirty="0">
              <a:latin typeface="方正小标宋_GBK" panose="03000509000000000000" charset="-122"/>
              <a:ea typeface="方正小标宋_GBK" panose="03000509000000000000" charset="-122"/>
              <a:cs typeface="方正小标宋_GBK" panose="03000509000000000000" charset="-122"/>
            </a:endParaRPr>
          </a:p>
        </p:txBody>
      </p:sp>
      <p:sp>
        <p:nvSpPr>
          <p:cNvPr id="35" name="矩形 34"/>
          <p:cNvSpPr/>
          <p:nvPr/>
        </p:nvSpPr>
        <p:spPr>
          <a:xfrm>
            <a:off x="3431482" y="4872627"/>
            <a:ext cx="2529594" cy="1371145"/>
          </a:xfrm>
          <a:prstGeom prst="rect">
            <a:avLst/>
          </a:prstGeom>
        </p:spPr>
        <p:txBody>
          <a:bodyPr wrap="square">
            <a:spAutoFit/>
          </a:bodyPr>
          <a:lstStyle/>
          <a:p>
            <a:r>
              <a:rPr lang="zh-CN" altLang="en-US" sz="2770" dirty="0">
                <a:latin typeface="方正小标宋_GBK" panose="03000509000000000000" charset="-122"/>
                <a:ea typeface="方正小标宋_GBK" panose="03000509000000000000" charset="-122"/>
                <a:cs typeface="Times New Roman" panose="02020603050405020304" pitchFamily="18" charset="0"/>
              </a:rPr>
              <a:t>违反中央八项规定的一些新表现</a:t>
            </a:r>
            <a:endParaRPr lang="zh-CN" altLang="en-US" sz="2770" dirty="0">
              <a:latin typeface="方正小标宋_GBK" panose="03000509000000000000" charset="-122"/>
              <a:ea typeface="方正小标宋_GBK" panose="03000509000000000000" charset="-122"/>
              <a:cs typeface="方正小标宋_GBK" panose="03000509000000000000" charset="-122"/>
            </a:endParaRPr>
          </a:p>
        </p:txBody>
      </p:sp>
      <p:grpSp>
        <p:nvGrpSpPr>
          <p:cNvPr id="4" name="组合 3"/>
          <p:cNvGrpSpPr/>
          <p:nvPr/>
        </p:nvGrpSpPr>
        <p:grpSpPr>
          <a:xfrm>
            <a:off x="1495887" y="686533"/>
            <a:ext cx="9179822" cy="668639"/>
            <a:chOff x="738572" y="286359"/>
            <a:chExt cx="7649852" cy="557199"/>
          </a:xfrm>
        </p:grpSpPr>
        <p:sp>
          <p:nvSpPr>
            <p:cNvPr id="7" name="TextBox 18"/>
            <p:cNvSpPr txBox="1"/>
            <p:nvPr/>
          </p:nvSpPr>
          <p:spPr>
            <a:xfrm>
              <a:off x="738572" y="286359"/>
              <a:ext cx="4748213" cy="445029"/>
            </a:xfrm>
            <a:prstGeom prst="rect">
              <a:avLst/>
            </a:prstGeom>
            <a:noFill/>
          </p:spPr>
          <p:txBody>
            <a:bodyPr wrap="none" rtlCol="0">
              <a:spAutoFit/>
            </a:bodyPr>
            <a:p>
              <a:r>
                <a:rPr lang="zh-CN" altLang="en-US" sz="2880" b="1" dirty="0">
                  <a:latin typeface="方正小标宋_GBK" panose="03000509000000000000" charset="-122"/>
                  <a:ea typeface="方正小标宋_GBK" panose="03000509000000000000" charset="-122"/>
                  <a:cs typeface="方正小标宋_GBK" panose="03000509000000000000" charset="-122"/>
                </a:rPr>
                <a:t>（五）对违反廉洁纪律行为的处分</a:t>
              </a:r>
              <a:endParaRPr lang="zh-CN" altLang="en-US" sz="2880" b="1" dirty="0">
                <a:latin typeface="方正小标宋_GBK" panose="03000509000000000000" charset="-122"/>
                <a:ea typeface="方正小标宋_GBK" panose="03000509000000000000" charset="-122"/>
                <a:cs typeface="方正小标宋_GBK" panose="03000509000000000000" charset="-122"/>
              </a:endParaRPr>
            </a:p>
          </p:txBody>
        </p:sp>
        <p:cxnSp>
          <p:nvCxnSpPr>
            <p:cNvPr id="8" name="直接连接符 7"/>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7423150" y="3467100"/>
            <a:ext cx="4064000" cy="942975"/>
          </a:xfrm>
          <a:prstGeom prst="rect">
            <a:avLst/>
          </a:prstGeom>
          <a:noFill/>
        </p:spPr>
        <p:txBody>
          <a:bodyPr wrap="square" rtlCol="0">
            <a:spAutoFit/>
          </a:bodyPr>
          <a:p>
            <a:r>
              <a:rPr lang="zh-CN" altLang="en-US" sz="2770" dirty="0">
                <a:latin typeface="方正小标宋_GBK" panose="03000509000000000000" charset="-122"/>
                <a:ea typeface="方正小标宋_GBK" panose="03000509000000000000" charset="-122"/>
                <a:cs typeface="Times New Roman" panose="02020603050405020304" pitchFamily="18" charset="0"/>
                <a:sym typeface="+mn-ea"/>
              </a:rPr>
              <a:t>对违反厉行节约、反对浪费的规定</a:t>
            </a:r>
            <a:endParaRPr lang="zh-CN" altLang="en-US" sz="2770" dirty="0">
              <a:latin typeface="方正小标宋_GBK" panose="03000509000000000000" charset="-122"/>
              <a:ea typeface="方正小标宋_GBK" panose="03000509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3" name="圆角矩形 32"/>
          <p:cNvSpPr/>
          <p:nvPr/>
        </p:nvSpPr>
        <p:spPr>
          <a:xfrm>
            <a:off x="1952754" y="1817592"/>
            <a:ext cx="1773715" cy="1634549"/>
          </a:xfrm>
          <a:prstGeom prst="roundRect">
            <a:avLst>
              <a:gd name="adj" fmla="val 9350"/>
            </a:avLst>
          </a:prstGeom>
          <a:solidFill>
            <a:srgbClr val="00B8FF"/>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HK" altLang="en-US" sz="2770">
              <a:cs typeface="方正小标宋_GBK" panose="03000509000000000000" charset="-122"/>
            </a:endParaRPr>
          </a:p>
        </p:txBody>
      </p:sp>
      <p:sp>
        <p:nvSpPr>
          <p:cNvPr id="34" name="任意多边形 33"/>
          <p:cNvSpPr/>
          <p:nvPr/>
        </p:nvSpPr>
        <p:spPr>
          <a:xfrm>
            <a:off x="1834342" y="2806333"/>
            <a:ext cx="2010535" cy="216684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rgbClr val="ADFFAB"/>
          </a:solidFill>
          <a:ln w="25400">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HK" altLang="en-US" sz="2770" dirty="0">
              <a:solidFill>
                <a:schemeClr val="bg1"/>
              </a:solidFill>
              <a:cs typeface="方正小标宋_GBK" panose="03000509000000000000" charset="-122"/>
            </a:endParaRPr>
          </a:p>
        </p:txBody>
      </p:sp>
      <p:sp>
        <p:nvSpPr>
          <p:cNvPr id="35" name="椭圆 34"/>
          <p:cNvSpPr/>
          <p:nvPr/>
        </p:nvSpPr>
        <p:spPr>
          <a:xfrm>
            <a:off x="2513571" y="2479959"/>
            <a:ext cx="652081" cy="652748"/>
          </a:xfrm>
          <a:prstGeom prst="ellipse">
            <a:avLst/>
          </a:prstGeom>
          <a:solidFill>
            <a:srgbClr val="00B8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HK" altLang="en-US" sz="2770">
              <a:latin typeface="方正小标宋_GBK" panose="03000509000000000000" charset="-122"/>
              <a:cs typeface="方正小标宋_GBK" panose="03000509000000000000" charset="-122"/>
            </a:endParaRPr>
          </a:p>
        </p:txBody>
      </p:sp>
      <p:sp>
        <p:nvSpPr>
          <p:cNvPr id="36" name="文本框 11"/>
          <p:cNvSpPr txBox="1"/>
          <p:nvPr/>
        </p:nvSpPr>
        <p:spPr>
          <a:xfrm>
            <a:off x="2406844" y="2017737"/>
            <a:ext cx="912112" cy="692497"/>
          </a:xfrm>
          <a:prstGeom prst="rect">
            <a:avLst/>
          </a:prstGeom>
          <a:noFill/>
        </p:spPr>
        <p:txBody>
          <a:bodyPr wrap="square" lIns="82296" tIns="41148" rIns="82296" bIns="41148" rtlCol="0">
            <a:spAutoFit/>
          </a:bodyPr>
          <a:lstStyle/>
          <a:p>
            <a:pPr algn="ctr"/>
            <a:r>
              <a:rPr lang="en-US" altLang="zh-HK" sz="3960" dirty="0">
                <a:solidFill>
                  <a:schemeClr val="bg1"/>
                </a:solidFill>
                <a:latin typeface="方正小标宋_GBK" panose="03000509000000000000" charset="-122"/>
                <a:ea typeface="方正小标宋_GBK" panose="03000509000000000000" charset="-122"/>
                <a:cs typeface="方正小标宋_GBK" panose="03000509000000000000" charset="-122"/>
              </a:rPr>
              <a:t>01</a:t>
            </a:r>
            <a:endParaRPr lang="zh-HK" altLang="en-US" sz="396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37" name="文本框 64"/>
          <p:cNvSpPr txBox="1"/>
          <p:nvPr/>
        </p:nvSpPr>
        <p:spPr>
          <a:xfrm>
            <a:off x="1875155" y="3101975"/>
            <a:ext cx="1943735" cy="1927860"/>
          </a:xfrm>
          <a:prstGeom prst="rect">
            <a:avLst/>
          </a:prstGeom>
          <a:noFill/>
        </p:spPr>
        <p:txBody>
          <a:bodyPr wrap="square" lIns="82296" tIns="41148" rIns="82296" bIns="41148" rtlCol="0">
            <a:spAutoFit/>
          </a:bodyPr>
          <a:lstStyle/>
          <a:p>
            <a:pPr algn="ctr"/>
            <a:r>
              <a:rPr lang="zh-CN" altLang="en-US" sz="24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rPr>
              <a:t>对乡村振兴领域侵害群众利益的行为从重加重处分</a:t>
            </a:r>
            <a:endParaRPr lang="zh-CN" altLang="en-US" sz="24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40" name="圆角矩形 39"/>
          <p:cNvSpPr/>
          <p:nvPr/>
        </p:nvSpPr>
        <p:spPr>
          <a:xfrm>
            <a:off x="5285869" y="1817592"/>
            <a:ext cx="1773715" cy="1634550"/>
          </a:xfrm>
          <a:prstGeom prst="roundRect">
            <a:avLst>
              <a:gd name="adj" fmla="val 9350"/>
            </a:avLst>
          </a:prstGeom>
          <a:solidFill>
            <a:srgbClr val="D1384C"/>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HK" altLang="en-US" sz="2770" dirty="0">
              <a:cs typeface="方正小标宋_GBK" panose="03000509000000000000" charset="-122"/>
            </a:endParaRPr>
          </a:p>
        </p:txBody>
      </p:sp>
      <p:sp>
        <p:nvSpPr>
          <p:cNvPr id="41" name="任意多边形 40"/>
          <p:cNvSpPr/>
          <p:nvPr/>
        </p:nvSpPr>
        <p:spPr>
          <a:xfrm>
            <a:off x="5167630" y="2806065"/>
            <a:ext cx="2026920" cy="216662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rgbClr val="ADFFAB"/>
          </a:solidFill>
          <a:ln w="25400">
            <a:no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HK" altLang="en-US" sz="2770" dirty="0">
              <a:solidFill>
                <a:schemeClr val="bg1"/>
              </a:solidFill>
              <a:cs typeface="方正小标宋_GBK" panose="03000509000000000000" charset="-122"/>
            </a:endParaRPr>
          </a:p>
        </p:txBody>
      </p:sp>
      <p:sp>
        <p:nvSpPr>
          <p:cNvPr id="42" name="椭圆 41"/>
          <p:cNvSpPr/>
          <p:nvPr/>
        </p:nvSpPr>
        <p:spPr>
          <a:xfrm>
            <a:off x="5846685" y="2479959"/>
            <a:ext cx="652081" cy="652748"/>
          </a:xfrm>
          <a:prstGeom prst="ellipse">
            <a:avLst/>
          </a:prstGeom>
          <a:solidFill>
            <a:srgbClr val="D1384C"/>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HK" altLang="en-US" sz="2770" dirty="0">
              <a:latin typeface="方正小标宋_GBK" panose="03000509000000000000" charset="-122"/>
              <a:cs typeface="方正小标宋_GBK" panose="03000509000000000000" charset="-122"/>
            </a:endParaRPr>
          </a:p>
        </p:txBody>
      </p:sp>
      <p:sp>
        <p:nvSpPr>
          <p:cNvPr id="43" name="文本框 48"/>
          <p:cNvSpPr txBox="1"/>
          <p:nvPr/>
        </p:nvSpPr>
        <p:spPr>
          <a:xfrm>
            <a:off x="5705025" y="2017737"/>
            <a:ext cx="972505" cy="692497"/>
          </a:xfrm>
          <a:prstGeom prst="rect">
            <a:avLst/>
          </a:prstGeom>
          <a:noFill/>
        </p:spPr>
        <p:txBody>
          <a:bodyPr wrap="square" lIns="82296" tIns="41148" rIns="82296" bIns="41148" rtlCol="0">
            <a:spAutoFit/>
          </a:bodyPr>
          <a:lstStyle/>
          <a:p>
            <a:pPr algn="ctr"/>
            <a:r>
              <a:rPr lang="en-US" altLang="zh-HK" sz="3960" dirty="0">
                <a:solidFill>
                  <a:schemeClr val="bg1"/>
                </a:solidFill>
                <a:latin typeface="方正小标宋_GBK" panose="03000509000000000000" charset="-122"/>
                <a:ea typeface="方正小标宋_GBK" panose="03000509000000000000" charset="-122"/>
                <a:cs typeface="方正小标宋_GBK" panose="03000509000000000000" charset="-122"/>
              </a:rPr>
              <a:t>02</a:t>
            </a:r>
            <a:endParaRPr lang="zh-HK" altLang="en-US" sz="396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54" name="圆角矩形 53"/>
          <p:cNvSpPr/>
          <p:nvPr/>
        </p:nvSpPr>
        <p:spPr>
          <a:xfrm>
            <a:off x="8437947" y="1817592"/>
            <a:ext cx="1773715" cy="1634550"/>
          </a:xfrm>
          <a:prstGeom prst="roundRect">
            <a:avLst>
              <a:gd name="adj" fmla="val 9350"/>
            </a:avLst>
          </a:prstGeom>
          <a:solidFill>
            <a:srgbClr val="FF7A0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HK" altLang="en-US" sz="2770">
              <a:cs typeface="方正小标宋_GBK" panose="03000509000000000000" charset="-122"/>
            </a:endParaRPr>
          </a:p>
        </p:txBody>
      </p:sp>
      <p:sp>
        <p:nvSpPr>
          <p:cNvPr id="55" name="任意多边形 54"/>
          <p:cNvSpPr/>
          <p:nvPr/>
        </p:nvSpPr>
        <p:spPr>
          <a:xfrm>
            <a:off x="8319535" y="2806332"/>
            <a:ext cx="2010535" cy="216684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rgbClr val="ADFFAB"/>
          </a:solidFill>
          <a:ln w="25400">
            <a:no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HK" altLang="en-US" sz="2770">
              <a:solidFill>
                <a:schemeClr val="bg1"/>
              </a:solidFill>
              <a:cs typeface="方正小标宋_GBK" panose="03000509000000000000" charset="-122"/>
            </a:endParaRPr>
          </a:p>
        </p:txBody>
      </p:sp>
      <p:sp>
        <p:nvSpPr>
          <p:cNvPr id="56" name="椭圆 55"/>
          <p:cNvSpPr/>
          <p:nvPr/>
        </p:nvSpPr>
        <p:spPr>
          <a:xfrm>
            <a:off x="8998764" y="2479959"/>
            <a:ext cx="652081" cy="652748"/>
          </a:xfrm>
          <a:prstGeom prst="ellipse">
            <a:avLst/>
          </a:prstGeom>
          <a:solidFill>
            <a:srgbClr val="FF7A00"/>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HK" altLang="en-US" sz="2770">
              <a:latin typeface="方正小标宋_GBK" panose="03000509000000000000" charset="-122"/>
              <a:cs typeface="方正小标宋_GBK" panose="03000509000000000000" charset="-122"/>
            </a:endParaRPr>
          </a:p>
        </p:txBody>
      </p:sp>
      <p:sp>
        <p:nvSpPr>
          <p:cNvPr id="57" name="文本框 60"/>
          <p:cNvSpPr txBox="1"/>
          <p:nvPr/>
        </p:nvSpPr>
        <p:spPr>
          <a:xfrm>
            <a:off x="8833813" y="2017737"/>
            <a:ext cx="952218" cy="690245"/>
          </a:xfrm>
          <a:prstGeom prst="rect">
            <a:avLst/>
          </a:prstGeom>
          <a:noFill/>
        </p:spPr>
        <p:txBody>
          <a:bodyPr wrap="square" lIns="82296" tIns="41148" rIns="82296" bIns="41148" rtlCol="0">
            <a:spAutoFit/>
          </a:bodyPr>
          <a:lstStyle/>
          <a:p>
            <a:pPr algn="ctr"/>
            <a:r>
              <a:rPr lang="en-US" altLang="zh-HK" sz="3960" dirty="0">
                <a:solidFill>
                  <a:schemeClr val="bg1"/>
                </a:solidFill>
                <a:latin typeface="方正小标宋_GBK" panose="03000509000000000000" charset="-122"/>
                <a:ea typeface="方正小标宋_GBK" panose="03000509000000000000" charset="-122"/>
                <a:cs typeface="方正小标宋_GBK" panose="03000509000000000000" charset="-122"/>
              </a:rPr>
              <a:t>03</a:t>
            </a:r>
            <a:endParaRPr lang="zh-HK" altLang="en-US" sz="396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nvGrpSpPr>
          <p:cNvPr id="31" name="组合 30"/>
          <p:cNvGrpSpPr/>
          <p:nvPr/>
        </p:nvGrpSpPr>
        <p:grpSpPr>
          <a:xfrm>
            <a:off x="1495887" y="686533"/>
            <a:ext cx="9179822" cy="668639"/>
            <a:chOff x="738572" y="286359"/>
            <a:chExt cx="7649852" cy="557199"/>
          </a:xfrm>
        </p:grpSpPr>
        <p:sp>
          <p:nvSpPr>
            <p:cNvPr id="61" name="TextBox 18"/>
            <p:cNvSpPr txBox="1"/>
            <p:nvPr/>
          </p:nvSpPr>
          <p:spPr>
            <a:xfrm>
              <a:off x="738572" y="286359"/>
              <a:ext cx="4748213" cy="445029"/>
            </a:xfrm>
            <a:prstGeom prst="rect">
              <a:avLst/>
            </a:prstGeom>
            <a:noFill/>
          </p:spPr>
          <p:txBody>
            <a:bodyPr wrap="none" rtlCol="0">
              <a:spAutoFit/>
            </a:bodyPr>
            <a:lstStyle/>
            <a:p>
              <a:r>
                <a:rPr lang="zh-CN" altLang="en-US" sz="2880" b="1" dirty="0">
                  <a:latin typeface="方正小标宋_GBK" panose="03000509000000000000" charset="-122"/>
                  <a:ea typeface="方正小标宋_GBK" panose="03000509000000000000" charset="-122"/>
                  <a:cs typeface="方正小标宋_GBK" panose="03000509000000000000" charset="-122"/>
                </a:rPr>
                <a:t>（六）对违反群众纪律行为的处分</a:t>
              </a:r>
              <a:endParaRPr lang="zh-CN" altLang="en-US" sz="2880" b="1" dirty="0">
                <a:latin typeface="方正小标宋_GBK" panose="03000509000000000000" charset="-122"/>
                <a:ea typeface="方正小标宋_GBK" panose="03000509000000000000" charset="-122"/>
                <a:cs typeface="方正小标宋_GBK" panose="03000509000000000000" charset="-122"/>
              </a:endParaRPr>
            </a:p>
          </p:txBody>
        </p:sp>
        <p:cxnSp>
          <p:nvCxnSpPr>
            <p:cNvPr id="62" name="直接连接符 61"/>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5" name="文本框 64"/>
          <p:cNvSpPr txBox="1"/>
          <p:nvPr/>
        </p:nvSpPr>
        <p:spPr>
          <a:xfrm>
            <a:off x="5073015" y="3101975"/>
            <a:ext cx="2197735" cy="1927860"/>
          </a:xfrm>
          <a:prstGeom prst="rect">
            <a:avLst/>
          </a:prstGeom>
          <a:noFill/>
        </p:spPr>
        <p:txBody>
          <a:bodyPr wrap="square" lIns="82296" tIns="41148" rIns="82296" bIns="41148" rtlCol="0">
            <a:spAutoFit/>
          </a:bodyPr>
          <a:lstStyle/>
          <a:p>
            <a:pPr algn="ctr"/>
            <a:r>
              <a:rPr lang="zh-CN" altLang="en-US" sz="24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rPr>
              <a:t>利用黑恶势力欺压群众、充当黑恶势力“保护伞”行为的处分规定</a:t>
            </a:r>
            <a:endParaRPr lang="zh-CN" altLang="en-US" sz="24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67" name="文本框 66"/>
          <p:cNvSpPr txBox="1"/>
          <p:nvPr/>
        </p:nvSpPr>
        <p:spPr>
          <a:xfrm>
            <a:off x="8241665" y="3101975"/>
            <a:ext cx="2166620" cy="1558290"/>
          </a:xfrm>
          <a:prstGeom prst="rect">
            <a:avLst/>
          </a:prstGeom>
          <a:noFill/>
        </p:spPr>
        <p:txBody>
          <a:bodyPr wrap="square" lIns="82296" tIns="41148" rIns="82296" bIns="41148" rtlCol="0">
            <a:spAutoFit/>
          </a:bodyPr>
          <a:lstStyle/>
          <a:p>
            <a:pPr algn="ctr"/>
            <a:r>
              <a:rPr lang="zh-CN" altLang="en-US" sz="24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sym typeface="+mn-ea"/>
              </a:rPr>
              <a:t>完善对破坏党群、干群关系行为的处分规定</a:t>
            </a:r>
            <a:endParaRPr lang="zh-CN" altLang="en-US" sz="2400" b="1" dirty="0">
              <a:solidFill>
                <a:schemeClr val="tx1">
                  <a:lumMod val="75000"/>
                  <a:lumOff val="25000"/>
                </a:schemeClr>
              </a:solidFill>
              <a:latin typeface="方正小标宋_GBK" panose="03000509000000000000" charset="-122"/>
              <a:ea typeface="方正小标宋_GBK" panose="03000509000000000000" charset="-122"/>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8" name="Text Box 16"/>
          <p:cNvSpPr txBox="1">
            <a:spLocks noChangeArrowheads="1"/>
          </p:cNvSpPr>
          <p:nvPr/>
        </p:nvSpPr>
        <p:spPr bwMode="auto">
          <a:xfrm>
            <a:off x="2493010" y="2055495"/>
            <a:ext cx="3114675" cy="1076960"/>
          </a:xfrm>
          <a:prstGeom prst="rect">
            <a:avLst/>
          </a:prstGeom>
          <a:solidFill>
            <a:srgbClr val="D10000"/>
          </a:solidFill>
          <a:ln w="38100" cap="flat" cmpd="sng">
            <a:noFill/>
            <a:bevel/>
          </a:ln>
          <a:effectLst/>
        </p:spPr>
        <p:txBody>
          <a:bodyPr lIns="74542" tIns="37270" rIns="74542" bIns="37270" anchor="ctr"/>
          <a:lstStyle>
            <a:defPPr>
              <a:defRPr lang="zh-CN"/>
            </a:defPPr>
          </a:lstStyle>
          <a:p>
            <a:pPr algn="ctr">
              <a:lnSpc>
                <a:spcPct val="130000"/>
              </a:lnSpc>
            </a:pPr>
            <a:r>
              <a:rPr lang="en-US" altLang="zh-CN" sz="3600" b="1" dirty="0">
                <a:solidFill>
                  <a:srgbClr val="F8F8F8"/>
                </a:solidFill>
                <a:latin typeface="方正小标宋_GBK" panose="03000509000000000000" charset="-122"/>
                <a:ea typeface="方正小标宋_GBK" panose="03000509000000000000" charset="-122"/>
                <a:cs typeface="方正小标宋_GBK" panose="03000509000000000000" charset="-122"/>
              </a:rPr>
              <a:t>01</a:t>
            </a:r>
            <a:endParaRPr lang="en-US" altLang="zh-CN" sz="3600" b="1" dirty="0">
              <a:solidFill>
                <a:srgbClr val="F8F8F8"/>
              </a:solidFill>
              <a:latin typeface="方正小标宋_GBK" panose="03000509000000000000" charset="-122"/>
              <a:ea typeface="方正小标宋_GBK" panose="03000509000000000000" charset="-122"/>
              <a:cs typeface="方正小标宋_GBK" panose="03000509000000000000" charset="-122"/>
            </a:endParaRPr>
          </a:p>
        </p:txBody>
      </p:sp>
      <p:sp>
        <p:nvSpPr>
          <p:cNvPr id="49" name="Rectangle 17"/>
          <p:cNvSpPr>
            <a:spLocks noChangeArrowheads="1"/>
          </p:cNvSpPr>
          <p:nvPr/>
        </p:nvSpPr>
        <p:spPr bwMode="auto">
          <a:xfrm>
            <a:off x="2493010" y="2867660"/>
            <a:ext cx="3114675" cy="3117850"/>
          </a:xfrm>
          <a:prstGeom prst="rect">
            <a:avLst/>
          </a:prstGeom>
          <a:solidFill>
            <a:srgbClr val="D10000"/>
          </a:solidFill>
          <a:ln w="38100">
            <a:noFill/>
          </a:ln>
          <a:effectLst/>
        </p:spPr>
        <p:txBody>
          <a:bodyPr lIns="74542" tIns="37270" rIns="74542" bIns="37270" anchor="ctr"/>
          <a:lstStyle/>
          <a:p>
            <a:pPr>
              <a:lnSpc>
                <a:spcPct val="130000"/>
              </a:lnSpc>
            </a:pPr>
            <a:endParaRPr lang="zh-CN" altLang="en-US" sz="1600" dirty="0">
              <a:latin typeface="方正小标宋_GBK" panose="03000509000000000000" charset="-122"/>
              <a:ea typeface="方正小标宋_GBK" panose="03000509000000000000" charset="-122"/>
              <a:cs typeface="方正小标宋_GBK" panose="03000509000000000000" charset="-122"/>
            </a:endParaRPr>
          </a:p>
        </p:txBody>
      </p:sp>
      <p:sp>
        <p:nvSpPr>
          <p:cNvPr id="50" name="Text Box 18"/>
          <p:cNvSpPr txBox="1">
            <a:spLocks noChangeArrowheads="1"/>
          </p:cNvSpPr>
          <p:nvPr/>
        </p:nvSpPr>
        <p:spPr bwMode="auto">
          <a:xfrm>
            <a:off x="6714490" y="2055495"/>
            <a:ext cx="3117215" cy="1117600"/>
          </a:xfrm>
          <a:prstGeom prst="rect">
            <a:avLst/>
          </a:prstGeom>
          <a:solidFill>
            <a:srgbClr val="FF7A00"/>
          </a:solidFill>
          <a:ln w="38100" cap="flat" cmpd="sng">
            <a:noFill/>
            <a:bevel/>
          </a:ln>
          <a:effectLst/>
        </p:spPr>
        <p:txBody>
          <a:bodyPr lIns="74542" tIns="37270" rIns="74542" bIns="37270" anchor="ctr"/>
          <a:lstStyle>
            <a:defPPr>
              <a:defRPr lang="zh-CN"/>
            </a:defPPr>
            <a:lvl1pPr algn="ctr">
              <a:defRPr sz="2000" b="1">
                <a:solidFill>
                  <a:srgbClr val="F8F8F8"/>
                </a:solidFill>
                <a:ea typeface="微软雅黑" panose="020B0503020204020204" charset="-122"/>
              </a:defRPr>
            </a:lvl1pPr>
          </a:lstStyle>
          <a:p>
            <a:pPr>
              <a:lnSpc>
                <a:spcPct val="130000"/>
              </a:lnSpc>
            </a:pPr>
            <a:r>
              <a:rPr lang="en-US" altLang="zh-CN" sz="3600" dirty="0">
                <a:latin typeface="方正小标宋_GBK" panose="03000509000000000000" charset="-122"/>
                <a:ea typeface="方正小标宋_GBK" panose="03000509000000000000" charset="-122"/>
                <a:cs typeface="方正小标宋_GBK" panose="03000509000000000000" charset="-122"/>
              </a:rPr>
              <a:t>02</a:t>
            </a:r>
            <a:endParaRPr lang="en-US" altLang="zh-CN" sz="3600" dirty="0">
              <a:latin typeface="方正小标宋_GBK" panose="03000509000000000000" charset="-122"/>
              <a:ea typeface="方正小标宋_GBK" panose="03000509000000000000" charset="-122"/>
              <a:cs typeface="方正小标宋_GBK" panose="03000509000000000000" charset="-122"/>
            </a:endParaRPr>
          </a:p>
        </p:txBody>
      </p:sp>
      <p:sp>
        <p:nvSpPr>
          <p:cNvPr id="51" name="Rectangle 19"/>
          <p:cNvSpPr>
            <a:spLocks noChangeArrowheads="1"/>
          </p:cNvSpPr>
          <p:nvPr/>
        </p:nvSpPr>
        <p:spPr bwMode="auto">
          <a:xfrm>
            <a:off x="6715760" y="2886710"/>
            <a:ext cx="3114675" cy="3087370"/>
          </a:xfrm>
          <a:prstGeom prst="rect">
            <a:avLst/>
          </a:prstGeom>
          <a:solidFill>
            <a:srgbClr val="FF7A00"/>
          </a:solidFill>
          <a:ln w="38100">
            <a:noFill/>
          </a:ln>
          <a:effectLst/>
        </p:spPr>
        <p:txBody>
          <a:bodyPr lIns="74542" tIns="37270" rIns="74542" bIns="37270" anchor="ctr"/>
          <a:lstStyle/>
          <a:p>
            <a:pPr>
              <a:lnSpc>
                <a:spcPct val="130000"/>
              </a:lnSpc>
            </a:pPr>
            <a:endParaRPr lang="zh-CN" altLang="en-US" sz="1600">
              <a:latin typeface="方正小标宋_GBK" panose="03000509000000000000" charset="-122"/>
              <a:ea typeface="方正小标宋_GBK" panose="03000509000000000000" charset="-122"/>
              <a:cs typeface="方正小标宋_GBK" panose="03000509000000000000" charset="-122"/>
            </a:endParaRPr>
          </a:p>
        </p:txBody>
      </p:sp>
      <p:sp>
        <p:nvSpPr>
          <p:cNvPr id="52" name="Text Box 20"/>
          <p:cNvSpPr txBox="1">
            <a:spLocks noChangeArrowheads="1"/>
          </p:cNvSpPr>
          <p:nvPr/>
        </p:nvSpPr>
        <p:spPr bwMode="auto">
          <a:xfrm>
            <a:off x="2672080" y="3052445"/>
            <a:ext cx="2756535" cy="2658745"/>
          </a:xfrm>
          <a:prstGeom prst="rect">
            <a:avLst/>
          </a:prstGeom>
          <a:noFill/>
          <a:ln>
            <a:noFill/>
          </a:ln>
          <a:effectLst/>
        </p:spPr>
        <p:txBody>
          <a:bodyPr wrap="square" lIns="74542" tIns="37270" rIns="74542" bIns="37270">
            <a:spAutoFit/>
          </a:bodyPr>
          <a:lstStyle/>
          <a:p>
            <a:pPr>
              <a:lnSpc>
                <a:spcPct val="150000"/>
              </a:lnSpc>
            </a:pPr>
            <a:r>
              <a:rPr lang="zh-CN" altLang="en-US" sz="2800" b="1" spc="50" dirty="0">
                <a:solidFill>
                  <a:srgbClr val="F8F8F8"/>
                </a:solidFill>
                <a:uFillTx/>
                <a:latin typeface="方正小标宋_GBK" panose="03000509000000000000" charset="-122"/>
                <a:ea typeface="方正小标宋_GBK" panose="03000509000000000000" charset="-122"/>
                <a:cs typeface="方正小标宋_GBK" panose="03000509000000000000" charset="-122"/>
              </a:rPr>
              <a:t>对违反有关规定干预和插手司法活动等行为的规定</a:t>
            </a:r>
            <a:endParaRPr lang="zh-CN" altLang="en-US" sz="2800" b="1" spc="50" dirty="0">
              <a:solidFill>
                <a:srgbClr val="F8F8F8"/>
              </a:solidFill>
              <a:uFillTx/>
              <a:latin typeface="方正小标宋_GBK" panose="03000509000000000000" charset="-122"/>
              <a:ea typeface="方正小标宋_GBK" panose="03000509000000000000" charset="-122"/>
              <a:cs typeface="方正小标宋_GBK" panose="03000509000000000000" charset="-122"/>
            </a:endParaRPr>
          </a:p>
        </p:txBody>
      </p:sp>
      <p:sp>
        <p:nvSpPr>
          <p:cNvPr id="53" name="Text Box 21"/>
          <p:cNvSpPr txBox="1">
            <a:spLocks noChangeArrowheads="1"/>
          </p:cNvSpPr>
          <p:nvPr/>
        </p:nvSpPr>
        <p:spPr bwMode="auto">
          <a:xfrm>
            <a:off x="6879590" y="3127375"/>
            <a:ext cx="2787015" cy="2012315"/>
          </a:xfrm>
          <a:prstGeom prst="rect">
            <a:avLst/>
          </a:prstGeom>
          <a:noFill/>
          <a:ln>
            <a:noFill/>
          </a:ln>
          <a:effectLst/>
        </p:spPr>
        <p:txBody>
          <a:bodyPr wrap="square" lIns="74542" tIns="37270" rIns="74542" bIns="37270">
            <a:spAutoFit/>
          </a:bodyPr>
          <a:lstStyle/>
          <a:p>
            <a:pPr>
              <a:lnSpc>
                <a:spcPct val="150000"/>
              </a:lnSpc>
            </a:pPr>
            <a:r>
              <a:rPr lang="zh-CN" altLang="en-US" sz="2800" b="1" spc="50" dirty="0">
                <a:solidFill>
                  <a:srgbClr val="F8F8F8"/>
                </a:solidFill>
                <a:uFillTx/>
                <a:latin typeface="方正小标宋_GBK" panose="03000509000000000000" charset="-122"/>
                <a:ea typeface="方正小标宋_GBK" panose="03000509000000000000" charset="-122"/>
                <a:cs typeface="方正小标宋_GBK" panose="03000509000000000000" charset="-122"/>
              </a:rPr>
              <a:t>对形式主义、官僚主义等的处分规定</a:t>
            </a:r>
            <a:endParaRPr lang="zh-CN" altLang="en-US" sz="2800" b="1" spc="50" dirty="0">
              <a:solidFill>
                <a:srgbClr val="F8F8F8"/>
              </a:solidFill>
              <a:uFillTx/>
              <a:latin typeface="方正小标宋_GBK" panose="03000509000000000000" charset="-122"/>
              <a:ea typeface="方正小标宋_GBK" panose="03000509000000000000" charset="-122"/>
              <a:cs typeface="方正小标宋_GBK" panose="03000509000000000000" charset="-122"/>
            </a:endParaRPr>
          </a:p>
        </p:txBody>
      </p:sp>
      <p:grpSp>
        <p:nvGrpSpPr>
          <p:cNvPr id="26" name="组合 25"/>
          <p:cNvGrpSpPr/>
          <p:nvPr/>
        </p:nvGrpSpPr>
        <p:grpSpPr>
          <a:xfrm>
            <a:off x="1495887" y="686533"/>
            <a:ext cx="9179822" cy="668639"/>
            <a:chOff x="738572" y="286359"/>
            <a:chExt cx="7649852" cy="557199"/>
          </a:xfrm>
        </p:grpSpPr>
        <p:sp>
          <p:nvSpPr>
            <p:cNvPr id="27" name="TextBox 18"/>
            <p:cNvSpPr txBox="1"/>
            <p:nvPr/>
          </p:nvSpPr>
          <p:spPr>
            <a:xfrm>
              <a:off x="738572" y="286359"/>
              <a:ext cx="4748213" cy="445029"/>
            </a:xfrm>
            <a:prstGeom prst="rect">
              <a:avLst/>
            </a:prstGeom>
            <a:noFill/>
          </p:spPr>
          <p:txBody>
            <a:bodyPr wrap="none" rtlCol="0">
              <a:spAutoFit/>
            </a:bodyPr>
            <a:lstStyle/>
            <a:p>
              <a:r>
                <a:rPr lang="zh-CN" altLang="en-US" sz="2880" b="1" dirty="0">
                  <a:latin typeface="方正小标宋_GBK" panose="03000509000000000000" charset="-122"/>
                  <a:ea typeface="方正小标宋_GBK" panose="03000509000000000000" charset="-122"/>
                  <a:cs typeface="方正小标宋_GBK" panose="03000509000000000000" charset="-122"/>
                </a:rPr>
                <a:t>（七）对违反工作纪律行为的处分</a:t>
              </a:r>
              <a:endParaRPr lang="zh-CN" altLang="en-US" sz="2880" b="1" dirty="0">
                <a:latin typeface="方正小标宋_GBK" panose="03000509000000000000" charset="-122"/>
                <a:ea typeface="方正小标宋_GBK" panose="03000509000000000000" charset="-122"/>
                <a:cs typeface="方正小标宋_GBK" panose="03000509000000000000" charset="-122"/>
              </a:endParaRPr>
            </a:p>
          </p:txBody>
        </p:sp>
        <p:cxnSp>
          <p:nvCxnSpPr>
            <p:cNvPr id="29" name="直接连接符 28"/>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TextBox 24"/>
          <p:cNvSpPr txBox="1"/>
          <p:nvPr/>
        </p:nvSpPr>
        <p:spPr>
          <a:xfrm>
            <a:off x="1814079" y="4458303"/>
            <a:ext cx="1010898" cy="673986"/>
          </a:xfrm>
          <a:prstGeom prst="rect">
            <a:avLst/>
          </a:prstGeom>
          <a:noFill/>
        </p:spPr>
        <p:txBody>
          <a:bodyPr wrap="square" lIns="82252" tIns="41126" rIns="82252" bIns="41126"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en-US" altLang="zh-CN" sz="384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02</a:t>
            </a:r>
            <a:endParaRPr lang="zh-CN" altLang="en-US" sz="384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26" name="TextBox 25"/>
          <p:cNvSpPr txBox="1"/>
          <p:nvPr/>
        </p:nvSpPr>
        <p:spPr>
          <a:xfrm>
            <a:off x="3131428" y="3244380"/>
            <a:ext cx="1432104" cy="673986"/>
          </a:xfrm>
          <a:prstGeom prst="rect">
            <a:avLst/>
          </a:prstGeom>
          <a:noFill/>
        </p:spPr>
        <p:txBody>
          <a:bodyPr wrap="square" lIns="82252" tIns="41126" rIns="82252" bIns="41126" rtlCol="0" anchor="ctr">
            <a:spAutoFit/>
          </a:bodyPr>
          <a:lstStyle/>
          <a:p>
            <a:pPr algn="ctr"/>
            <a:r>
              <a:rPr lang="en-US" altLang="zh-CN" sz="384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01</a:t>
            </a:r>
            <a:endParaRPr lang="zh-CN" altLang="en-US" sz="384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43" name="Freeform 4"/>
          <p:cNvSpPr/>
          <p:nvPr/>
        </p:nvSpPr>
        <p:spPr bwMode="auto">
          <a:xfrm>
            <a:off x="2789245" y="2543108"/>
            <a:ext cx="2096166" cy="2096849"/>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FF7A00"/>
          </a:solidFill>
          <a:ln w="0" cap="flat" cmpd="sng" algn="ctr">
            <a:noFill/>
            <a:prstDash val="solid"/>
          </a:ln>
          <a:effectLst>
            <a:outerShdw blurRad="127000" dist="38100" dir="8100000" algn="tr" rotWithShape="0">
              <a:prstClr val="black">
                <a:alpha val="40000"/>
              </a:prstClr>
            </a:outerShdw>
          </a:effectLst>
        </p:spPr>
        <p:txBody>
          <a:bodyPr lIns="0" tIns="41126" rIns="0" bIns="41126" anchor="ctr"/>
          <a:lstStyle/>
          <a:p>
            <a:pPr algn="ctr" defTabSz="822325" fontAlgn="base">
              <a:lnSpc>
                <a:spcPct val="120000"/>
              </a:lnSpc>
              <a:spcBef>
                <a:spcPts val="540"/>
              </a:spcBef>
              <a:spcAft>
                <a:spcPts val="540"/>
              </a:spcAft>
              <a:defRPr/>
            </a:pPr>
            <a:endParaRPr lang="en-US" sz="2520" kern="0" dirty="0">
              <a:solidFill>
                <a:sysClr val="window" lastClr="FFFFFF"/>
              </a:solidFill>
              <a:latin typeface="方正小标宋_GBK" panose="03000509000000000000" charset="-122"/>
              <a:ea typeface="方正小标宋_GBK" panose="03000509000000000000" charset="-122"/>
              <a:cs typeface="方正小标宋_GBK" panose="03000509000000000000" charset="-122"/>
            </a:endParaRPr>
          </a:p>
        </p:txBody>
      </p:sp>
      <p:sp>
        <p:nvSpPr>
          <p:cNvPr id="45" name="Freeform 8"/>
          <p:cNvSpPr/>
          <p:nvPr/>
        </p:nvSpPr>
        <p:spPr bwMode="auto">
          <a:xfrm>
            <a:off x="1432312" y="3889724"/>
            <a:ext cx="1828688" cy="18282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FF0000"/>
          </a:solidFill>
          <a:ln w="0" cap="flat" cmpd="sng" algn="ctr">
            <a:noFill/>
            <a:prstDash val="solid"/>
          </a:ln>
          <a:effectLst>
            <a:outerShdw blurRad="127000" dist="38100" dir="8100000" algn="tr" rotWithShape="0">
              <a:prstClr val="black">
                <a:alpha val="40000"/>
              </a:prstClr>
            </a:outerShdw>
          </a:effectLst>
        </p:spPr>
        <p:txBody>
          <a:bodyPr lIns="0" tIns="41126" rIns="0" bIns="41126" anchor="ctr"/>
          <a:lstStyle/>
          <a:p>
            <a:pPr algn="ctr" defTabSz="822325" fontAlgn="base">
              <a:lnSpc>
                <a:spcPct val="120000"/>
              </a:lnSpc>
              <a:spcBef>
                <a:spcPts val="540"/>
              </a:spcBef>
              <a:spcAft>
                <a:spcPts val="540"/>
              </a:spcAft>
              <a:defRPr/>
            </a:pPr>
            <a:endParaRPr lang="en-US" sz="2520" kern="0" dirty="0">
              <a:solidFill>
                <a:sysClr val="window" lastClr="FFFFFF"/>
              </a:solidFill>
              <a:latin typeface="方正小标宋_GBK" panose="03000509000000000000" charset="-122"/>
              <a:ea typeface="方正小标宋_GBK" panose="03000509000000000000" charset="-122"/>
              <a:cs typeface="方正小标宋_GBK" panose="03000509000000000000" charset="-122"/>
            </a:endParaRPr>
          </a:p>
        </p:txBody>
      </p:sp>
      <p:grpSp>
        <p:nvGrpSpPr>
          <p:cNvPr id="8" name="组合 7"/>
          <p:cNvGrpSpPr/>
          <p:nvPr/>
        </p:nvGrpSpPr>
        <p:grpSpPr>
          <a:xfrm>
            <a:off x="1495887" y="686533"/>
            <a:ext cx="9179822" cy="668639"/>
            <a:chOff x="738572" y="286359"/>
            <a:chExt cx="7649852" cy="557199"/>
          </a:xfrm>
        </p:grpSpPr>
        <p:sp>
          <p:nvSpPr>
            <p:cNvPr id="9" name="TextBox 18"/>
            <p:cNvSpPr txBox="1"/>
            <p:nvPr/>
          </p:nvSpPr>
          <p:spPr>
            <a:xfrm>
              <a:off x="738572" y="286359"/>
              <a:ext cx="2297113" cy="445029"/>
            </a:xfrm>
            <a:prstGeom prst="rect">
              <a:avLst/>
            </a:prstGeom>
            <a:noFill/>
          </p:spPr>
          <p:txBody>
            <a:bodyPr wrap="none" rtlCol="0">
              <a:spAutoFit/>
            </a:bodyPr>
            <a:lstStyle/>
            <a:p>
              <a:r>
                <a:rPr lang="zh-CN" altLang="en-US" sz="2880" b="1" dirty="0">
                  <a:latin typeface="方正小标宋_GBK" panose="03000509000000000000" charset="-122"/>
                  <a:ea typeface="方正小标宋_GBK" panose="03000509000000000000" charset="-122"/>
                  <a:cs typeface="方正小标宋_GBK" panose="03000509000000000000" charset="-122"/>
                </a:rPr>
                <a:t>（八）生活纪律</a:t>
              </a:r>
              <a:endParaRPr lang="zh-CN" altLang="en-US" sz="2880" b="1" dirty="0">
                <a:latin typeface="方正小标宋_GBK" panose="03000509000000000000" charset="-122"/>
                <a:ea typeface="方正小标宋_GBK" panose="03000509000000000000" charset="-122"/>
                <a:cs typeface="方正小标宋_GBK" panose="03000509000000000000" charset="-122"/>
              </a:endParaRPr>
            </a:p>
          </p:txBody>
        </p:sp>
        <p:cxnSp>
          <p:nvCxnSpPr>
            <p:cNvPr id="10" name="直接连接符 9"/>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227320" y="2985770"/>
            <a:ext cx="5812790" cy="521970"/>
          </a:xfrm>
          <a:prstGeom prst="rect">
            <a:avLst/>
          </a:prstGeom>
        </p:spPr>
        <p:txBody>
          <a:bodyPr wrap="square">
            <a:spAutoFit/>
          </a:bodyPr>
          <a:lstStyle/>
          <a:p>
            <a:r>
              <a:rPr lang="zh-CN" altLang="zh-CN" sz="2800" b="1" dirty="0">
                <a:latin typeface="方正小标宋_GBK" panose="03000509000000000000" charset="-122"/>
                <a:ea typeface="方正小标宋_GBK" panose="03000509000000000000" charset="-122"/>
                <a:cs typeface="Times New Roman" panose="02020603050405020304" pitchFamily="18" charset="0"/>
              </a:rPr>
              <a:t>延续规定的条款，总共五条</a:t>
            </a:r>
            <a:endParaRPr lang="zh-CN" altLang="zh-CN" sz="2800" b="1" dirty="0">
              <a:latin typeface="方正小标宋_GBK" panose="03000509000000000000" charset="-122"/>
              <a:ea typeface="方正小标宋_GBK" panose="03000509000000000000" charset="-122"/>
              <a:cs typeface="Times New Roman" panose="02020603050405020304" pitchFamily="18" charset="0"/>
            </a:endParaRPr>
          </a:p>
        </p:txBody>
      </p:sp>
      <p:sp>
        <p:nvSpPr>
          <p:cNvPr id="3" name="矩形 2"/>
          <p:cNvSpPr/>
          <p:nvPr/>
        </p:nvSpPr>
        <p:spPr>
          <a:xfrm>
            <a:off x="5253355" y="4251960"/>
            <a:ext cx="5972810" cy="953135"/>
          </a:xfrm>
          <a:prstGeom prst="rect">
            <a:avLst/>
          </a:prstGeom>
        </p:spPr>
        <p:txBody>
          <a:bodyPr wrap="square">
            <a:spAutoFit/>
          </a:bodyPr>
          <a:lstStyle/>
          <a:p>
            <a:r>
              <a:rPr lang="zh-CN" altLang="zh-CN" sz="2800" b="1" dirty="0">
                <a:latin typeface="方正小标宋_GBK" panose="03000509000000000000" charset="-122"/>
                <a:ea typeface="方正小标宋_GBK" panose="03000509000000000000" charset="-122"/>
                <a:cs typeface="Times New Roman" panose="02020603050405020304" pitchFamily="18" charset="0"/>
              </a:rPr>
              <a:t>重点对不重视家风建设，对配偶、子女及其配偶失管失教的处分规定</a:t>
            </a:r>
            <a:endParaRPr lang="zh-CN" altLang="zh-CN" sz="2800" b="1" dirty="0">
              <a:latin typeface="方正小标宋_GBK" panose="03000509000000000000" charset="-122"/>
              <a:ea typeface="方正小标宋_GBK" panose="03000509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609600" y="2493082"/>
            <a:ext cx="10972800" cy="1163441"/>
          </a:xfrm>
          <a:prstGeom prst="rect">
            <a:avLst/>
          </a:prstGeom>
          <a:solidFill>
            <a:srgbClr val="D72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70" dirty="0">
              <a:cs typeface="方正小标宋_GBK" panose="03000509000000000000" charset="-122"/>
            </a:endParaRPr>
          </a:p>
        </p:txBody>
      </p:sp>
      <p:sp>
        <p:nvSpPr>
          <p:cNvPr id="40" name="文本框 17"/>
          <p:cNvSpPr txBox="1"/>
          <p:nvPr/>
        </p:nvSpPr>
        <p:spPr>
          <a:xfrm>
            <a:off x="610235" y="2721610"/>
            <a:ext cx="10972800" cy="706755"/>
          </a:xfrm>
          <a:prstGeom prst="rect">
            <a:avLst/>
          </a:prstGeom>
          <a:noFill/>
        </p:spPr>
        <p:txBody>
          <a:bodyPr wrap="square" rtlCol="0">
            <a:spAutoFit/>
          </a:bodyPr>
          <a:lstStyle/>
          <a:p>
            <a:pPr algn="ctr"/>
            <a:r>
              <a:rPr lang="zh-CN" sz="4000" b="1" dirty="0">
                <a:solidFill>
                  <a:schemeClr val="bg1"/>
                </a:solidFill>
                <a:latin typeface="方正小标宋_GBK" panose="03000509000000000000" charset="-122"/>
                <a:ea typeface="方正小标宋_GBK" panose="03000509000000000000" charset="-122"/>
                <a:cs typeface="方正小标宋_GBK" panose="03000509000000000000" charset="-122"/>
              </a:rPr>
              <a:t>三</a:t>
            </a:r>
            <a:r>
              <a:rPr sz="4000" b="1" dirty="0">
                <a:solidFill>
                  <a:schemeClr val="bg1"/>
                </a:solidFill>
                <a:latin typeface="方正小标宋_GBK" panose="03000509000000000000" charset="-122"/>
                <a:ea typeface="方正小标宋_GBK" panose="03000509000000000000" charset="-122"/>
                <a:cs typeface="方正小标宋_GBK" panose="03000509000000000000" charset="-122"/>
              </a:rPr>
              <a:t>、</a:t>
            </a:r>
            <a:r>
              <a:rPr lang="zh-CN" sz="4000" b="1" dirty="0">
                <a:solidFill>
                  <a:schemeClr val="bg1"/>
                </a:solidFill>
                <a:latin typeface="方正小标宋_GBK" panose="03000509000000000000" charset="-122"/>
                <a:ea typeface="方正小标宋_GBK" panose="03000509000000000000" charset="-122"/>
                <a:cs typeface="方正小标宋_GBK" panose="03000509000000000000" charset="-122"/>
              </a:rPr>
              <a:t>贯彻落实</a:t>
            </a:r>
            <a:r>
              <a:rPr sz="4000" b="1" dirty="0">
                <a:solidFill>
                  <a:schemeClr val="bg1"/>
                </a:solidFill>
                <a:latin typeface="方正小标宋_GBK" panose="03000509000000000000" charset="-122"/>
                <a:ea typeface="方正小标宋_GBK" panose="03000509000000000000" charset="-122"/>
                <a:cs typeface="方正小标宋_GBK" panose="03000509000000000000" charset="-122"/>
              </a:rPr>
              <a:t>《中国共产党纪律处分条例》</a:t>
            </a:r>
            <a:endParaRPr lang="zh-CN" sz="400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955040" y="1710055"/>
            <a:ext cx="10311765" cy="1564640"/>
          </a:xfrm>
          <a:prstGeom prst="rect">
            <a:avLst/>
          </a:prstGeom>
        </p:spPr>
        <p:txBody>
          <a:bodyPr wrap="square">
            <a:spAutoFit/>
          </a:bodyPr>
          <a:lstStyle/>
          <a:p>
            <a:pPr>
              <a:lnSpc>
                <a:spcPct val="114000"/>
              </a:lnSpc>
            </a:pPr>
            <a:r>
              <a:rPr lang="zh-CN" sz="2800" dirty="0">
                <a:latin typeface="方正小标宋_GBK" panose="03000509000000000000" charset="-122"/>
                <a:ea typeface="方正小标宋_GBK" panose="03000509000000000000" charset="-122"/>
                <a:cs typeface="+mn-ea"/>
                <a:sym typeface="+mn-ea"/>
              </a:rPr>
              <a:t>各级纪委（纪检组）要认真履行党章赋予的职责，强化监督执纪问责，敢于善于斗争，严格执纪、精准执纪，不断推动全面从严治党向纵深发展。</a:t>
            </a:r>
            <a:endParaRPr lang="zh-CN" altLang="zh-CN" sz="2800" dirty="0" smtClean="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3" name="矩形 2"/>
          <p:cNvSpPr/>
          <p:nvPr/>
        </p:nvSpPr>
        <p:spPr>
          <a:xfrm>
            <a:off x="1088574" y="4769244"/>
            <a:ext cx="10091056" cy="513346"/>
          </a:xfrm>
          <a:prstGeom prst="rect">
            <a:avLst/>
          </a:prstGeom>
        </p:spPr>
        <p:txBody>
          <a:bodyPr wrap="square">
            <a:spAutoFit/>
          </a:bodyPr>
          <a:lstStyle/>
          <a:p>
            <a:pPr algn="ctr">
              <a:lnSpc>
                <a:spcPct val="114000"/>
              </a:lnSpc>
            </a:pPr>
            <a:r>
              <a:rPr lang="zh-CN" altLang="zh-CN"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那么，如何深入学习贯彻《条例》</a:t>
            </a:r>
            <a:r>
              <a:rPr lang="zh-CN" altLang="en-US" sz="2400" dirty="0" smtClean="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a:t>
            </a:r>
            <a:r>
              <a:rPr lang="zh-CN" altLang="en-US" sz="2400" dirty="0" smtClean="0">
                <a:solidFill>
                  <a:srgbClr val="3AA845"/>
                </a:solidFill>
                <a:latin typeface="方正小标宋_GBK" panose="03000509000000000000" charset="-122"/>
                <a:ea typeface="方正小标宋_GBK" panose="03000509000000000000" charset="-122"/>
                <a:cs typeface="方正小标宋_GBK" panose="03000509000000000000" charset="-122"/>
              </a:rPr>
              <a:t>要做到“</a:t>
            </a:r>
            <a:r>
              <a:rPr lang="zh-CN" altLang="zh-CN" sz="2400" dirty="0" smtClean="0">
                <a:solidFill>
                  <a:srgbClr val="3AA845"/>
                </a:solidFill>
                <a:latin typeface="方正小标宋_GBK" panose="03000509000000000000" charset="-122"/>
                <a:ea typeface="方正小标宋_GBK" panose="03000509000000000000" charset="-122"/>
                <a:cs typeface="方正小标宋_GBK" panose="03000509000000000000" charset="-122"/>
              </a:rPr>
              <a:t>两个结合</a:t>
            </a:r>
            <a:r>
              <a:rPr lang="zh-CN" altLang="en-US" sz="2400" dirty="0" smtClean="0">
                <a:solidFill>
                  <a:srgbClr val="3AA845"/>
                </a:solidFill>
                <a:latin typeface="方正小标宋_GBK" panose="03000509000000000000" charset="-122"/>
                <a:ea typeface="方正小标宋_GBK" panose="03000509000000000000" charset="-122"/>
                <a:cs typeface="方正小标宋_GBK" panose="03000509000000000000" charset="-122"/>
              </a:rPr>
              <a:t>”与“</a:t>
            </a:r>
            <a:r>
              <a:rPr lang="zh-CN" altLang="zh-CN" sz="2400" dirty="0" smtClean="0">
                <a:solidFill>
                  <a:srgbClr val="3AA845"/>
                </a:solidFill>
                <a:latin typeface="方正小标宋_GBK" panose="03000509000000000000" charset="-122"/>
                <a:ea typeface="方正小标宋_GBK" panose="03000509000000000000" charset="-122"/>
                <a:cs typeface="方正小标宋_GBK" panose="03000509000000000000" charset="-122"/>
              </a:rPr>
              <a:t>一个注意</a:t>
            </a:r>
            <a:r>
              <a:rPr lang="zh-CN" altLang="en-US" sz="2400" dirty="0" smtClean="0">
                <a:solidFill>
                  <a:srgbClr val="3AA845"/>
                </a:solidFill>
                <a:latin typeface="方正小标宋_GBK" panose="03000509000000000000" charset="-122"/>
                <a:ea typeface="方正小标宋_GBK" panose="03000509000000000000" charset="-122"/>
                <a:cs typeface="方正小标宋_GBK" panose="03000509000000000000" charset="-122"/>
              </a:rPr>
              <a:t>”</a:t>
            </a:r>
            <a:r>
              <a:rPr lang="zh-CN" altLang="zh-CN" sz="2400" dirty="0" smtClean="0">
                <a:solidFill>
                  <a:srgbClr val="3AA845"/>
                </a:solidFill>
                <a:latin typeface="方正小标宋_GBK" panose="03000509000000000000" charset="-122"/>
                <a:ea typeface="方正小标宋_GBK" panose="03000509000000000000" charset="-122"/>
                <a:cs typeface="方正小标宋_GBK" panose="03000509000000000000" charset="-122"/>
              </a:rPr>
              <a:t>。</a:t>
            </a:r>
            <a:endParaRPr lang="zh-CN" altLang="zh-CN" sz="2400" dirty="0" smtClean="0">
              <a:solidFill>
                <a:srgbClr val="3AA845"/>
              </a:solidFill>
              <a:latin typeface="方正小标宋_GBK" panose="03000509000000000000" charset="-122"/>
              <a:ea typeface="方正小标宋_GBK" panose="03000509000000000000" charset="-122"/>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5423230" y="2383084"/>
            <a:ext cx="5807285" cy="829945"/>
          </a:xfrm>
          <a:prstGeom prst="rect">
            <a:avLst/>
          </a:prstGeom>
        </p:spPr>
        <p:txBody>
          <a:bodyPr wrap="square">
            <a:spAutoFit/>
          </a:bodyPr>
          <a:lstStyle/>
          <a:p>
            <a:r>
              <a:rPr lang="zh-CN" altLang="en-US"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学习</a:t>
            </a:r>
            <a:r>
              <a:rPr lang="en-US" altLang="zh-CN"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a:t>
            </a:r>
            <a:r>
              <a:rPr lang="zh-CN" altLang="en-US"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条例</a:t>
            </a:r>
            <a:r>
              <a:rPr lang="en-US" altLang="zh-CN"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a:t>
            </a:r>
            <a:r>
              <a:rPr lang="zh-CN" altLang="en-US"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要与学习习近平新时代中国特色社会主义思想相结合</a:t>
            </a:r>
            <a:endParaRPr lang="zh-CN" altLang="en-US"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endParaRPr>
          </a:p>
        </p:txBody>
      </p:sp>
      <p:grpSp>
        <p:nvGrpSpPr>
          <p:cNvPr id="3" name="组合 2"/>
          <p:cNvGrpSpPr/>
          <p:nvPr/>
        </p:nvGrpSpPr>
        <p:grpSpPr>
          <a:xfrm>
            <a:off x="1689375" y="1695165"/>
            <a:ext cx="2620370" cy="3786325"/>
            <a:chOff x="1675405" y="1700880"/>
            <a:chExt cx="2620370" cy="3786325"/>
          </a:xfrm>
        </p:grpSpPr>
        <p:sp>
          <p:nvSpPr>
            <p:cNvPr id="5" name="Freeform 216"/>
            <p:cNvSpPr/>
            <p:nvPr/>
          </p:nvSpPr>
          <p:spPr bwMode="auto">
            <a:xfrm>
              <a:off x="2911200" y="4199793"/>
              <a:ext cx="613342" cy="303635"/>
            </a:xfrm>
            <a:custGeom>
              <a:avLst/>
              <a:gdLst>
                <a:gd name="T0" fmla="*/ 66 w 404"/>
                <a:gd name="T1" fmla="*/ 200 h 201"/>
                <a:gd name="T2" fmla="*/ 66 w 404"/>
                <a:gd name="T3" fmla="*/ 200 h 201"/>
                <a:gd name="T4" fmla="*/ 54 w 404"/>
                <a:gd name="T5" fmla="*/ 201 h 201"/>
                <a:gd name="T6" fmla="*/ 43 w 404"/>
                <a:gd name="T7" fmla="*/ 200 h 201"/>
                <a:gd name="T8" fmla="*/ 34 w 404"/>
                <a:gd name="T9" fmla="*/ 197 h 201"/>
                <a:gd name="T10" fmla="*/ 24 w 404"/>
                <a:gd name="T11" fmla="*/ 191 h 201"/>
                <a:gd name="T12" fmla="*/ 16 w 404"/>
                <a:gd name="T13" fmla="*/ 185 h 201"/>
                <a:gd name="T14" fmla="*/ 9 w 404"/>
                <a:gd name="T15" fmla="*/ 176 h 201"/>
                <a:gd name="T16" fmla="*/ 4 w 404"/>
                <a:gd name="T17" fmla="*/ 166 h 201"/>
                <a:gd name="T18" fmla="*/ 1 w 404"/>
                <a:gd name="T19" fmla="*/ 155 h 201"/>
                <a:gd name="T20" fmla="*/ 1 w 404"/>
                <a:gd name="T21" fmla="*/ 155 h 201"/>
                <a:gd name="T22" fmla="*/ 1 w 404"/>
                <a:gd name="T23" fmla="*/ 155 h 201"/>
                <a:gd name="T24" fmla="*/ 0 w 404"/>
                <a:gd name="T25" fmla="*/ 144 h 201"/>
                <a:gd name="T26" fmla="*/ 1 w 404"/>
                <a:gd name="T27" fmla="*/ 134 h 201"/>
                <a:gd name="T28" fmla="*/ 4 w 404"/>
                <a:gd name="T29" fmla="*/ 123 h 201"/>
                <a:gd name="T30" fmla="*/ 10 w 404"/>
                <a:gd name="T31" fmla="*/ 113 h 201"/>
                <a:gd name="T32" fmla="*/ 16 w 404"/>
                <a:gd name="T33" fmla="*/ 105 h 201"/>
                <a:gd name="T34" fmla="*/ 25 w 404"/>
                <a:gd name="T35" fmla="*/ 99 h 201"/>
                <a:gd name="T36" fmla="*/ 35 w 404"/>
                <a:gd name="T37" fmla="*/ 93 h 201"/>
                <a:gd name="T38" fmla="*/ 46 w 404"/>
                <a:gd name="T39" fmla="*/ 90 h 201"/>
                <a:gd name="T40" fmla="*/ 338 w 404"/>
                <a:gd name="T41" fmla="*/ 1 h 201"/>
                <a:gd name="T42" fmla="*/ 338 w 404"/>
                <a:gd name="T43" fmla="*/ 1 h 201"/>
                <a:gd name="T44" fmla="*/ 349 w 404"/>
                <a:gd name="T45" fmla="*/ 0 h 201"/>
                <a:gd name="T46" fmla="*/ 360 w 404"/>
                <a:gd name="T47" fmla="*/ 1 h 201"/>
                <a:gd name="T48" fmla="*/ 371 w 404"/>
                <a:gd name="T49" fmla="*/ 5 h 201"/>
                <a:gd name="T50" fmla="*/ 379 w 404"/>
                <a:gd name="T51" fmla="*/ 10 h 201"/>
                <a:gd name="T52" fmla="*/ 388 w 404"/>
                <a:gd name="T53" fmla="*/ 17 h 201"/>
                <a:gd name="T54" fmla="*/ 395 w 404"/>
                <a:gd name="T55" fmla="*/ 25 h 201"/>
                <a:gd name="T56" fmla="*/ 400 w 404"/>
                <a:gd name="T57" fmla="*/ 35 h 201"/>
                <a:gd name="T58" fmla="*/ 403 w 404"/>
                <a:gd name="T59" fmla="*/ 46 h 201"/>
                <a:gd name="T60" fmla="*/ 403 w 404"/>
                <a:gd name="T61" fmla="*/ 46 h 201"/>
                <a:gd name="T62" fmla="*/ 403 w 404"/>
                <a:gd name="T63" fmla="*/ 46 h 201"/>
                <a:gd name="T64" fmla="*/ 404 w 404"/>
                <a:gd name="T65" fmla="*/ 58 h 201"/>
                <a:gd name="T66" fmla="*/ 403 w 404"/>
                <a:gd name="T67" fmla="*/ 68 h 201"/>
                <a:gd name="T68" fmla="*/ 399 w 404"/>
                <a:gd name="T69" fmla="*/ 78 h 201"/>
                <a:gd name="T70" fmla="*/ 395 w 404"/>
                <a:gd name="T71" fmla="*/ 88 h 201"/>
                <a:gd name="T72" fmla="*/ 387 w 404"/>
                <a:gd name="T73" fmla="*/ 96 h 201"/>
                <a:gd name="T74" fmla="*/ 379 w 404"/>
                <a:gd name="T75" fmla="*/ 102 h 201"/>
                <a:gd name="T76" fmla="*/ 370 w 404"/>
                <a:gd name="T77" fmla="*/ 108 h 201"/>
                <a:gd name="T78" fmla="*/ 359 w 404"/>
                <a:gd name="T79" fmla="*/ 111 h 201"/>
                <a:gd name="T80" fmla="*/ 66 w 404"/>
                <a:gd name="T81" fmla="*/ 2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4" h="201">
                  <a:moveTo>
                    <a:pt x="66" y="200"/>
                  </a:moveTo>
                  <a:lnTo>
                    <a:pt x="66" y="200"/>
                  </a:lnTo>
                  <a:lnTo>
                    <a:pt x="54" y="201"/>
                  </a:lnTo>
                  <a:lnTo>
                    <a:pt x="43" y="200"/>
                  </a:lnTo>
                  <a:lnTo>
                    <a:pt x="34" y="197"/>
                  </a:lnTo>
                  <a:lnTo>
                    <a:pt x="24" y="191"/>
                  </a:lnTo>
                  <a:lnTo>
                    <a:pt x="16" y="185"/>
                  </a:lnTo>
                  <a:lnTo>
                    <a:pt x="9" y="176"/>
                  </a:lnTo>
                  <a:lnTo>
                    <a:pt x="4" y="166"/>
                  </a:lnTo>
                  <a:lnTo>
                    <a:pt x="1" y="155"/>
                  </a:lnTo>
                  <a:lnTo>
                    <a:pt x="1" y="155"/>
                  </a:lnTo>
                  <a:lnTo>
                    <a:pt x="1" y="155"/>
                  </a:lnTo>
                  <a:lnTo>
                    <a:pt x="0" y="144"/>
                  </a:lnTo>
                  <a:lnTo>
                    <a:pt x="1" y="134"/>
                  </a:lnTo>
                  <a:lnTo>
                    <a:pt x="4" y="123"/>
                  </a:lnTo>
                  <a:lnTo>
                    <a:pt x="10" y="113"/>
                  </a:lnTo>
                  <a:lnTo>
                    <a:pt x="16" y="105"/>
                  </a:lnTo>
                  <a:lnTo>
                    <a:pt x="25" y="99"/>
                  </a:lnTo>
                  <a:lnTo>
                    <a:pt x="35" y="93"/>
                  </a:lnTo>
                  <a:lnTo>
                    <a:pt x="46" y="90"/>
                  </a:lnTo>
                  <a:lnTo>
                    <a:pt x="338" y="1"/>
                  </a:lnTo>
                  <a:lnTo>
                    <a:pt x="338" y="1"/>
                  </a:lnTo>
                  <a:lnTo>
                    <a:pt x="349" y="0"/>
                  </a:lnTo>
                  <a:lnTo>
                    <a:pt x="360" y="1"/>
                  </a:lnTo>
                  <a:lnTo>
                    <a:pt x="371" y="5"/>
                  </a:lnTo>
                  <a:lnTo>
                    <a:pt x="379" y="10"/>
                  </a:lnTo>
                  <a:lnTo>
                    <a:pt x="388" y="17"/>
                  </a:lnTo>
                  <a:lnTo>
                    <a:pt x="395" y="25"/>
                  </a:lnTo>
                  <a:lnTo>
                    <a:pt x="400" y="35"/>
                  </a:lnTo>
                  <a:lnTo>
                    <a:pt x="403" y="46"/>
                  </a:lnTo>
                  <a:lnTo>
                    <a:pt x="403" y="46"/>
                  </a:lnTo>
                  <a:lnTo>
                    <a:pt x="403" y="46"/>
                  </a:lnTo>
                  <a:lnTo>
                    <a:pt x="404" y="58"/>
                  </a:lnTo>
                  <a:lnTo>
                    <a:pt x="403" y="68"/>
                  </a:lnTo>
                  <a:lnTo>
                    <a:pt x="399" y="78"/>
                  </a:lnTo>
                  <a:lnTo>
                    <a:pt x="395" y="88"/>
                  </a:lnTo>
                  <a:lnTo>
                    <a:pt x="387" y="96"/>
                  </a:lnTo>
                  <a:lnTo>
                    <a:pt x="379" y="102"/>
                  </a:lnTo>
                  <a:lnTo>
                    <a:pt x="370" y="108"/>
                  </a:lnTo>
                  <a:lnTo>
                    <a:pt x="359" y="111"/>
                  </a:lnTo>
                  <a:lnTo>
                    <a:pt x="66" y="200"/>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6" name="Freeform 217"/>
            <p:cNvSpPr/>
            <p:nvPr/>
          </p:nvSpPr>
          <p:spPr bwMode="auto">
            <a:xfrm>
              <a:off x="3354507" y="3856687"/>
              <a:ext cx="546543" cy="507069"/>
            </a:xfrm>
            <a:custGeom>
              <a:avLst/>
              <a:gdLst>
                <a:gd name="T0" fmla="*/ 100 w 360"/>
                <a:gd name="T1" fmla="*/ 314 h 336"/>
                <a:gd name="T2" fmla="*/ 84 w 360"/>
                <a:gd name="T3" fmla="*/ 329 h 336"/>
                <a:gd name="T4" fmla="*/ 63 w 360"/>
                <a:gd name="T5" fmla="*/ 336 h 336"/>
                <a:gd name="T6" fmla="*/ 42 w 360"/>
                <a:gd name="T7" fmla="*/ 335 h 336"/>
                <a:gd name="T8" fmla="*/ 22 w 360"/>
                <a:gd name="T9" fmla="*/ 325 h 336"/>
                <a:gd name="T10" fmla="*/ 13 w 360"/>
                <a:gd name="T11" fmla="*/ 316 h 336"/>
                <a:gd name="T12" fmla="*/ 4 w 360"/>
                <a:gd name="T13" fmla="*/ 298 h 336"/>
                <a:gd name="T14" fmla="*/ 0 w 360"/>
                <a:gd name="T15" fmla="*/ 277 h 336"/>
                <a:gd name="T16" fmla="*/ 6 w 360"/>
                <a:gd name="T17" fmla="*/ 255 h 336"/>
                <a:gd name="T18" fmla="*/ 12 w 360"/>
                <a:gd name="T19" fmla="*/ 245 h 336"/>
                <a:gd name="T20" fmla="*/ 100 w 360"/>
                <a:gd name="T21" fmla="*/ 100 h 336"/>
                <a:gd name="T22" fmla="*/ 121 w 360"/>
                <a:gd name="T23" fmla="*/ 63 h 336"/>
                <a:gd name="T24" fmla="*/ 137 w 360"/>
                <a:gd name="T25" fmla="*/ 40 h 336"/>
                <a:gd name="T26" fmla="*/ 157 w 360"/>
                <a:gd name="T27" fmla="*/ 21 h 336"/>
                <a:gd name="T28" fmla="*/ 169 w 360"/>
                <a:gd name="T29" fmla="*/ 13 h 336"/>
                <a:gd name="T30" fmla="*/ 196 w 360"/>
                <a:gd name="T31" fmla="*/ 3 h 336"/>
                <a:gd name="T32" fmla="*/ 224 w 360"/>
                <a:gd name="T33" fmla="*/ 0 h 336"/>
                <a:gd name="T34" fmla="*/ 254 w 360"/>
                <a:gd name="T35" fmla="*/ 3 h 336"/>
                <a:gd name="T36" fmla="*/ 282 w 360"/>
                <a:gd name="T37" fmla="*/ 12 h 336"/>
                <a:gd name="T38" fmla="*/ 293 w 360"/>
                <a:gd name="T39" fmla="*/ 16 h 336"/>
                <a:gd name="T40" fmla="*/ 316 w 360"/>
                <a:gd name="T41" fmla="*/ 28 h 336"/>
                <a:gd name="T42" fmla="*/ 336 w 360"/>
                <a:gd name="T43" fmla="*/ 44 h 336"/>
                <a:gd name="T44" fmla="*/ 351 w 360"/>
                <a:gd name="T45" fmla="*/ 63 h 336"/>
                <a:gd name="T46" fmla="*/ 357 w 360"/>
                <a:gd name="T47" fmla="*/ 74 h 336"/>
                <a:gd name="T48" fmla="*/ 360 w 360"/>
                <a:gd name="T49" fmla="*/ 90 h 336"/>
                <a:gd name="T50" fmla="*/ 360 w 360"/>
                <a:gd name="T51" fmla="*/ 106 h 336"/>
                <a:gd name="T52" fmla="*/ 356 w 360"/>
                <a:gd name="T53" fmla="*/ 138 h 336"/>
                <a:gd name="T54" fmla="*/ 348 w 360"/>
                <a:gd name="T55" fmla="*/ 139 h 336"/>
                <a:gd name="T56" fmla="*/ 333 w 360"/>
                <a:gd name="T57" fmla="*/ 139 h 336"/>
                <a:gd name="T58" fmla="*/ 311 w 360"/>
                <a:gd name="T59" fmla="*/ 135 h 336"/>
                <a:gd name="T60" fmla="*/ 297 w 360"/>
                <a:gd name="T61" fmla="*/ 131 h 336"/>
                <a:gd name="T62" fmla="*/ 278 w 360"/>
                <a:gd name="T63" fmla="*/ 131 h 336"/>
                <a:gd name="T64" fmla="*/ 259 w 360"/>
                <a:gd name="T65" fmla="*/ 134 h 336"/>
                <a:gd name="T66" fmla="*/ 243 w 360"/>
                <a:gd name="T67" fmla="*/ 138 h 336"/>
                <a:gd name="T68" fmla="*/ 212 w 360"/>
                <a:gd name="T69" fmla="*/ 154 h 336"/>
                <a:gd name="T70" fmla="*/ 187 w 360"/>
                <a:gd name="T71" fmla="*/ 177 h 336"/>
                <a:gd name="T72" fmla="*/ 165 w 360"/>
                <a:gd name="T73" fmla="*/ 205 h 336"/>
                <a:gd name="T74" fmla="*/ 135 w 360"/>
                <a:gd name="T75" fmla="*/ 252 h 336"/>
                <a:gd name="T76" fmla="*/ 100 w 360"/>
                <a:gd name="T77" fmla="*/ 31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336">
                  <a:moveTo>
                    <a:pt x="100" y="314"/>
                  </a:moveTo>
                  <a:lnTo>
                    <a:pt x="100" y="314"/>
                  </a:lnTo>
                  <a:lnTo>
                    <a:pt x="93" y="323"/>
                  </a:lnTo>
                  <a:lnTo>
                    <a:pt x="84" y="329"/>
                  </a:lnTo>
                  <a:lnTo>
                    <a:pt x="73" y="333"/>
                  </a:lnTo>
                  <a:lnTo>
                    <a:pt x="63" y="336"/>
                  </a:lnTo>
                  <a:lnTo>
                    <a:pt x="53" y="336"/>
                  </a:lnTo>
                  <a:lnTo>
                    <a:pt x="42" y="335"/>
                  </a:lnTo>
                  <a:lnTo>
                    <a:pt x="32" y="330"/>
                  </a:lnTo>
                  <a:lnTo>
                    <a:pt x="22" y="325"/>
                  </a:lnTo>
                  <a:lnTo>
                    <a:pt x="22" y="325"/>
                  </a:lnTo>
                  <a:lnTo>
                    <a:pt x="13" y="316"/>
                  </a:lnTo>
                  <a:lnTo>
                    <a:pt x="8" y="307"/>
                  </a:lnTo>
                  <a:lnTo>
                    <a:pt x="4" y="298"/>
                  </a:lnTo>
                  <a:lnTo>
                    <a:pt x="0" y="287"/>
                  </a:lnTo>
                  <a:lnTo>
                    <a:pt x="0" y="277"/>
                  </a:lnTo>
                  <a:lnTo>
                    <a:pt x="3" y="266"/>
                  </a:lnTo>
                  <a:lnTo>
                    <a:pt x="6" y="255"/>
                  </a:lnTo>
                  <a:lnTo>
                    <a:pt x="12" y="245"/>
                  </a:lnTo>
                  <a:lnTo>
                    <a:pt x="12" y="245"/>
                  </a:lnTo>
                  <a:lnTo>
                    <a:pt x="100" y="100"/>
                  </a:lnTo>
                  <a:lnTo>
                    <a:pt x="100" y="100"/>
                  </a:lnTo>
                  <a:lnTo>
                    <a:pt x="115" y="75"/>
                  </a:lnTo>
                  <a:lnTo>
                    <a:pt x="121" y="63"/>
                  </a:lnTo>
                  <a:lnTo>
                    <a:pt x="129" y="51"/>
                  </a:lnTo>
                  <a:lnTo>
                    <a:pt x="137" y="40"/>
                  </a:lnTo>
                  <a:lnTo>
                    <a:pt x="146" y="29"/>
                  </a:lnTo>
                  <a:lnTo>
                    <a:pt x="157" y="21"/>
                  </a:lnTo>
                  <a:lnTo>
                    <a:pt x="169" y="13"/>
                  </a:lnTo>
                  <a:lnTo>
                    <a:pt x="169" y="13"/>
                  </a:lnTo>
                  <a:lnTo>
                    <a:pt x="182" y="7"/>
                  </a:lnTo>
                  <a:lnTo>
                    <a:pt x="196" y="3"/>
                  </a:lnTo>
                  <a:lnTo>
                    <a:pt x="210" y="0"/>
                  </a:lnTo>
                  <a:lnTo>
                    <a:pt x="224" y="0"/>
                  </a:lnTo>
                  <a:lnTo>
                    <a:pt x="239" y="1"/>
                  </a:lnTo>
                  <a:lnTo>
                    <a:pt x="254" y="3"/>
                  </a:lnTo>
                  <a:lnTo>
                    <a:pt x="268" y="7"/>
                  </a:lnTo>
                  <a:lnTo>
                    <a:pt x="282" y="12"/>
                  </a:lnTo>
                  <a:lnTo>
                    <a:pt x="282" y="12"/>
                  </a:lnTo>
                  <a:lnTo>
                    <a:pt x="293" y="16"/>
                  </a:lnTo>
                  <a:lnTo>
                    <a:pt x="304" y="22"/>
                  </a:lnTo>
                  <a:lnTo>
                    <a:pt x="316" y="28"/>
                  </a:lnTo>
                  <a:lnTo>
                    <a:pt x="325" y="36"/>
                  </a:lnTo>
                  <a:lnTo>
                    <a:pt x="336" y="44"/>
                  </a:lnTo>
                  <a:lnTo>
                    <a:pt x="344" y="53"/>
                  </a:lnTo>
                  <a:lnTo>
                    <a:pt x="351" y="63"/>
                  </a:lnTo>
                  <a:lnTo>
                    <a:pt x="357" y="74"/>
                  </a:lnTo>
                  <a:lnTo>
                    <a:pt x="357" y="74"/>
                  </a:lnTo>
                  <a:lnTo>
                    <a:pt x="359" y="82"/>
                  </a:lnTo>
                  <a:lnTo>
                    <a:pt x="360" y="90"/>
                  </a:lnTo>
                  <a:lnTo>
                    <a:pt x="360" y="98"/>
                  </a:lnTo>
                  <a:lnTo>
                    <a:pt x="360" y="106"/>
                  </a:lnTo>
                  <a:lnTo>
                    <a:pt x="358" y="123"/>
                  </a:lnTo>
                  <a:lnTo>
                    <a:pt x="356" y="138"/>
                  </a:lnTo>
                  <a:lnTo>
                    <a:pt x="356" y="138"/>
                  </a:lnTo>
                  <a:lnTo>
                    <a:pt x="348" y="139"/>
                  </a:lnTo>
                  <a:lnTo>
                    <a:pt x="341" y="139"/>
                  </a:lnTo>
                  <a:lnTo>
                    <a:pt x="333" y="139"/>
                  </a:lnTo>
                  <a:lnTo>
                    <a:pt x="326" y="137"/>
                  </a:lnTo>
                  <a:lnTo>
                    <a:pt x="311" y="135"/>
                  </a:lnTo>
                  <a:lnTo>
                    <a:pt x="297" y="131"/>
                  </a:lnTo>
                  <a:lnTo>
                    <a:pt x="297" y="131"/>
                  </a:lnTo>
                  <a:lnTo>
                    <a:pt x="287" y="131"/>
                  </a:lnTo>
                  <a:lnTo>
                    <a:pt x="278" y="131"/>
                  </a:lnTo>
                  <a:lnTo>
                    <a:pt x="268" y="133"/>
                  </a:lnTo>
                  <a:lnTo>
                    <a:pt x="259" y="134"/>
                  </a:lnTo>
                  <a:lnTo>
                    <a:pt x="250" y="136"/>
                  </a:lnTo>
                  <a:lnTo>
                    <a:pt x="243" y="138"/>
                  </a:lnTo>
                  <a:lnTo>
                    <a:pt x="228" y="146"/>
                  </a:lnTo>
                  <a:lnTo>
                    <a:pt x="212" y="154"/>
                  </a:lnTo>
                  <a:lnTo>
                    <a:pt x="199" y="165"/>
                  </a:lnTo>
                  <a:lnTo>
                    <a:pt x="187" y="177"/>
                  </a:lnTo>
                  <a:lnTo>
                    <a:pt x="175" y="191"/>
                  </a:lnTo>
                  <a:lnTo>
                    <a:pt x="165" y="205"/>
                  </a:lnTo>
                  <a:lnTo>
                    <a:pt x="154" y="221"/>
                  </a:lnTo>
                  <a:lnTo>
                    <a:pt x="135" y="252"/>
                  </a:lnTo>
                  <a:lnTo>
                    <a:pt x="118" y="285"/>
                  </a:lnTo>
                  <a:lnTo>
                    <a:pt x="100" y="314"/>
                  </a:lnTo>
                  <a:lnTo>
                    <a:pt x="100" y="314"/>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7" name="Freeform 218"/>
            <p:cNvSpPr/>
            <p:nvPr/>
          </p:nvSpPr>
          <p:spPr bwMode="auto">
            <a:xfrm>
              <a:off x="3290743" y="3370871"/>
              <a:ext cx="500999" cy="500996"/>
            </a:xfrm>
            <a:custGeom>
              <a:avLst/>
              <a:gdLst>
                <a:gd name="T0" fmla="*/ 106 w 329"/>
                <a:gd name="T1" fmla="*/ 319 h 330"/>
                <a:gd name="T2" fmla="*/ 138 w 329"/>
                <a:gd name="T3" fmla="*/ 328 h 330"/>
                <a:gd name="T4" fmla="*/ 170 w 329"/>
                <a:gd name="T5" fmla="*/ 330 h 330"/>
                <a:gd name="T6" fmla="*/ 201 w 329"/>
                <a:gd name="T7" fmla="*/ 326 h 330"/>
                <a:gd name="T8" fmla="*/ 232 w 329"/>
                <a:gd name="T9" fmla="*/ 316 h 330"/>
                <a:gd name="T10" fmla="*/ 259 w 329"/>
                <a:gd name="T11" fmla="*/ 300 h 330"/>
                <a:gd name="T12" fmla="*/ 284 w 329"/>
                <a:gd name="T13" fmla="*/ 279 h 330"/>
                <a:gd name="T14" fmla="*/ 303 w 329"/>
                <a:gd name="T15" fmla="*/ 254 h 330"/>
                <a:gd name="T16" fmla="*/ 319 w 329"/>
                <a:gd name="T17" fmla="*/ 224 h 330"/>
                <a:gd name="T18" fmla="*/ 324 w 329"/>
                <a:gd name="T19" fmla="*/ 208 h 330"/>
                <a:gd name="T20" fmla="*/ 328 w 329"/>
                <a:gd name="T21" fmla="*/ 176 h 330"/>
                <a:gd name="T22" fmla="*/ 327 w 329"/>
                <a:gd name="T23" fmla="*/ 143 h 330"/>
                <a:gd name="T24" fmla="*/ 321 w 329"/>
                <a:gd name="T25" fmla="*/ 113 h 330"/>
                <a:gd name="T26" fmla="*/ 308 w 329"/>
                <a:gd name="T27" fmla="*/ 83 h 330"/>
                <a:gd name="T28" fmla="*/ 289 w 329"/>
                <a:gd name="T29" fmla="*/ 57 h 330"/>
                <a:gd name="T30" fmla="*/ 266 w 329"/>
                <a:gd name="T31" fmla="*/ 36 h 330"/>
                <a:gd name="T32" fmla="*/ 239 w 329"/>
                <a:gd name="T33" fmla="*/ 18 h 330"/>
                <a:gd name="T34" fmla="*/ 223 w 329"/>
                <a:gd name="T35" fmla="*/ 11 h 330"/>
                <a:gd name="T36" fmla="*/ 191 w 329"/>
                <a:gd name="T37" fmla="*/ 2 h 330"/>
                <a:gd name="T38" fmla="*/ 159 w 329"/>
                <a:gd name="T39" fmla="*/ 0 h 330"/>
                <a:gd name="T40" fmla="*/ 127 w 329"/>
                <a:gd name="T41" fmla="*/ 4 h 330"/>
                <a:gd name="T42" fmla="*/ 97 w 329"/>
                <a:gd name="T43" fmla="*/ 15 h 330"/>
                <a:gd name="T44" fmla="*/ 70 w 329"/>
                <a:gd name="T45" fmla="*/ 30 h 330"/>
                <a:gd name="T46" fmla="*/ 46 w 329"/>
                <a:gd name="T47" fmla="*/ 51 h 330"/>
                <a:gd name="T48" fmla="*/ 25 w 329"/>
                <a:gd name="T49" fmla="*/ 77 h 330"/>
                <a:gd name="T50" fmla="*/ 11 w 329"/>
                <a:gd name="T51" fmla="*/ 106 h 330"/>
                <a:gd name="T52" fmla="*/ 6 w 329"/>
                <a:gd name="T53" fmla="*/ 123 h 330"/>
                <a:gd name="T54" fmla="*/ 0 w 329"/>
                <a:gd name="T55" fmla="*/ 155 h 330"/>
                <a:gd name="T56" fmla="*/ 1 w 329"/>
                <a:gd name="T57" fmla="*/ 187 h 330"/>
                <a:gd name="T58" fmla="*/ 8 w 329"/>
                <a:gd name="T59" fmla="*/ 217 h 330"/>
                <a:gd name="T60" fmla="*/ 21 w 329"/>
                <a:gd name="T61" fmla="*/ 246 h 330"/>
                <a:gd name="T62" fmla="*/ 39 w 329"/>
                <a:gd name="T63" fmla="*/ 272 h 330"/>
                <a:gd name="T64" fmla="*/ 62 w 329"/>
                <a:gd name="T65" fmla="*/ 294 h 330"/>
                <a:gd name="T66" fmla="*/ 90 w 329"/>
                <a:gd name="T67" fmla="*/ 311 h 330"/>
                <a:gd name="T68" fmla="*/ 106 w 329"/>
                <a:gd name="T69" fmla="*/ 31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9" h="330">
                  <a:moveTo>
                    <a:pt x="106" y="319"/>
                  </a:moveTo>
                  <a:lnTo>
                    <a:pt x="106" y="319"/>
                  </a:lnTo>
                  <a:lnTo>
                    <a:pt x="122" y="323"/>
                  </a:lnTo>
                  <a:lnTo>
                    <a:pt x="138" y="328"/>
                  </a:lnTo>
                  <a:lnTo>
                    <a:pt x="153" y="329"/>
                  </a:lnTo>
                  <a:lnTo>
                    <a:pt x="170" y="330"/>
                  </a:lnTo>
                  <a:lnTo>
                    <a:pt x="186" y="328"/>
                  </a:lnTo>
                  <a:lnTo>
                    <a:pt x="201" y="326"/>
                  </a:lnTo>
                  <a:lnTo>
                    <a:pt x="216" y="321"/>
                  </a:lnTo>
                  <a:lnTo>
                    <a:pt x="232" y="316"/>
                  </a:lnTo>
                  <a:lnTo>
                    <a:pt x="246" y="308"/>
                  </a:lnTo>
                  <a:lnTo>
                    <a:pt x="259" y="300"/>
                  </a:lnTo>
                  <a:lnTo>
                    <a:pt x="272" y="290"/>
                  </a:lnTo>
                  <a:lnTo>
                    <a:pt x="284" y="279"/>
                  </a:lnTo>
                  <a:lnTo>
                    <a:pt x="294" y="267"/>
                  </a:lnTo>
                  <a:lnTo>
                    <a:pt x="303" y="254"/>
                  </a:lnTo>
                  <a:lnTo>
                    <a:pt x="311" y="240"/>
                  </a:lnTo>
                  <a:lnTo>
                    <a:pt x="319" y="224"/>
                  </a:lnTo>
                  <a:lnTo>
                    <a:pt x="319" y="224"/>
                  </a:lnTo>
                  <a:lnTo>
                    <a:pt x="324" y="208"/>
                  </a:lnTo>
                  <a:lnTo>
                    <a:pt x="327" y="192"/>
                  </a:lnTo>
                  <a:lnTo>
                    <a:pt x="328" y="176"/>
                  </a:lnTo>
                  <a:lnTo>
                    <a:pt x="329" y="159"/>
                  </a:lnTo>
                  <a:lnTo>
                    <a:pt x="327" y="143"/>
                  </a:lnTo>
                  <a:lnTo>
                    <a:pt x="325" y="128"/>
                  </a:lnTo>
                  <a:lnTo>
                    <a:pt x="321" y="113"/>
                  </a:lnTo>
                  <a:lnTo>
                    <a:pt x="315" y="98"/>
                  </a:lnTo>
                  <a:lnTo>
                    <a:pt x="308" y="83"/>
                  </a:lnTo>
                  <a:lnTo>
                    <a:pt x="299" y="70"/>
                  </a:lnTo>
                  <a:lnTo>
                    <a:pt x="289" y="57"/>
                  </a:lnTo>
                  <a:lnTo>
                    <a:pt x="278" y="47"/>
                  </a:lnTo>
                  <a:lnTo>
                    <a:pt x="266" y="36"/>
                  </a:lnTo>
                  <a:lnTo>
                    <a:pt x="253" y="26"/>
                  </a:lnTo>
                  <a:lnTo>
                    <a:pt x="239" y="18"/>
                  </a:lnTo>
                  <a:lnTo>
                    <a:pt x="223" y="11"/>
                  </a:lnTo>
                  <a:lnTo>
                    <a:pt x="223" y="11"/>
                  </a:lnTo>
                  <a:lnTo>
                    <a:pt x="208" y="6"/>
                  </a:lnTo>
                  <a:lnTo>
                    <a:pt x="191" y="2"/>
                  </a:lnTo>
                  <a:lnTo>
                    <a:pt x="175" y="1"/>
                  </a:lnTo>
                  <a:lnTo>
                    <a:pt x="159" y="0"/>
                  </a:lnTo>
                  <a:lnTo>
                    <a:pt x="142" y="2"/>
                  </a:lnTo>
                  <a:lnTo>
                    <a:pt x="127" y="4"/>
                  </a:lnTo>
                  <a:lnTo>
                    <a:pt x="112" y="9"/>
                  </a:lnTo>
                  <a:lnTo>
                    <a:pt x="97" y="15"/>
                  </a:lnTo>
                  <a:lnTo>
                    <a:pt x="83" y="22"/>
                  </a:lnTo>
                  <a:lnTo>
                    <a:pt x="70" y="30"/>
                  </a:lnTo>
                  <a:lnTo>
                    <a:pt x="57" y="40"/>
                  </a:lnTo>
                  <a:lnTo>
                    <a:pt x="46" y="51"/>
                  </a:lnTo>
                  <a:lnTo>
                    <a:pt x="35" y="63"/>
                  </a:lnTo>
                  <a:lnTo>
                    <a:pt x="25" y="77"/>
                  </a:lnTo>
                  <a:lnTo>
                    <a:pt x="17" y="91"/>
                  </a:lnTo>
                  <a:lnTo>
                    <a:pt x="11" y="106"/>
                  </a:lnTo>
                  <a:lnTo>
                    <a:pt x="11" y="106"/>
                  </a:lnTo>
                  <a:lnTo>
                    <a:pt x="6" y="123"/>
                  </a:lnTo>
                  <a:lnTo>
                    <a:pt x="1" y="139"/>
                  </a:lnTo>
                  <a:lnTo>
                    <a:pt x="0" y="155"/>
                  </a:lnTo>
                  <a:lnTo>
                    <a:pt x="0" y="170"/>
                  </a:lnTo>
                  <a:lnTo>
                    <a:pt x="1" y="187"/>
                  </a:lnTo>
                  <a:lnTo>
                    <a:pt x="3" y="202"/>
                  </a:lnTo>
                  <a:lnTo>
                    <a:pt x="8" y="217"/>
                  </a:lnTo>
                  <a:lnTo>
                    <a:pt x="14" y="232"/>
                  </a:lnTo>
                  <a:lnTo>
                    <a:pt x="21" y="246"/>
                  </a:lnTo>
                  <a:lnTo>
                    <a:pt x="29" y="259"/>
                  </a:lnTo>
                  <a:lnTo>
                    <a:pt x="39" y="272"/>
                  </a:lnTo>
                  <a:lnTo>
                    <a:pt x="50" y="283"/>
                  </a:lnTo>
                  <a:lnTo>
                    <a:pt x="62" y="294"/>
                  </a:lnTo>
                  <a:lnTo>
                    <a:pt x="75" y="304"/>
                  </a:lnTo>
                  <a:lnTo>
                    <a:pt x="90" y="311"/>
                  </a:lnTo>
                  <a:lnTo>
                    <a:pt x="106" y="319"/>
                  </a:lnTo>
                  <a:lnTo>
                    <a:pt x="106" y="319"/>
                  </a:lnTo>
                  <a:close/>
                </a:path>
              </a:pathLst>
            </a:custGeom>
            <a:solidFill>
              <a:srgbClr val="4D0808"/>
            </a:solidFill>
            <a:ln>
              <a:noFill/>
            </a:ln>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8" name="Freeform 219"/>
            <p:cNvSpPr/>
            <p:nvPr/>
          </p:nvSpPr>
          <p:spPr bwMode="auto">
            <a:xfrm>
              <a:off x="3293780" y="4633992"/>
              <a:ext cx="303635" cy="819814"/>
            </a:xfrm>
            <a:custGeom>
              <a:avLst/>
              <a:gdLst>
                <a:gd name="T0" fmla="*/ 156 w 199"/>
                <a:gd name="T1" fmla="*/ 470 h 538"/>
                <a:gd name="T2" fmla="*/ 152 w 199"/>
                <a:gd name="T3" fmla="*/ 485 h 538"/>
                <a:gd name="T4" fmla="*/ 146 w 199"/>
                <a:gd name="T5" fmla="*/ 499 h 538"/>
                <a:gd name="T6" fmla="*/ 137 w 199"/>
                <a:gd name="T7" fmla="*/ 511 h 538"/>
                <a:gd name="T8" fmla="*/ 126 w 199"/>
                <a:gd name="T9" fmla="*/ 521 h 538"/>
                <a:gd name="T10" fmla="*/ 114 w 199"/>
                <a:gd name="T11" fmla="*/ 530 h 538"/>
                <a:gd name="T12" fmla="*/ 100 w 199"/>
                <a:gd name="T13" fmla="*/ 535 h 538"/>
                <a:gd name="T14" fmla="*/ 85 w 199"/>
                <a:gd name="T15" fmla="*/ 538 h 538"/>
                <a:gd name="T16" fmla="*/ 70 w 199"/>
                <a:gd name="T17" fmla="*/ 538 h 538"/>
                <a:gd name="T18" fmla="*/ 70 w 199"/>
                <a:gd name="T19" fmla="*/ 538 h 538"/>
                <a:gd name="T20" fmla="*/ 55 w 199"/>
                <a:gd name="T21" fmla="*/ 534 h 538"/>
                <a:gd name="T22" fmla="*/ 40 w 199"/>
                <a:gd name="T23" fmla="*/ 528 h 538"/>
                <a:gd name="T24" fmla="*/ 27 w 199"/>
                <a:gd name="T25" fmla="*/ 520 h 538"/>
                <a:gd name="T26" fmla="*/ 18 w 199"/>
                <a:gd name="T27" fmla="*/ 509 h 538"/>
                <a:gd name="T28" fmla="*/ 9 w 199"/>
                <a:gd name="T29" fmla="*/ 497 h 538"/>
                <a:gd name="T30" fmla="*/ 4 w 199"/>
                <a:gd name="T31" fmla="*/ 483 h 538"/>
                <a:gd name="T32" fmla="*/ 1 w 199"/>
                <a:gd name="T33" fmla="*/ 468 h 538"/>
                <a:gd name="T34" fmla="*/ 1 w 199"/>
                <a:gd name="T35" fmla="*/ 451 h 538"/>
                <a:gd name="T36" fmla="*/ 45 w 199"/>
                <a:gd name="T37" fmla="*/ 68 h 538"/>
                <a:gd name="T38" fmla="*/ 48 w 199"/>
                <a:gd name="T39" fmla="*/ 53 h 538"/>
                <a:gd name="T40" fmla="*/ 55 w 199"/>
                <a:gd name="T41" fmla="*/ 39 h 538"/>
                <a:gd name="T42" fmla="*/ 63 w 199"/>
                <a:gd name="T43" fmla="*/ 27 h 538"/>
                <a:gd name="T44" fmla="*/ 73 w 199"/>
                <a:gd name="T45" fmla="*/ 16 h 538"/>
                <a:gd name="T46" fmla="*/ 86 w 199"/>
                <a:gd name="T47" fmla="*/ 8 h 538"/>
                <a:gd name="T48" fmla="*/ 100 w 199"/>
                <a:gd name="T49" fmla="*/ 3 h 538"/>
                <a:gd name="T50" fmla="*/ 114 w 199"/>
                <a:gd name="T51" fmla="*/ 0 h 538"/>
                <a:gd name="T52" fmla="*/ 131 w 199"/>
                <a:gd name="T53" fmla="*/ 0 h 538"/>
                <a:gd name="T54" fmla="*/ 131 w 199"/>
                <a:gd name="T55" fmla="*/ 0 h 538"/>
                <a:gd name="T56" fmla="*/ 146 w 199"/>
                <a:gd name="T57" fmla="*/ 3 h 538"/>
                <a:gd name="T58" fmla="*/ 160 w 199"/>
                <a:gd name="T59" fmla="*/ 9 h 538"/>
                <a:gd name="T60" fmla="*/ 172 w 199"/>
                <a:gd name="T61" fmla="*/ 18 h 538"/>
                <a:gd name="T62" fmla="*/ 183 w 199"/>
                <a:gd name="T63" fmla="*/ 28 h 538"/>
                <a:gd name="T64" fmla="*/ 190 w 199"/>
                <a:gd name="T65" fmla="*/ 41 h 538"/>
                <a:gd name="T66" fmla="*/ 196 w 199"/>
                <a:gd name="T67" fmla="*/ 55 h 538"/>
                <a:gd name="T68" fmla="*/ 199 w 199"/>
                <a:gd name="T69" fmla="*/ 70 h 538"/>
                <a:gd name="T70" fmla="*/ 199 w 199"/>
                <a:gd name="T71" fmla="*/ 8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 h="538">
                  <a:moveTo>
                    <a:pt x="156" y="470"/>
                  </a:moveTo>
                  <a:lnTo>
                    <a:pt x="156" y="470"/>
                  </a:lnTo>
                  <a:lnTo>
                    <a:pt x="154" y="477"/>
                  </a:lnTo>
                  <a:lnTo>
                    <a:pt x="152" y="485"/>
                  </a:lnTo>
                  <a:lnTo>
                    <a:pt x="149" y="492"/>
                  </a:lnTo>
                  <a:lnTo>
                    <a:pt x="146" y="499"/>
                  </a:lnTo>
                  <a:lnTo>
                    <a:pt x="142" y="505"/>
                  </a:lnTo>
                  <a:lnTo>
                    <a:pt x="137" y="511"/>
                  </a:lnTo>
                  <a:lnTo>
                    <a:pt x="132" y="516"/>
                  </a:lnTo>
                  <a:lnTo>
                    <a:pt x="126" y="521"/>
                  </a:lnTo>
                  <a:lnTo>
                    <a:pt x="121" y="525"/>
                  </a:lnTo>
                  <a:lnTo>
                    <a:pt x="114" y="530"/>
                  </a:lnTo>
                  <a:lnTo>
                    <a:pt x="107" y="533"/>
                  </a:lnTo>
                  <a:lnTo>
                    <a:pt x="100" y="535"/>
                  </a:lnTo>
                  <a:lnTo>
                    <a:pt x="93" y="537"/>
                  </a:lnTo>
                  <a:lnTo>
                    <a:pt x="85" y="538"/>
                  </a:lnTo>
                  <a:lnTo>
                    <a:pt x="77" y="538"/>
                  </a:lnTo>
                  <a:lnTo>
                    <a:pt x="70" y="538"/>
                  </a:lnTo>
                  <a:lnTo>
                    <a:pt x="70" y="538"/>
                  </a:lnTo>
                  <a:lnTo>
                    <a:pt x="70" y="538"/>
                  </a:lnTo>
                  <a:lnTo>
                    <a:pt x="61" y="536"/>
                  </a:lnTo>
                  <a:lnTo>
                    <a:pt x="55" y="534"/>
                  </a:lnTo>
                  <a:lnTo>
                    <a:pt x="47" y="532"/>
                  </a:lnTo>
                  <a:lnTo>
                    <a:pt x="40" y="528"/>
                  </a:lnTo>
                  <a:lnTo>
                    <a:pt x="34" y="524"/>
                  </a:lnTo>
                  <a:lnTo>
                    <a:pt x="27" y="520"/>
                  </a:lnTo>
                  <a:lnTo>
                    <a:pt x="22" y="514"/>
                  </a:lnTo>
                  <a:lnTo>
                    <a:pt x="18" y="509"/>
                  </a:lnTo>
                  <a:lnTo>
                    <a:pt x="13" y="502"/>
                  </a:lnTo>
                  <a:lnTo>
                    <a:pt x="9" y="497"/>
                  </a:lnTo>
                  <a:lnTo>
                    <a:pt x="7" y="489"/>
                  </a:lnTo>
                  <a:lnTo>
                    <a:pt x="4" y="483"/>
                  </a:lnTo>
                  <a:lnTo>
                    <a:pt x="2" y="475"/>
                  </a:lnTo>
                  <a:lnTo>
                    <a:pt x="1" y="468"/>
                  </a:lnTo>
                  <a:lnTo>
                    <a:pt x="0" y="460"/>
                  </a:lnTo>
                  <a:lnTo>
                    <a:pt x="1" y="451"/>
                  </a:lnTo>
                  <a:lnTo>
                    <a:pt x="45" y="68"/>
                  </a:lnTo>
                  <a:lnTo>
                    <a:pt x="45" y="68"/>
                  </a:lnTo>
                  <a:lnTo>
                    <a:pt x="46" y="60"/>
                  </a:lnTo>
                  <a:lnTo>
                    <a:pt x="48" y="53"/>
                  </a:lnTo>
                  <a:lnTo>
                    <a:pt x="51" y="45"/>
                  </a:lnTo>
                  <a:lnTo>
                    <a:pt x="55" y="39"/>
                  </a:lnTo>
                  <a:lnTo>
                    <a:pt x="58" y="32"/>
                  </a:lnTo>
                  <a:lnTo>
                    <a:pt x="63" y="27"/>
                  </a:lnTo>
                  <a:lnTo>
                    <a:pt x="68" y="21"/>
                  </a:lnTo>
                  <a:lnTo>
                    <a:pt x="73" y="16"/>
                  </a:lnTo>
                  <a:lnTo>
                    <a:pt x="80" y="12"/>
                  </a:lnTo>
                  <a:lnTo>
                    <a:pt x="86" y="8"/>
                  </a:lnTo>
                  <a:lnTo>
                    <a:pt x="93" y="5"/>
                  </a:lnTo>
                  <a:lnTo>
                    <a:pt x="100" y="3"/>
                  </a:lnTo>
                  <a:lnTo>
                    <a:pt x="107" y="1"/>
                  </a:lnTo>
                  <a:lnTo>
                    <a:pt x="114" y="0"/>
                  </a:lnTo>
                  <a:lnTo>
                    <a:pt x="123" y="0"/>
                  </a:lnTo>
                  <a:lnTo>
                    <a:pt x="131" y="0"/>
                  </a:lnTo>
                  <a:lnTo>
                    <a:pt x="131" y="0"/>
                  </a:lnTo>
                  <a:lnTo>
                    <a:pt x="131" y="0"/>
                  </a:lnTo>
                  <a:lnTo>
                    <a:pt x="138" y="1"/>
                  </a:lnTo>
                  <a:lnTo>
                    <a:pt x="146" y="3"/>
                  </a:lnTo>
                  <a:lnTo>
                    <a:pt x="154" y="6"/>
                  </a:lnTo>
                  <a:lnTo>
                    <a:pt x="160" y="9"/>
                  </a:lnTo>
                  <a:lnTo>
                    <a:pt x="167" y="13"/>
                  </a:lnTo>
                  <a:lnTo>
                    <a:pt x="172" y="18"/>
                  </a:lnTo>
                  <a:lnTo>
                    <a:pt x="177" y="22"/>
                  </a:lnTo>
                  <a:lnTo>
                    <a:pt x="183" y="28"/>
                  </a:lnTo>
                  <a:lnTo>
                    <a:pt x="187" y="34"/>
                  </a:lnTo>
                  <a:lnTo>
                    <a:pt x="190" y="41"/>
                  </a:lnTo>
                  <a:lnTo>
                    <a:pt x="194" y="47"/>
                  </a:lnTo>
                  <a:lnTo>
                    <a:pt x="196" y="55"/>
                  </a:lnTo>
                  <a:lnTo>
                    <a:pt x="198" y="63"/>
                  </a:lnTo>
                  <a:lnTo>
                    <a:pt x="199" y="70"/>
                  </a:lnTo>
                  <a:lnTo>
                    <a:pt x="199" y="78"/>
                  </a:lnTo>
                  <a:lnTo>
                    <a:pt x="199" y="85"/>
                  </a:lnTo>
                  <a:lnTo>
                    <a:pt x="156" y="470"/>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9" name="Freeform 220"/>
            <p:cNvSpPr/>
            <p:nvPr/>
          </p:nvSpPr>
          <p:spPr bwMode="auto">
            <a:xfrm>
              <a:off x="3403088" y="4576301"/>
              <a:ext cx="710506" cy="285417"/>
            </a:xfrm>
            <a:custGeom>
              <a:avLst/>
              <a:gdLst>
                <a:gd name="T0" fmla="*/ 86 w 467"/>
                <a:gd name="T1" fmla="*/ 187 h 188"/>
                <a:gd name="T2" fmla="*/ 70 w 467"/>
                <a:gd name="T3" fmla="*/ 187 h 188"/>
                <a:gd name="T4" fmla="*/ 55 w 467"/>
                <a:gd name="T5" fmla="*/ 185 h 188"/>
                <a:gd name="T6" fmla="*/ 41 w 467"/>
                <a:gd name="T7" fmla="*/ 180 h 188"/>
                <a:gd name="T8" fmla="*/ 28 w 467"/>
                <a:gd name="T9" fmla="*/ 171 h 188"/>
                <a:gd name="T10" fmla="*/ 18 w 467"/>
                <a:gd name="T11" fmla="*/ 161 h 188"/>
                <a:gd name="T12" fmla="*/ 10 w 467"/>
                <a:gd name="T13" fmla="*/ 148 h 188"/>
                <a:gd name="T14" fmla="*/ 3 w 467"/>
                <a:gd name="T15" fmla="*/ 134 h 188"/>
                <a:gd name="T16" fmla="*/ 0 w 467"/>
                <a:gd name="T17" fmla="*/ 119 h 188"/>
                <a:gd name="T18" fmla="*/ 0 w 467"/>
                <a:gd name="T19" fmla="*/ 119 h 188"/>
                <a:gd name="T20" fmla="*/ 0 w 467"/>
                <a:gd name="T21" fmla="*/ 104 h 188"/>
                <a:gd name="T22" fmla="*/ 3 w 467"/>
                <a:gd name="T23" fmla="*/ 89 h 188"/>
                <a:gd name="T24" fmla="*/ 9 w 467"/>
                <a:gd name="T25" fmla="*/ 74 h 188"/>
                <a:gd name="T26" fmla="*/ 16 w 467"/>
                <a:gd name="T27" fmla="*/ 63 h 188"/>
                <a:gd name="T28" fmla="*/ 27 w 467"/>
                <a:gd name="T29" fmla="*/ 52 h 188"/>
                <a:gd name="T30" fmla="*/ 39 w 467"/>
                <a:gd name="T31" fmla="*/ 43 h 188"/>
                <a:gd name="T32" fmla="*/ 53 w 467"/>
                <a:gd name="T33" fmla="*/ 36 h 188"/>
                <a:gd name="T34" fmla="*/ 68 w 467"/>
                <a:gd name="T35" fmla="*/ 33 h 188"/>
                <a:gd name="T36" fmla="*/ 381 w 467"/>
                <a:gd name="T37" fmla="*/ 0 h 188"/>
                <a:gd name="T38" fmla="*/ 398 w 467"/>
                <a:gd name="T39" fmla="*/ 0 h 188"/>
                <a:gd name="T40" fmla="*/ 413 w 467"/>
                <a:gd name="T41" fmla="*/ 3 h 188"/>
                <a:gd name="T42" fmla="*/ 426 w 467"/>
                <a:gd name="T43" fmla="*/ 8 h 188"/>
                <a:gd name="T44" fmla="*/ 439 w 467"/>
                <a:gd name="T45" fmla="*/ 16 h 188"/>
                <a:gd name="T46" fmla="*/ 450 w 467"/>
                <a:gd name="T47" fmla="*/ 27 h 188"/>
                <a:gd name="T48" fmla="*/ 458 w 467"/>
                <a:gd name="T49" fmla="*/ 39 h 188"/>
                <a:gd name="T50" fmla="*/ 464 w 467"/>
                <a:gd name="T51" fmla="*/ 53 h 188"/>
                <a:gd name="T52" fmla="*/ 467 w 467"/>
                <a:gd name="T53" fmla="*/ 68 h 188"/>
                <a:gd name="T54" fmla="*/ 467 w 467"/>
                <a:gd name="T55" fmla="*/ 68 h 188"/>
                <a:gd name="T56" fmla="*/ 467 w 467"/>
                <a:gd name="T57" fmla="*/ 84 h 188"/>
                <a:gd name="T58" fmla="*/ 464 w 467"/>
                <a:gd name="T59" fmla="*/ 99 h 188"/>
                <a:gd name="T60" fmla="*/ 459 w 467"/>
                <a:gd name="T61" fmla="*/ 112 h 188"/>
                <a:gd name="T62" fmla="*/ 451 w 467"/>
                <a:gd name="T63" fmla="*/ 126 h 188"/>
                <a:gd name="T64" fmla="*/ 440 w 467"/>
                <a:gd name="T65" fmla="*/ 136 h 188"/>
                <a:gd name="T66" fmla="*/ 428 w 467"/>
                <a:gd name="T67" fmla="*/ 144 h 188"/>
                <a:gd name="T68" fmla="*/ 414 w 467"/>
                <a:gd name="T69" fmla="*/ 150 h 188"/>
                <a:gd name="T70" fmla="*/ 399 w 467"/>
                <a:gd name="T71" fmla="*/ 1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7" h="188">
                  <a:moveTo>
                    <a:pt x="86" y="187"/>
                  </a:moveTo>
                  <a:lnTo>
                    <a:pt x="86" y="187"/>
                  </a:lnTo>
                  <a:lnTo>
                    <a:pt x="78" y="188"/>
                  </a:lnTo>
                  <a:lnTo>
                    <a:pt x="70" y="187"/>
                  </a:lnTo>
                  <a:lnTo>
                    <a:pt x="62" y="186"/>
                  </a:lnTo>
                  <a:lnTo>
                    <a:pt x="55" y="185"/>
                  </a:lnTo>
                  <a:lnTo>
                    <a:pt x="48" y="182"/>
                  </a:lnTo>
                  <a:lnTo>
                    <a:pt x="41" y="180"/>
                  </a:lnTo>
                  <a:lnTo>
                    <a:pt x="35" y="175"/>
                  </a:lnTo>
                  <a:lnTo>
                    <a:pt x="28" y="171"/>
                  </a:lnTo>
                  <a:lnTo>
                    <a:pt x="23" y="167"/>
                  </a:lnTo>
                  <a:lnTo>
                    <a:pt x="18" y="161"/>
                  </a:lnTo>
                  <a:lnTo>
                    <a:pt x="13" y="155"/>
                  </a:lnTo>
                  <a:lnTo>
                    <a:pt x="10" y="148"/>
                  </a:lnTo>
                  <a:lnTo>
                    <a:pt x="7" y="142"/>
                  </a:lnTo>
                  <a:lnTo>
                    <a:pt x="3" y="134"/>
                  </a:lnTo>
                  <a:lnTo>
                    <a:pt x="1" y="127"/>
                  </a:lnTo>
                  <a:lnTo>
                    <a:pt x="0" y="119"/>
                  </a:lnTo>
                  <a:lnTo>
                    <a:pt x="0" y="119"/>
                  </a:lnTo>
                  <a:lnTo>
                    <a:pt x="0" y="119"/>
                  </a:lnTo>
                  <a:lnTo>
                    <a:pt x="0" y="111"/>
                  </a:lnTo>
                  <a:lnTo>
                    <a:pt x="0" y="104"/>
                  </a:lnTo>
                  <a:lnTo>
                    <a:pt x="1" y="96"/>
                  </a:lnTo>
                  <a:lnTo>
                    <a:pt x="3" y="89"/>
                  </a:lnTo>
                  <a:lnTo>
                    <a:pt x="5" y="81"/>
                  </a:lnTo>
                  <a:lnTo>
                    <a:pt x="9" y="74"/>
                  </a:lnTo>
                  <a:lnTo>
                    <a:pt x="12" y="68"/>
                  </a:lnTo>
                  <a:lnTo>
                    <a:pt x="16" y="63"/>
                  </a:lnTo>
                  <a:lnTo>
                    <a:pt x="22" y="57"/>
                  </a:lnTo>
                  <a:lnTo>
                    <a:pt x="27" y="52"/>
                  </a:lnTo>
                  <a:lnTo>
                    <a:pt x="33" y="47"/>
                  </a:lnTo>
                  <a:lnTo>
                    <a:pt x="39" y="43"/>
                  </a:lnTo>
                  <a:lnTo>
                    <a:pt x="47" y="40"/>
                  </a:lnTo>
                  <a:lnTo>
                    <a:pt x="53" y="36"/>
                  </a:lnTo>
                  <a:lnTo>
                    <a:pt x="61" y="35"/>
                  </a:lnTo>
                  <a:lnTo>
                    <a:pt x="68" y="33"/>
                  </a:lnTo>
                  <a:lnTo>
                    <a:pt x="381" y="0"/>
                  </a:lnTo>
                  <a:lnTo>
                    <a:pt x="381" y="0"/>
                  </a:lnTo>
                  <a:lnTo>
                    <a:pt x="390" y="0"/>
                  </a:lnTo>
                  <a:lnTo>
                    <a:pt x="398" y="0"/>
                  </a:lnTo>
                  <a:lnTo>
                    <a:pt x="405" y="1"/>
                  </a:lnTo>
                  <a:lnTo>
                    <a:pt x="413" y="3"/>
                  </a:lnTo>
                  <a:lnTo>
                    <a:pt x="420" y="5"/>
                  </a:lnTo>
                  <a:lnTo>
                    <a:pt x="426" y="8"/>
                  </a:lnTo>
                  <a:lnTo>
                    <a:pt x="433" y="12"/>
                  </a:lnTo>
                  <a:lnTo>
                    <a:pt x="439" y="16"/>
                  </a:lnTo>
                  <a:lnTo>
                    <a:pt x="445" y="21"/>
                  </a:lnTo>
                  <a:lnTo>
                    <a:pt x="450" y="27"/>
                  </a:lnTo>
                  <a:lnTo>
                    <a:pt x="454" y="32"/>
                  </a:lnTo>
                  <a:lnTo>
                    <a:pt x="458" y="39"/>
                  </a:lnTo>
                  <a:lnTo>
                    <a:pt x="461" y="46"/>
                  </a:lnTo>
                  <a:lnTo>
                    <a:pt x="464" y="53"/>
                  </a:lnTo>
                  <a:lnTo>
                    <a:pt x="466" y="60"/>
                  </a:lnTo>
                  <a:lnTo>
                    <a:pt x="467" y="68"/>
                  </a:lnTo>
                  <a:lnTo>
                    <a:pt x="467" y="68"/>
                  </a:lnTo>
                  <a:lnTo>
                    <a:pt x="467" y="68"/>
                  </a:lnTo>
                  <a:lnTo>
                    <a:pt x="467" y="77"/>
                  </a:lnTo>
                  <a:lnTo>
                    <a:pt x="467" y="84"/>
                  </a:lnTo>
                  <a:lnTo>
                    <a:pt x="466" y="92"/>
                  </a:lnTo>
                  <a:lnTo>
                    <a:pt x="464" y="99"/>
                  </a:lnTo>
                  <a:lnTo>
                    <a:pt x="462" y="106"/>
                  </a:lnTo>
                  <a:lnTo>
                    <a:pt x="459" y="112"/>
                  </a:lnTo>
                  <a:lnTo>
                    <a:pt x="455" y="119"/>
                  </a:lnTo>
                  <a:lnTo>
                    <a:pt x="451" y="126"/>
                  </a:lnTo>
                  <a:lnTo>
                    <a:pt x="446" y="131"/>
                  </a:lnTo>
                  <a:lnTo>
                    <a:pt x="440" y="136"/>
                  </a:lnTo>
                  <a:lnTo>
                    <a:pt x="435" y="141"/>
                  </a:lnTo>
                  <a:lnTo>
                    <a:pt x="428" y="144"/>
                  </a:lnTo>
                  <a:lnTo>
                    <a:pt x="422" y="147"/>
                  </a:lnTo>
                  <a:lnTo>
                    <a:pt x="414" y="150"/>
                  </a:lnTo>
                  <a:lnTo>
                    <a:pt x="406" y="153"/>
                  </a:lnTo>
                  <a:lnTo>
                    <a:pt x="399" y="154"/>
                  </a:lnTo>
                  <a:lnTo>
                    <a:pt x="86" y="187"/>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10" name="Freeform 221"/>
            <p:cNvSpPr/>
            <p:nvPr/>
          </p:nvSpPr>
          <p:spPr bwMode="auto">
            <a:xfrm>
              <a:off x="3557941" y="3832396"/>
              <a:ext cx="598162" cy="944303"/>
            </a:xfrm>
            <a:custGeom>
              <a:avLst/>
              <a:gdLst>
                <a:gd name="T0" fmla="*/ 389 w 396"/>
                <a:gd name="T1" fmla="*/ 474 h 621"/>
                <a:gd name="T2" fmla="*/ 395 w 396"/>
                <a:gd name="T3" fmla="*/ 503 h 621"/>
                <a:gd name="T4" fmla="*/ 395 w 396"/>
                <a:gd name="T5" fmla="*/ 527 h 621"/>
                <a:gd name="T6" fmla="*/ 388 w 396"/>
                <a:gd name="T7" fmla="*/ 545 h 621"/>
                <a:gd name="T8" fmla="*/ 377 w 396"/>
                <a:gd name="T9" fmla="*/ 560 h 621"/>
                <a:gd name="T10" fmla="*/ 363 w 396"/>
                <a:gd name="T11" fmla="*/ 572 h 621"/>
                <a:gd name="T12" fmla="*/ 345 w 396"/>
                <a:gd name="T13" fmla="*/ 582 h 621"/>
                <a:gd name="T14" fmla="*/ 301 w 396"/>
                <a:gd name="T15" fmla="*/ 597 h 621"/>
                <a:gd name="T16" fmla="*/ 253 w 396"/>
                <a:gd name="T17" fmla="*/ 610 h 621"/>
                <a:gd name="T18" fmla="*/ 209 w 396"/>
                <a:gd name="T19" fmla="*/ 620 h 621"/>
                <a:gd name="T20" fmla="*/ 188 w 396"/>
                <a:gd name="T21" fmla="*/ 621 h 621"/>
                <a:gd name="T22" fmla="*/ 170 w 396"/>
                <a:gd name="T23" fmla="*/ 619 h 621"/>
                <a:gd name="T24" fmla="*/ 152 w 396"/>
                <a:gd name="T25" fmla="*/ 611 h 621"/>
                <a:gd name="T26" fmla="*/ 138 w 396"/>
                <a:gd name="T27" fmla="*/ 598 h 621"/>
                <a:gd name="T28" fmla="*/ 125 w 396"/>
                <a:gd name="T29" fmla="*/ 578 h 621"/>
                <a:gd name="T30" fmla="*/ 115 w 396"/>
                <a:gd name="T31" fmla="*/ 550 h 621"/>
                <a:gd name="T32" fmla="*/ 96 w 396"/>
                <a:gd name="T33" fmla="*/ 474 h 621"/>
                <a:gd name="T34" fmla="*/ 65 w 396"/>
                <a:gd name="T35" fmla="*/ 359 h 621"/>
                <a:gd name="T36" fmla="*/ 40 w 396"/>
                <a:gd name="T37" fmla="*/ 284 h 621"/>
                <a:gd name="T38" fmla="*/ 26 w 396"/>
                <a:gd name="T39" fmla="*/ 250 h 621"/>
                <a:gd name="T40" fmla="*/ 13 w 396"/>
                <a:gd name="T41" fmla="*/ 213 h 621"/>
                <a:gd name="T42" fmla="*/ 3 w 396"/>
                <a:gd name="T43" fmla="*/ 173 h 621"/>
                <a:gd name="T44" fmla="*/ 0 w 396"/>
                <a:gd name="T45" fmla="*/ 134 h 621"/>
                <a:gd name="T46" fmla="*/ 1 w 396"/>
                <a:gd name="T47" fmla="*/ 94 h 621"/>
                <a:gd name="T48" fmla="*/ 10 w 396"/>
                <a:gd name="T49" fmla="*/ 61 h 621"/>
                <a:gd name="T50" fmla="*/ 21 w 396"/>
                <a:gd name="T51" fmla="*/ 38 h 621"/>
                <a:gd name="T52" fmla="*/ 32 w 396"/>
                <a:gd name="T53" fmla="*/ 26 h 621"/>
                <a:gd name="T54" fmla="*/ 44 w 396"/>
                <a:gd name="T55" fmla="*/ 15 h 621"/>
                <a:gd name="T56" fmla="*/ 58 w 396"/>
                <a:gd name="T57" fmla="*/ 8 h 621"/>
                <a:gd name="T58" fmla="*/ 74 w 396"/>
                <a:gd name="T59" fmla="*/ 2 h 621"/>
                <a:gd name="T60" fmla="*/ 84 w 396"/>
                <a:gd name="T61" fmla="*/ 1 h 621"/>
                <a:gd name="T62" fmla="*/ 115 w 396"/>
                <a:gd name="T63" fmla="*/ 0 h 621"/>
                <a:gd name="T64" fmla="*/ 148 w 396"/>
                <a:gd name="T65" fmla="*/ 4 h 621"/>
                <a:gd name="T66" fmla="*/ 182 w 396"/>
                <a:gd name="T67" fmla="*/ 15 h 621"/>
                <a:gd name="T68" fmla="*/ 213 w 396"/>
                <a:gd name="T69" fmla="*/ 35 h 621"/>
                <a:gd name="T70" fmla="*/ 224 w 396"/>
                <a:gd name="T71" fmla="*/ 43 h 621"/>
                <a:gd name="T72" fmla="*/ 242 w 396"/>
                <a:gd name="T73" fmla="*/ 62 h 621"/>
                <a:gd name="T74" fmla="*/ 260 w 396"/>
                <a:gd name="T75" fmla="*/ 84 h 621"/>
                <a:gd name="T76" fmla="*/ 283 w 396"/>
                <a:gd name="T77" fmla="*/ 120 h 621"/>
                <a:gd name="T78" fmla="*/ 308 w 396"/>
                <a:gd name="T79" fmla="*/ 175 h 621"/>
                <a:gd name="T80" fmla="*/ 328 w 396"/>
                <a:gd name="T81" fmla="*/ 235 h 621"/>
                <a:gd name="T82" fmla="*/ 346 w 396"/>
                <a:gd name="T83" fmla="*/ 296 h 621"/>
                <a:gd name="T84" fmla="*/ 375 w 396"/>
                <a:gd name="T85" fmla="*/ 418 h 621"/>
                <a:gd name="T86" fmla="*/ 389 w 396"/>
                <a:gd name="T87" fmla="*/ 474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621">
                  <a:moveTo>
                    <a:pt x="389" y="474"/>
                  </a:moveTo>
                  <a:lnTo>
                    <a:pt x="389" y="474"/>
                  </a:lnTo>
                  <a:lnTo>
                    <a:pt x="392" y="489"/>
                  </a:lnTo>
                  <a:lnTo>
                    <a:pt x="395" y="503"/>
                  </a:lnTo>
                  <a:lnTo>
                    <a:pt x="396" y="516"/>
                  </a:lnTo>
                  <a:lnTo>
                    <a:pt x="395" y="527"/>
                  </a:lnTo>
                  <a:lnTo>
                    <a:pt x="392" y="536"/>
                  </a:lnTo>
                  <a:lnTo>
                    <a:pt x="388" y="545"/>
                  </a:lnTo>
                  <a:lnTo>
                    <a:pt x="384" y="554"/>
                  </a:lnTo>
                  <a:lnTo>
                    <a:pt x="377" y="560"/>
                  </a:lnTo>
                  <a:lnTo>
                    <a:pt x="371" y="567"/>
                  </a:lnTo>
                  <a:lnTo>
                    <a:pt x="363" y="572"/>
                  </a:lnTo>
                  <a:lnTo>
                    <a:pt x="354" y="578"/>
                  </a:lnTo>
                  <a:lnTo>
                    <a:pt x="345" y="582"/>
                  </a:lnTo>
                  <a:lnTo>
                    <a:pt x="324" y="590"/>
                  </a:lnTo>
                  <a:lnTo>
                    <a:pt x="301" y="597"/>
                  </a:lnTo>
                  <a:lnTo>
                    <a:pt x="253" y="610"/>
                  </a:lnTo>
                  <a:lnTo>
                    <a:pt x="253" y="610"/>
                  </a:lnTo>
                  <a:lnTo>
                    <a:pt x="230" y="616"/>
                  </a:lnTo>
                  <a:lnTo>
                    <a:pt x="209" y="620"/>
                  </a:lnTo>
                  <a:lnTo>
                    <a:pt x="199" y="621"/>
                  </a:lnTo>
                  <a:lnTo>
                    <a:pt x="188" y="621"/>
                  </a:lnTo>
                  <a:lnTo>
                    <a:pt x="179" y="620"/>
                  </a:lnTo>
                  <a:lnTo>
                    <a:pt x="170" y="619"/>
                  </a:lnTo>
                  <a:lnTo>
                    <a:pt x="161" y="616"/>
                  </a:lnTo>
                  <a:lnTo>
                    <a:pt x="152" y="611"/>
                  </a:lnTo>
                  <a:lnTo>
                    <a:pt x="145" y="605"/>
                  </a:lnTo>
                  <a:lnTo>
                    <a:pt x="138" y="598"/>
                  </a:lnTo>
                  <a:lnTo>
                    <a:pt x="132" y="588"/>
                  </a:lnTo>
                  <a:lnTo>
                    <a:pt x="125" y="578"/>
                  </a:lnTo>
                  <a:lnTo>
                    <a:pt x="120" y="565"/>
                  </a:lnTo>
                  <a:lnTo>
                    <a:pt x="115" y="550"/>
                  </a:lnTo>
                  <a:lnTo>
                    <a:pt x="115" y="550"/>
                  </a:lnTo>
                  <a:lnTo>
                    <a:pt x="96" y="474"/>
                  </a:lnTo>
                  <a:lnTo>
                    <a:pt x="75" y="397"/>
                  </a:lnTo>
                  <a:lnTo>
                    <a:pt x="65" y="359"/>
                  </a:lnTo>
                  <a:lnTo>
                    <a:pt x="53" y="321"/>
                  </a:lnTo>
                  <a:lnTo>
                    <a:pt x="40" y="284"/>
                  </a:lnTo>
                  <a:lnTo>
                    <a:pt x="26" y="250"/>
                  </a:lnTo>
                  <a:lnTo>
                    <a:pt x="26" y="250"/>
                  </a:lnTo>
                  <a:lnTo>
                    <a:pt x="20" y="231"/>
                  </a:lnTo>
                  <a:lnTo>
                    <a:pt x="13" y="213"/>
                  </a:lnTo>
                  <a:lnTo>
                    <a:pt x="8" y="193"/>
                  </a:lnTo>
                  <a:lnTo>
                    <a:pt x="3" y="173"/>
                  </a:lnTo>
                  <a:lnTo>
                    <a:pt x="1" y="153"/>
                  </a:lnTo>
                  <a:lnTo>
                    <a:pt x="0" y="134"/>
                  </a:lnTo>
                  <a:lnTo>
                    <a:pt x="0" y="114"/>
                  </a:lnTo>
                  <a:lnTo>
                    <a:pt x="1" y="94"/>
                  </a:lnTo>
                  <a:lnTo>
                    <a:pt x="4" y="77"/>
                  </a:lnTo>
                  <a:lnTo>
                    <a:pt x="10" y="61"/>
                  </a:lnTo>
                  <a:lnTo>
                    <a:pt x="17" y="46"/>
                  </a:lnTo>
                  <a:lnTo>
                    <a:pt x="21" y="38"/>
                  </a:lnTo>
                  <a:lnTo>
                    <a:pt x="26" y="31"/>
                  </a:lnTo>
                  <a:lnTo>
                    <a:pt x="32" y="26"/>
                  </a:lnTo>
                  <a:lnTo>
                    <a:pt x="37" y="21"/>
                  </a:lnTo>
                  <a:lnTo>
                    <a:pt x="44" y="15"/>
                  </a:lnTo>
                  <a:lnTo>
                    <a:pt x="50" y="12"/>
                  </a:lnTo>
                  <a:lnTo>
                    <a:pt x="58" y="8"/>
                  </a:lnTo>
                  <a:lnTo>
                    <a:pt x="65" y="5"/>
                  </a:lnTo>
                  <a:lnTo>
                    <a:pt x="74" y="2"/>
                  </a:lnTo>
                  <a:lnTo>
                    <a:pt x="84" y="1"/>
                  </a:lnTo>
                  <a:lnTo>
                    <a:pt x="84" y="1"/>
                  </a:lnTo>
                  <a:lnTo>
                    <a:pt x="99" y="0"/>
                  </a:lnTo>
                  <a:lnTo>
                    <a:pt x="115" y="0"/>
                  </a:lnTo>
                  <a:lnTo>
                    <a:pt x="132" y="1"/>
                  </a:lnTo>
                  <a:lnTo>
                    <a:pt x="148" y="4"/>
                  </a:lnTo>
                  <a:lnTo>
                    <a:pt x="165" y="9"/>
                  </a:lnTo>
                  <a:lnTo>
                    <a:pt x="182" y="15"/>
                  </a:lnTo>
                  <a:lnTo>
                    <a:pt x="198" y="24"/>
                  </a:lnTo>
                  <a:lnTo>
                    <a:pt x="213" y="35"/>
                  </a:lnTo>
                  <a:lnTo>
                    <a:pt x="213" y="35"/>
                  </a:lnTo>
                  <a:lnTo>
                    <a:pt x="224" y="43"/>
                  </a:lnTo>
                  <a:lnTo>
                    <a:pt x="234" y="52"/>
                  </a:lnTo>
                  <a:lnTo>
                    <a:pt x="242" y="62"/>
                  </a:lnTo>
                  <a:lnTo>
                    <a:pt x="251" y="73"/>
                  </a:lnTo>
                  <a:lnTo>
                    <a:pt x="260" y="84"/>
                  </a:lnTo>
                  <a:lnTo>
                    <a:pt x="267" y="96"/>
                  </a:lnTo>
                  <a:lnTo>
                    <a:pt x="283" y="120"/>
                  </a:lnTo>
                  <a:lnTo>
                    <a:pt x="296" y="147"/>
                  </a:lnTo>
                  <a:lnTo>
                    <a:pt x="308" y="175"/>
                  </a:lnTo>
                  <a:lnTo>
                    <a:pt x="319" y="204"/>
                  </a:lnTo>
                  <a:lnTo>
                    <a:pt x="328" y="235"/>
                  </a:lnTo>
                  <a:lnTo>
                    <a:pt x="337" y="265"/>
                  </a:lnTo>
                  <a:lnTo>
                    <a:pt x="346" y="296"/>
                  </a:lnTo>
                  <a:lnTo>
                    <a:pt x="361" y="358"/>
                  </a:lnTo>
                  <a:lnTo>
                    <a:pt x="375" y="418"/>
                  </a:lnTo>
                  <a:lnTo>
                    <a:pt x="389" y="474"/>
                  </a:lnTo>
                  <a:lnTo>
                    <a:pt x="389" y="474"/>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11" name="Freeform 222"/>
            <p:cNvSpPr/>
            <p:nvPr/>
          </p:nvSpPr>
          <p:spPr bwMode="auto">
            <a:xfrm>
              <a:off x="2428420" y="3887051"/>
              <a:ext cx="215582" cy="625488"/>
            </a:xfrm>
            <a:custGeom>
              <a:avLst/>
              <a:gdLst>
                <a:gd name="T0" fmla="*/ 34 w 141"/>
                <a:gd name="T1" fmla="*/ 0 h 412"/>
                <a:gd name="T2" fmla="*/ 5 w 141"/>
                <a:gd name="T3" fmla="*/ 14 h 412"/>
                <a:gd name="T4" fmla="*/ 5 w 141"/>
                <a:gd name="T5" fmla="*/ 14 h 412"/>
                <a:gd name="T6" fmla="*/ 4 w 141"/>
                <a:gd name="T7" fmla="*/ 16 h 412"/>
                <a:gd name="T8" fmla="*/ 2 w 141"/>
                <a:gd name="T9" fmla="*/ 19 h 412"/>
                <a:gd name="T10" fmla="*/ 0 w 141"/>
                <a:gd name="T11" fmla="*/ 29 h 412"/>
                <a:gd name="T12" fmla="*/ 0 w 141"/>
                <a:gd name="T13" fmla="*/ 41 h 412"/>
                <a:gd name="T14" fmla="*/ 1 w 141"/>
                <a:gd name="T15" fmla="*/ 56 h 412"/>
                <a:gd name="T16" fmla="*/ 3 w 141"/>
                <a:gd name="T17" fmla="*/ 74 h 412"/>
                <a:gd name="T18" fmla="*/ 7 w 141"/>
                <a:gd name="T19" fmla="*/ 93 h 412"/>
                <a:gd name="T20" fmla="*/ 17 w 141"/>
                <a:gd name="T21" fmla="*/ 137 h 412"/>
                <a:gd name="T22" fmla="*/ 29 w 141"/>
                <a:gd name="T23" fmla="*/ 184 h 412"/>
                <a:gd name="T24" fmla="*/ 43 w 141"/>
                <a:gd name="T25" fmla="*/ 233 h 412"/>
                <a:gd name="T26" fmla="*/ 68 w 141"/>
                <a:gd name="T27" fmla="*/ 322 h 412"/>
                <a:gd name="T28" fmla="*/ 68 w 141"/>
                <a:gd name="T29" fmla="*/ 322 h 412"/>
                <a:gd name="T30" fmla="*/ 73 w 141"/>
                <a:gd name="T31" fmla="*/ 334 h 412"/>
                <a:gd name="T32" fmla="*/ 84 w 141"/>
                <a:gd name="T33" fmla="*/ 361 h 412"/>
                <a:gd name="T34" fmla="*/ 92 w 141"/>
                <a:gd name="T35" fmla="*/ 376 h 412"/>
                <a:gd name="T36" fmla="*/ 100 w 141"/>
                <a:gd name="T37" fmla="*/ 391 h 412"/>
                <a:gd name="T38" fmla="*/ 109 w 141"/>
                <a:gd name="T39" fmla="*/ 401 h 412"/>
                <a:gd name="T40" fmla="*/ 114 w 141"/>
                <a:gd name="T41" fmla="*/ 406 h 412"/>
                <a:gd name="T42" fmla="*/ 118 w 141"/>
                <a:gd name="T43" fmla="*/ 408 h 412"/>
                <a:gd name="T44" fmla="*/ 141 w 141"/>
                <a:gd name="T45" fmla="*/ 412 h 412"/>
                <a:gd name="T46" fmla="*/ 34 w 141"/>
                <a:gd name="T4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412">
                  <a:moveTo>
                    <a:pt x="34" y="0"/>
                  </a:moveTo>
                  <a:lnTo>
                    <a:pt x="5" y="14"/>
                  </a:lnTo>
                  <a:lnTo>
                    <a:pt x="5" y="14"/>
                  </a:lnTo>
                  <a:lnTo>
                    <a:pt x="4" y="16"/>
                  </a:lnTo>
                  <a:lnTo>
                    <a:pt x="2" y="19"/>
                  </a:lnTo>
                  <a:lnTo>
                    <a:pt x="0" y="29"/>
                  </a:lnTo>
                  <a:lnTo>
                    <a:pt x="0" y="41"/>
                  </a:lnTo>
                  <a:lnTo>
                    <a:pt x="1" y="56"/>
                  </a:lnTo>
                  <a:lnTo>
                    <a:pt x="3" y="74"/>
                  </a:lnTo>
                  <a:lnTo>
                    <a:pt x="7" y="93"/>
                  </a:lnTo>
                  <a:lnTo>
                    <a:pt x="17" y="137"/>
                  </a:lnTo>
                  <a:lnTo>
                    <a:pt x="29" y="184"/>
                  </a:lnTo>
                  <a:lnTo>
                    <a:pt x="43" y="233"/>
                  </a:lnTo>
                  <a:lnTo>
                    <a:pt x="68" y="322"/>
                  </a:lnTo>
                  <a:lnTo>
                    <a:pt x="68" y="322"/>
                  </a:lnTo>
                  <a:lnTo>
                    <a:pt x="73" y="334"/>
                  </a:lnTo>
                  <a:lnTo>
                    <a:pt x="84" y="361"/>
                  </a:lnTo>
                  <a:lnTo>
                    <a:pt x="92" y="376"/>
                  </a:lnTo>
                  <a:lnTo>
                    <a:pt x="100" y="391"/>
                  </a:lnTo>
                  <a:lnTo>
                    <a:pt x="109" y="401"/>
                  </a:lnTo>
                  <a:lnTo>
                    <a:pt x="114" y="406"/>
                  </a:lnTo>
                  <a:lnTo>
                    <a:pt x="118" y="408"/>
                  </a:lnTo>
                  <a:lnTo>
                    <a:pt x="141" y="412"/>
                  </a:lnTo>
                  <a:lnTo>
                    <a:pt x="34" y="0"/>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12" name="Freeform 223"/>
            <p:cNvSpPr/>
            <p:nvPr/>
          </p:nvSpPr>
          <p:spPr bwMode="auto">
            <a:xfrm>
              <a:off x="1675405" y="4536829"/>
              <a:ext cx="1709465" cy="72872"/>
            </a:xfrm>
            <a:custGeom>
              <a:avLst/>
              <a:gdLst>
                <a:gd name="T0" fmla="*/ 1126 w 1126"/>
                <a:gd name="T1" fmla="*/ 23 h 48"/>
                <a:gd name="T2" fmla="*/ 1126 w 1126"/>
                <a:gd name="T3" fmla="*/ 23 h 48"/>
                <a:gd name="T4" fmla="*/ 1126 w 1126"/>
                <a:gd name="T5" fmla="*/ 29 h 48"/>
                <a:gd name="T6" fmla="*/ 1125 w 1126"/>
                <a:gd name="T7" fmla="*/ 33 h 48"/>
                <a:gd name="T8" fmla="*/ 1123 w 1126"/>
                <a:gd name="T9" fmla="*/ 38 h 48"/>
                <a:gd name="T10" fmla="*/ 1120 w 1126"/>
                <a:gd name="T11" fmla="*/ 41 h 48"/>
                <a:gd name="T12" fmla="*/ 1115 w 1126"/>
                <a:gd name="T13" fmla="*/ 44 h 48"/>
                <a:gd name="T14" fmla="*/ 1112 w 1126"/>
                <a:gd name="T15" fmla="*/ 46 h 48"/>
                <a:gd name="T16" fmla="*/ 1106 w 1126"/>
                <a:gd name="T17" fmla="*/ 47 h 48"/>
                <a:gd name="T18" fmla="*/ 1102 w 1126"/>
                <a:gd name="T19" fmla="*/ 48 h 48"/>
                <a:gd name="T20" fmla="*/ 25 w 1126"/>
                <a:gd name="T21" fmla="*/ 48 h 48"/>
                <a:gd name="T22" fmla="*/ 25 w 1126"/>
                <a:gd name="T23" fmla="*/ 48 h 48"/>
                <a:gd name="T24" fmla="*/ 20 w 1126"/>
                <a:gd name="T25" fmla="*/ 47 h 48"/>
                <a:gd name="T26" fmla="*/ 15 w 1126"/>
                <a:gd name="T27" fmla="*/ 46 h 48"/>
                <a:gd name="T28" fmla="*/ 11 w 1126"/>
                <a:gd name="T29" fmla="*/ 44 h 48"/>
                <a:gd name="T30" fmla="*/ 8 w 1126"/>
                <a:gd name="T31" fmla="*/ 41 h 48"/>
                <a:gd name="T32" fmla="*/ 4 w 1126"/>
                <a:gd name="T33" fmla="*/ 38 h 48"/>
                <a:gd name="T34" fmla="*/ 2 w 1126"/>
                <a:gd name="T35" fmla="*/ 33 h 48"/>
                <a:gd name="T36" fmla="*/ 0 w 1126"/>
                <a:gd name="T37" fmla="*/ 29 h 48"/>
                <a:gd name="T38" fmla="*/ 0 w 1126"/>
                <a:gd name="T39" fmla="*/ 23 h 48"/>
                <a:gd name="T40" fmla="*/ 0 w 1126"/>
                <a:gd name="T41" fmla="*/ 23 h 48"/>
                <a:gd name="T42" fmla="*/ 0 w 1126"/>
                <a:gd name="T43" fmla="*/ 23 h 48"/>
                <a:gd name="T44" fmla="*/ 0 w 1126"/>
                <a:gd name="T45" fmla="*/ 19 h 48"/>
                <a:gd name="T46" fmla="*/ 2 w 1126"/>
                <a:gd name="T47" fmla="*/ 14 h 48"/>
                <a:gd name="T48" fmla="*/ 4 w 1126"/>
                <a:gd name="T49" fmla="*/ 10 h 48"/>
                <a:gd name="T50" fmla="*/ 8 w 1126"/>
                <a:gd name="T51" fmla="*/ 6 h 48"/>
                <a:gd name="T52" fmla="*/ 11 w 1126"/>
                <a:gd name="T53" fmla="*/ 3 h 48"/>
                <a:gd name="T54" fmla="*/ 15 w 1126"/>
                <a:gd name="T55" fmla="*/ 1 h 48"/>
                <a:gd name="T56" fmla="*/ 20 w 1126"/>
                <a:gd name="T57" fmla="*/ 0 h 48"/>
                <a:gd name="T58" fmla="*/ 25 w 1126"/>
                <a:gd name="T59" fmla="*/ 0 h 48"/>
                <a:gd name="T60" fmla="*/ 1102 w 1126"/>
                <a:gd name="T61" fmla="*/ 0 h 48"/>
                <a:gd name="T62" fmla="*/ 1102 w 1126"/>
                <a:gd name="T63" fmla="*/ 0 h 48"/>
                <a:gd name="T64" fmla="*/ 1106 w 1126"/>
                <a:gd name="T65" fmla="*/ 0 h 48"/>
                <a:gd name="T66" fmla="*/ 1112 w 1126"/>
                <a:gd name="T67" fmla="*/ 1 h 48"/>
                <a:gd name="T68" fmla="*/ 1115 w 1126"/>
                <a:gd name="T69" fmla="*/ 3 h 48"/>
                <a:gd name="T70" fmla="*/ 1120 w 1126"/>
                <a:gd name="T71" fmla="*/ 6 h 48"/>
                <a:gd name="T72" fmla="*/ 1123 w 1126"/>
                <a:gd name="T73" fmla="*/ 10 h 48"/>
                <a:gd name="T74" fmla="*/ 1125 w 1126"/>
                <a:gd name="T75" fmla="*/ 14 h 48"/>
                <a:gd name="T76" fmla="*/ 1126 w 1126"/>
                <a:gd name="T77" fmla="*/ 19 h 48"/>
                <a:gd name="T78" fmla="*/ 1126 w 1126"/>
                <a:gd name="T79" fmla="*/ 23 h 48"/>
                <a:gd name="T80" fmla="*/ 1126 w 1126"/>
                <a:gd name="T81"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6" h="48">
                  <a:moveTo>
                    <a:pt x="1126" y="23"/>
                  </a:moveTo>
                  <a:lnTo>
                    <a:pt x="1126" y="23"/>
                  </a:lnTo>
                  <a:lnTo>
                    <a:pt x="1126" y="29"/>
                  </a:lnTo>
                  <a:lnTo>
                    <a:pt x="1125" y="33"/>
                  </a:lnTo>
                  <a:lnTo>
                    <a:pt x="1123" y="38"/>
                  </a:lnTo>
                  <a:lnTo>
                    <a:pt x="1120" y="41"/>
                  </a:lnTo>
                  <a:lnTo>
                    <a:pt x="1115" y="44"/>
                  </a:lnTo>
                  <a:lnTo>
                    <a:pt x="1112" y="46"/>
                  </a:lnTo>
                  <a:lnTo>
                    <a:pt x="1106" y="47"/>
                  </a:lnTo>
                  <a:lnTo>
                    <a:pt x="1102" y="48"/>
                  </a:lnTo>
                  <a:lnTo>
                    <a:pt x="25" y="48"/>
                  </a:lnTo>
                  <a:lnTo>
                    <a:pt x="25" y="48"/>
                  </a:lnTo>
                  <a:lnTo>
                    <a:pt x="20" y="47"/>
                  </a:lnTo>
                  <a:lnTo>
                    <a:pt x="15" y="46"/>
                  </a:lnTo>
                  <a:lnTo>
                    <a:pt x="11" y="44"/>
                  </a:lnTo>
                  <a:lnTo>
                    <a:pt x="8" y="41"/>
                  </a:lnTo>
                  <a:lnTo>
                    <a:pt x="4" y="38"/>
                  </a:lnTo>
                  <a:lnTo>
                    <a:pt x="2" y="33"/>
                  </a:lnTo>
                  <a:lnTo>
                    <a:pt x="0" y="29"/>
                  </a:lnTo>
                  <a:lnTo>
                    <a:pt x="0" y="23"/>
                  </a:lnTo>
                  <a:lnTo>
                    <a:pt x="0" y="23"/>
                  </a:lnTo>
                  <a:lnTo>
                    <a:pt x="0" y="23"/>
                  </a:lnTo>
                  <a:lnTo>
                    <a:pt x="0" y="19"/>
                  </a:lnTo>
                  <a:lnTo>
                    <a:pt x="2" y="14"/>
                  </a:lnTo>
                  <a:lnTo>
                    <a:pt x="4" y="10"/>
                  </a:lnTo>
                  <a:lnTo>
                    <a:pt x="8" y="6"/>
                  </a:lnTo>
                  <a:lnTo>
                    <a:pt x="11" y="3"/>
                  </a:lnTo>
                  <a:lnTo>
                    <a:pt x="15" y="1"/>
                  </a:lnTo>
                  <a:lnTo>
                    <a:pt x="20" y="0"/>
                  </a:lnTo>
                  <a:lnTo>
                    <a:pt x="25" y="0"/>
                  </a:lnTo>
                  <a:lnTo>
                    <a:pt x="1102" y="0"/>
                  </a:lnTo>
                  <a:lnTo>
                    <a:pt x="1102" y="0"/>
                  </a:lnTo>
                  <a:lnTo>
                    <a:pt x="1106" y="0"/>
                  </a:lnTo>
                  <a:lnTo>
                    <a:pt x="1112" y="1"/>
                  </a:lnTo>
                  <a:lnTo>
                    <a:pt x="1115" y="3"/>
                  </a:lnTo>
                  <a:lnTo>
                    <a:pt x="1120" y="6"/>
                  </a:lnTo>
                  <a:lnTo>
                    <a:pt x="1123" y="10"/>
                  </a:lnTo>
                  <a:lnTo>
                    <a:pt x="1125" y="14"/>
                  </a:lnTo>
                  <a:lnTo>
                    <a:pt x="1126" y="19"/>
                  </a:lnTo>
                  <a:lnTo>
                    <a:pt x="1126" y="23"/>
                  </a:lnTo>
                  <a:lnTo>
                    <a:pt x="1126" y="23"/>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13" name="Freeform 224"/>
            <p:cNvSpPr/>
            <p:nvPr/>
          </p:nvSpPr>
          <p:spPr bwMode="auto">
            <a:xfrm>
              <a:off x="3181434" y="4558083"/>
              <a:ext cx="72872" cy="929122"/>
            </a:xfrm>
            <a:custGeom>
              <a:avLst/>
              <a:gdLst>
                <a:gd name="T0" fmla="*/ 24 w 49"/>
                <a:gd name="T1" fmla="*/ 0 h 611"/>
                <a:gd name="T2" fmla="*/ 24 w 49"/>
                <a:gd name="T3" fmla="*/ 0 h 611"/>
                <a:gd name="T4" fmla="*/ 30 w 49"/>
                <a:gd name="T5" fmla="*/ 0 h 611"/>
                <a:gd name="T6" fmla="*/ 34 w 49"/>
                <a:gd name="T7" fmla="*/ 2 h 611"/>
                <a:gd name="T8" fmla="*/ 38 w 49"/>
                <a:gd name="T9" fmla="*/ 4 h 611"/>
                <a:gd name="T10" fmla="*/ 42 w 49"/>
                <a:gd name="T11" fmla="*/ 7 h 611"/>
                <a:gd name="T12" fmla="*/ 45 w 49"/>
                <a:gd name="T13" fmla="*/ 11 h 611"/>
                <a:gd name="T14" fmla="*/ 47 w 49"/>
                <a:gd name="T15" fmla="*/ 15 h 611"/>
                <a:gd name="T16" fmla="*/ 49 w 49"/>
                <a:gd name="T17" fmla="*/ 19 h 611"/>
                <a:gd name="T18" fmla="*/ 49 w 49"/>
                <a:gd name="T19" fmla="*/ 25 h 611"/>
                <a:gd name="T20" fmla="*/ 49 w 49"/>
                <a:gd name="T21" fmla="*/ 586 h 611"/>
                <a:gd name="T22" fmla="*/ 49 w 49"/>
                <a:gd name="T23" fmla="*/ 586 h 611"/>
                <a:gd name="T24" fmla="*/ 49 w 49"/>
                <a:gd name="T25" fmla="*/ 591 h 611"/>
                <a:gd name="T26" fmla="*/ 47 w 49"/>
                <a:gd name="T27" fmla="*/ 596 h 611"/>
                <a:gd name="T28" fmla="*/ 45 w 49"/>
                <a:gd name="T29" fmla="*/ 600 h 611"/>
                <a:gd name="T30" fmla="*/ 42 w 49"/>
                <a:gd name="T31" fmla="*/ 603 h 611"/>
                <a:gd name="T32" fmla="*/ 38 w 49"/>
                <a:gd name="T33" fmla="*/ 607 h 611"/>
                <a:gd name="T34" fmla="*/ 34 w 49"/>
                <a:gd name="T35" fmla="*/ 609 h 611"/>
                <a:gd name="T36" fmla="*/ 30 w 49"/>
                <a:gd name="T37" fmla="*/ 611 h 611"/>
                <a:gd name="T38" fmla="*/ 24 w 49"/>
                <a:gd name="T39" fmla="*/ 611 h 611"/>
                <a:gd name="T40" fmla="*/ 24 w 49"/>
                <a:gd name="T41" fmla="*/ 611 h 611"/>
                <a:gd name="T42" fmla="*/ 24 w 49"/>
                <a:gd name="T43" fmla="*/ 611 h 611"/>
                <a:gd name="T44" fmla="*/ 20 w 49"/>
                <a:gd name="T45" fmla="*/ 611 h 611"/>
                <a:gd name="T46" fmla="*/ 15 w 49"/>
                <a:gd name="T47" fmla="*/ 609 h 611"/>
                <a:gd name="T48" fmla="*/ 11 w 49"/>
                <a:gd name="T49" fmla="*/ 607 h 611"/>
                <a:gd name="T50" fmla="*/ 7 w 49"/>
                <a:gd name="T51" fmla="*/ 603 h 611"/>
                <a:gd name="T52" fmla="*/ 5 w 49"/>
                <a:gd name="T53" fmla="*/ 600 h 611"/>
                <a:gd name="T54" fmla="*/ 2 w 49"/>
                <a:gd name="T55" fmla="*/ 596 h 611"/>
                <a:gd name="T56" fmla="*/ 0 w 49"/>
                <a:gd name="T57" fmla="*/ 591 h 611"/>
                <a:gd name="T58" fmla="*/ 0 w 49"/>
                <a:gd name="T59" fmla="*/ 586 h 611"/>
                <a:gd name="T60" fmla="*/ 0 w 49"/>
                <a:gd name="T61" fmla="*/ 25 h 611"/>
                <a:gd name="T62" fmla="*/ 0 w 49"/>
                <a:gd name="T63" fmla="*/ 25 h 611"/>
                <a:gd name="T64" fmla="*/ 0 w 49"/>
                <a:gd name="T65" fmla="*/ 19 h 611"/>
                <a:gd name="T66" fmla="*/ 2 w 49"/>
                <a:gd name="T67" fmla="*/ 15 h 611"/>
                <a:gd name="T68" fmla="*/ 5 w 49"/>
                <a:gd name="T69" fmla="*/ 11 h 611"/>
                <a:gd name="T70" fmla="*/ 7 w 49"/>
                <a:gd name="T71" fmla="*/ 7 h 611"/>
                <a:gd name="T72" fmla="*/ 11 w 49"/>
                <a:gd name="T73" fmla="*/ 4 h 611"/>
                <a:gd name="T74" fmla="*/ 15 w 49"/>
                <a:gd name="T75" fmla="*/ 2 h 611"/>
                <a:gd name="T76" fmla="*/ 20 w 49"/>
                <a:gd name="T77" fmla="*/ 0 h 611"/>
                <a:gd name="T78" fmla="*/ 24 w 49"/>
                <a:gd name="T79" fmla="*/ 0 h 611"/>
                <a:gd name="T80" fmla="*/ 24 w 49"/>
                <a:gd name="T8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 h="611">
                  <a:moveTo>
                    <a:pt x="24" y="0"/>
                  </a:moveTo>
                  <a:lnTo>
                    <a:pt x="24" y="0"/>
                  </a:lnTo>
                  <a:lnTo>
                    <a:pt x="30" y="0"/>
                  </a:lnTo>
                  <a:lnTo>
                    <a:pt x="34" y="2"/>
                  </a:lnTo>
                  <a:lnTo>
                    <a:pt x="38" y="4"/>
                  </a:lnTo>
                  <a:lnTo>
                    <a:pt x="42" y="7"/>
                  </a:lnTo>
                  <a:lnTo>
                    <a:pt x="45" y="11"/>
                  </a:lnTo>
                  <a:lnTo>
                    <a:pt x="47" y="15"/>
                  </a:lnTo>
                  <a:lnTo>
                    <a:pt x="49" y="19"/>
                  </a:lnTo>
                  <a:lnTo>
                    <a:pt x="49" y="25"/>
                  </a:lnTo>
                  <a:lnTo>
                    <a:pt x="49" y="586"/>
                  </a:lnTo>
                  <a:lnTo>
                    <a:pt x="49" y="586"/>
                  </a:lnTo>
                  <a:lnTo>
                    <a:pt x="49" y="591"/>
                  </a:lnTo>
                  <a:lnTo>
                    <a:pt x="47" y="596"/>
                  </a:lnTo>
                  <a:lnTo>
                    <a:pt x="45" y="600"/>
                  </a:lnTo>
                  <a:lnTo>
                    <a:pt x="42" y="603"/>
                  </a:lnTo>
                  <a:lnTo>
                    <a:pt x="38" y="607"/>
                  </a:lnTo>
                  <a:lnTo>
                    <a:pt x="34" y="609"/>
                  </a:lnTo>
                  <a:lnTo>
                    <a:pt x="30" y="611"/>
                  </a:lnTo>
                  <a:lnTo>
                    <a:pt x="24" y="611"/>
                  </a:lnTo>
                  <a:lnTo>
                    <a:pt x="24" y="611"/>
                  </a:lnTo>
                  <a:lnTo>
                    <a:pt x="24" y="611"/>
                  </a:lnTo>
                  <a:lnTo>
                    <a:pt x="20" y="611"/>
                  </a:lnTo>
                  <a:lnTo>
                    <a:pt x="15" y="609"/>
                  </a:lnTo>
                  <a:lnTo>
                    <a:pt x="11" y="607"/>
                  </a:lnTo>
                  <a:lnTo>
                    <a:pt x="7" y="603"/>
                  </a:lnTo>
                  <a:lnTo>
                    <a:pt x="5" y="600"/>
                  </a:lnTo>
                  <a:lnTo>
                    <a:pt x="2" y="596"/>
                  </a:lnTo>
                  <a:lnTo>
                    <a:pt x="0" y="591"/>
                  </a:lnTo>
                  <a:lnTo>
                    <a:pt x="0" y="586"/>
                  </a:lnTo>
                  <a:lnTo>
                    <a:pt x="0" y="25"/>
                  </a:lnTo>
                  <a:lnTo>
                    <a:pt x="0" y="25"/>
                  </a:lnTo>
                  <a:lnTo>
                    <a:pt x="0" y="19"/>
                  </a:lnTo>
                  <a:lnTo>
                    <a:pt x="2" y="15"/>
                  </a:lnTo>
                  <a:lnTo>
                    <a:pt x="5" y="11"/>
                  </a:lnTo>
                  <a:lnTo>
                    <a:pt x="7" y="7"/>
                  </a:lnTo>
                  <a:lnTo>
                    <a:pt x="11" y="4"/>
                  </a:lnTo>
                  <a:lnTo>
                    <a:pt x="15" y="2"/>
                  </a:lnTo>
                  <a:lnTo>
                    <a:pt x="20" y="0"/>
                  </a:lnTo>
                  <a:lnTo>
                    <a:pt x="24" y="0"/>
                  </a:lnTo>
                  <a:lnTo>
                    <a:pt x="24" y="0"/>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14" name="Freeform 225"/>
            <p:cNvSpPr/>
            <p:nvPr/>
          </p:nvSpPr>
          <p:spPr bwMode="auto">
            <a:xfrm>
              <a:off x="1751315" y="4558083"/>
              <a:ext cx="75910" cy="929122"/>
            </a:xfrm>
            <a:custGeom>
              <a:avLst/>
              <a:gdLst>
                <a:gd name="T0" fmla="*/ 25 w 50"/>
                <a:gd name="T1" fmla="*/ 0 h 611"/>
                <a:gd name="T2" fmla="*/ 25 w 50"/>
                <a:gd name="T3" fmla="*/ 0 h 611"/>
                <a:gd name="T4" fmla="*/ 29 w 50"/>
                <a:gd name="T5" fmla="*/ 0 h 611"/>
                <a:gd name="T6" fmla="*/ 35 w 50"/>
                <a:gd name="T7" fmla="*/ 2 h 611"/>
                <a:gd name="T8" fmla="*/ 39 w 50"/>
                <a:gd name="T9" fmla="*/ 4 h 611"/>
                <a:gd name="T10" fmla="*/ 42 w 50"/>
                <a:gd name="T11" fmla="*/ 7 h 611"/>
                <a:gd name="T12" fmla="*/ 46 w 50"/>
                <a:gd name="T13" fmla="*/ 11 h 611"/>
                <a:gd name="T14" fmla="*/ 48 w 50"/>
                <a:gd name="T15" fmla="*/ 15 h 611"/>
                <a:gd name="T16" fmla="*/ 49 w 50"/>
                <a:gd name="T17" fmla="*/ 19 h 611"/>
                <a:gd name="T18" fmla="*/ 50 w 50"/>
                <a:gd name="T19" fmla="*/ 25 h 611"/>
                <a:gd name="T20" fmla="*/ 50 w 50"/>
                <a:gd name="T21" fmla="*/ 586 h 611"/>
                <a:gd name="T22" fmla="*/ 50 w 50"/>
                <a:gd name="T23" fmla="*/ 586 h 611"/>
                <a:gd name="T24" fmla="*/ 49 w 50"/>
                <a:gd name="T25" fmla="*/ 591 h 611"/>
                <a:gd name="T26" fmla="*/ 48 w 50"/>
                <a:gd name="T27" fmla="*/ 596 h 611"/>
                <a:gd name="T28" fmla="*/ 46 w 50"/>
                <a:gd name="T29" fmla="*/ 600 h 611"/>
                <a:gd name="T30" fmla="*/ 42 w 50"/>
                <a:gd name="T31" fmla="*/ 603 h 611"/>
                <a:gd name="T32" fmla="*/ 39 w 50"/>
                <a:gd name="T33" fmla="*/ 607 h 611"/>
                <a:gd name="T34" fmla="*/ 35 w 50"/>
                <a:gd name="T35" fmla="*/ 609 h 611"/>
                <a:gd name="T36" fmla="*/ 29 w 50"/>
                <a:gd name="T37" fmla="*/ 611 h 611"/>
                <a:gd name="T38" fmla="*/ 25 w 50"/>
                <a:gd name="T39" fmla="*/ 611 h 611"/>
                <a:gd name="T40" fmla="*/ 25 w 50"/>
                <a:gd name="T41" fmla="*/ 611 h 611"/>
                <a:gd name="T42" fmla="*/ 25 w 50"/>
                <a:gd name="T43" fmla="*/ 611 h 611"/>
                <a:gd name="T44" fmla="*/ 20 w 50"/>
                <a:gd name="T45" fmla="*/ 611 h 611"/>
                <a:gd name="T46" fmla="*/ 15 w 50"/>
                <a:gd name="T47" fmla="*/ 609 h 611"/>
                <a:gd name="T48" fmla="*/ 11 w 50"/>
                <a:gd name="T49" fmla="*/ 607 h 611"/>
                <a:gd name="T50" fmla="*/ 8 w 50"/>
                <a:gd name="T51" fmla="*/ 603 h 611"/>
                <a:gd name="T52" fmla="*/ 4 w 50"/>
                <a:gd name="T53" fmla="*/ 600 h 611"/>
                <a:gd name="T54" fmla="*/ 2 w 50"/>
                <a:gd name="T55" fmla="*/ 596 h 611"/>
                <a:gd name="T56" fmla="*/ 1 w 50"/>
                <a:gd name="T57" fmla="*/ 591 h 611"/>
                <a:gd name="T58" fmla="*/ 0 w 50"/>
                <a:gd name="T59" fmla="*/ 586 h 611"/>
                <a:gd name="T60" fmla="*/ 0 w 50"/>
                <a:gd name="T61" fmla="*/ 25 h 611"/>
                <a:gd name="T62" fmla="*/ 0 w 50"/>
                <a:gd name="T63" fmla="*/ 25 h 611"/>
                <a:gd name="T64" fmla="*/ 1 w 50"/>
                <a:gd name="T65" fmla="*/ 19 h 611"/>
                <a:gd name="T66" fmla="*/ 2 w 50"/>
                <a:gd name="T67" fmla="*/ 15 h 611"/>
                <a:gd name="T68" fmla="*/ 4 w 50"/>
                <a:gd name="T69" fmla="*/ 11 h 611"/>
                <a:gd name="T70" fmla="*/ 8 w 50"/>
                <a:gd name="T71" fmla="*/ 7 h 611"/>
                <a:gd name="T72" fmla="*/ 11 w 50"/>
                <a:gd name="T73" fmla="*/ 4 h 611"/>
                <a:gd name="T74" fmla="*/ 15 w 50"/>
                <a:gd name="T75" fmla="*/ 2 h 611"/>
                <a:gd name="T76" fmla="*/ 20 w 50"/>
                <a:gd name="T77" fmla="*/ 0 h 611"/>
                <a:gd name="T78" fmla="*/ 25 w 50"/>
                <a:gd name="T79" fmla="*/ 0 h 611"/>
                <a:gd name="T80" fmla="*/ 25 w 50"/>
                <a:gd name="T8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611">
                  <a:moveTo>
                    <a:pt x="25" y="0"/>
                  </a:moveTo>
                  <a:lnTo>
                    <a:pt x="25" y="0"/>
                  </a:lnTo>
                  <a:lnTo>
                    <a:pt x="29" y="0"/>
                  </a:lnTo>
                  <a:lnTo>
                    <a:pt x="35" y="2"/>
                  </a:lnTo>
                  <a:lnTo>
                    <a:pt x="39" y="4"/>
                  </a:lnTo>
                  <a:lnTo>
                    <a:pt x="42" y="7"/>
                  </a:lnTo>
                  <a:lnTo>
                    <a:pt x="46" y="11"/>
                  </a:lnTo>
                  <a:lnTo>
                    <a:pt x="48" y="15"/>
                  </a:lnTo>
                  <a:lnTo>
                    <a:pt x="49" y="19"/>
                  </a:lnTo>
                  <a:lnTo>
                    <a:pt x="50" y="25"/>
                  </a:lnTo>
                  <a:lnTo>
                    <a:pt x="50" y="586"/>
                  </a:lnTo>
                  <a:lnTo>
                    <a:pt x="50" y="586"/>
                  </a:lnTo>
                  <a:lnTo>
                    <a:pt x="49" y="591"/>
                  </a:lnTo>
                  <a:lnTo>
                    <a:pt x="48" y="596"/>
                  </a:lnTo>
                  <a:lnTo>
                    <a:pt x="46" y="600"/>
                  </a:lnTo>
                  <a:lnTo>
                    <a:pt x="42" y="603"/>
                  </a:lnTo>
                  <a:lnTo>
                    <a:pt x="39" y="607"/>
                  </a:lnTo>
                  <a:lnTo>
                    <a:pt x="35" y="609"/>
                  </a:lnTo>
                  <a:lnTo>
                    <a:pt x="29" y="611"/>
                  </a:lnTo>
                  <a:lnTo>
                    <a:pt x="25" y="611"/>
                  </a:lnTo>
                  <a:lnTo>
                    <a:pt x="25" y="611"/>
                  </a:lnTo>
                  <a:lnTo>
                    <a:pt x="25" y="611"/>
                  </a:lnTo>
                  <a:lnTo>
                    <a:pt x="20" y="611"/>
                  </a:lnTo>
                  <a:lnTo>
                    <a:pt x="15" y="609"/>
                  </a:lnTo>
                  <a:lnTo>
                    <a:pt x="11" y="607"/>
                  </a:lnTo>
                  <a:lnTo>
                    <a:pt x="8" y="603"/>
                  </a:lnTo>
                  <a:lnTo>
                    <a:pt x="4" y="600"/>
                  </a:lnTo>
                  <a:lnTo>
                    <a:pt x="2" y="596"/>
                  </a:lnTo>
                  <a:lnTo>
                    <a:pt x="1" y="591"/>
                  </a:lnTo>
                  <a:lnTo>
                    <a:pt x="0" y="586"/>
                  </a:lnTo>
                  <a:lnTo>
                    <a:pt x="0" y="25"/>
                  </a:lnTo>
                  <a:lnTo>
                    <a:pt x="0" y="25"/>
                  </a:lnTo>
                  <a:lnTo>
                    <a:pt x="1" y="19"/>
                  </a:lnTo>
                  <a:lnTo>
                    <a:pt x="2" y="15"/>
                  </a:lnTo>
                  <a:lnTo>
                    <a:pt x="4" y="11"/>
                  </a:lnTo>
                  <a:lnTo>
                    <a:pt x="8" y="7"/>
                  </a:lnTo>
                  <a:lnTo>
                    <a:pt x="11" y="4"/>
                  </a:lnTo>
                  <a:lnTo>
                    <a:pt x="15" y="2"/>
                  </a:lnTo>
                  <a:lnTo>
                    <a:pt x="20" y="0"/>
                  </a:lnTo>
                  <a:lnTo>
                    <a:pt x="25" y="0"/>
                  </a:lnTo>
                  <a:lnTo>
                    <a:pt x="25" y="0"/>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15" name="Freeform 226"/>
            <p:cNvSpPr/>
            <p:nvPr/>
          </p:nvSpPr>
          <p:spPr bwMode="auto">
            <a:xfrm>
              <a:off x="4104484" y="3853650"/>
              <a:ext cx="191291" cy="920012"/>
            </a:xfrm>
            <a:custGeom>
              <a:avLst/>
              <a:gdLst>
                <a:gd name="T0" fmla="*/ 105 w 126"/>
                <a:gd name="T1" fmla="*/ 0 h 606"/>
                <a:gd name="T2" fmla="*/ 105 w 126"/>
                <a:gd name="T3" fmla="*/ 0 h 606"/>
                <a:gd name="T4" fmla="*/ 110 w 126"/>
                <a:gd name="T5" fmla="*/ 1 h 606"/>
                <a:gd name="T6" fmla="*/ 114 w 126"/>
                <a:gd name="T7" fmla="*/ 3 h 606"/>
                <a:gd name="T8" fmla="*/ 118 w 126"/>
                <a:gd name="T9" fmla="*/ 7 h 606"/>
                <a:gd name="T10" fmla="*/ 122 w 126"/>
                <a:gd name="T11" fmla="*/ 10 h 606"/>
                <a:gd name="T12" fmla="*/ 124 w 126"/>
                <a:gd name="T13" fmla="*/ 14 h 606"/>
                <a:gd name="T14" fmla="*/ 125 w 126"/>
                <a:gd name="T15" fmla="*/ 18 h 606"/>
                <a:gd name="T16" fmla="*/ 126 w 126"/>
                <a:gd name="T17" fmla="*/ 23 h 606"/>
                <a:gd name="T18" fmla="*/ 126 w 126"/>
                <a:gd name="T19" fmla="*/ 28 h 606"/>
                <a:gd name="T20" fmla="*/ 49 w 126"/>
                <a:gd name="T21" fmla="*/ 585 h 606"/>
                <a:gd name="T22" fmla="*/ 49 w 126"/>
                <a:gd name="T23" fmla="*/ 585 h 606"/>
                <a:gd name="T24" fmla="*/ 48 w 126"/>
                <a:gd name="T25" fmla="*/ 590 h 606"/>
                <a:gd name="T26" fmla="*/ 46 w 126"/>
                <a:gd name="T27" fmla="*/ 594 h 606"/>
                <a:gd name="T28" fmla="*/ 43 w 126"/>
                <a:gd name="T29" fmla="*/ 598 h 606"/>
                <a:gd name="T30" fmla="*/ 39 w 126"/>
                <a:gd name="T31" fmla="*/ 602 h 606"/>
                <a:gd name="T32" fmla="*/ 36 w 126"/>
                <a:gd name="T33" fmla="*/ 604 h 606"/>
                <a:gd name="T34" fmla="*/ 31 w 126"/>
                <a:gd name="T35" fmla="*/ 606 h 606"/>
                <a:gd name="T36" fmla="*/ 26 w 126"/>
                <a:gd name="T37" fmla="*/ 606 h 606"/>
                <a:gd name="T38" fmla="*/ 22 w 126"/>
                <a:gd name="T39" fmla="*/ 606 h 606"/>
                <a:gd name="T40" fmla="*/ 22 w 126"/>
                <a:gd name="T41" fmla="*/ 606 h 606"/>
                <a:gd name="T42" fmla="*/ 22 w 126"/>
                <a:gd name="T43" fmla="*/ 606 h 606"/>
                <a:gd name="T44" fmla="*/ 16 w 126"/>
                <a:gd name="T45" fmla="*/ 605 h 606"/>
                <a:gd name="T46" fmla="*/ 12 w 126"/>
                <a:gd name="T47" fmla="*/ 603 h 606"/>
                <a:gd name="T48" fmla="*/ 9 w 126"/>
                <a:gd name="T49" fmla="*/ 600 h 606"/>
                <a:gd name="T50" fmla="*/ 5 w 126"/>
                <a:gd name="T51" fmla="*/ 596 h 606"/>
                <a:gd name="T52" fmla="*/ 2 w 126"/>
                <a:gd name="T53" fmla="*/ 593 h 606"/>
                <a:gd name="T54" fmla="*/ 1 w 126"/>
                <a:gd name="T55" fmla="*/ 588 h 606"/>
                <a:gd name="T56" fmla="*/ 0 w 126"/>
                <a:gd name="T57" fmla="*/ 583 h 606"/>
                <a:gd name="T58" fmla="*/ 0 w 126"/>
                <a:gd name="T59" fmla="*/ 579 h 606"/>
                <a:gd name="T60" fmla="*/ 77 w 126"/>
                <a:gd name="T61" fmla="*/ 22 h 606"/>
                <a:gd name="T62" fmla="*/ 77 w 126"/>
                <a:gd name="T63" fmla="*/ 22 h 606"/>
                <a:gd name="T64" fmla="*/ 78 w 126"/>
                <a:gd name="T65" fmla="*/ 16 h 606"/>
                <a:gd name="T66" fmla="*/ 80 w 126"/>
                <a:gd name="T67" fmla="*/ 12 h 606"/>
                <a:gd name="T68" fmla="*/ 84 w 126"/>
                <a:gd name="T69" fmla="*/ 9 h 606"/>
                <a:gd name="T70" fmla="*/ 87 w 126"/>
                <a:gd name="T71" fmla="*/ 5 h 606"/>
                <a:gd name="T72" fmla="*/ 91 w 126"/>
                <a:gd name="T73" fmla="*/ 2 h 606"/>
                <a:gd name="T74" fmla="*/ 96 w 126"/>
                <a:gd name="T75" fmla="*/ 1 h 606"/>
                <a:gd name="T76" fmla="*/ 100 w 126"/>
                <a:gd name="T77" fmla="*/ 0 h 606"/>
                <a:gd name="T78" fmla="*/ 105 w 126"/>
                <a:gd name="T79" fmla="*/ 0 h 606"/>
                <a:gd name="T80" fmla="*/ 105 w 126"/>
                <a:gd name="T81"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606">
                  <a:moveTo>
                    <a:pt x="105" y="0"/>
                  </a:moveTo>
                  <a:lnTo>
                    <a:pt x="105" y="0"/>
                  </a:lnTo>
                  <a:lnTo>
                    <a:pt x="110" y="1"/>
                  </a:lnTo>
                  <a:lnTo>
                    <a:pt x="114" y="3"/>
                  </a:lnTo>
                  <a:lnTo>
                    <a:pt x="118" y="7"/>
                  </a:lnTo>
                  <a:lnTo>
                    <a:pt x="122" y="10"/>
                  </a:lnTo>
                  <a:lnTo>
                    <a:pt x="124" y="14"/>
                  </a:lnTo>
                  <a:lnTo>
                    <a:pt x="125" y="18"/>
                  </a:lnTo>
                  <a:lnTo>
                    <a:pt x="126" y="23"/>
                  </a:lnTo>
                  <a:lnTo>
                    <a:pt x="126" y="28"/>
                  </a:lnTo>
                  <a:lnTo>
                    <a:pt x="49" y="585"/>
                  </a:lnTo>
                  <a:lnTo>
                    <a:pt x="49" y="585"/>
                  </a:lnTo>
                  <a:lnTo>
                    <a:pt x="48" y="590"/>
                  </a:lnTo>
                  <a:lnTo>
                    <a:pt x="46" y="594"/>
                  </a:lnTo>
                  <a:lnTo>
                    <a:pt x="43" y="598"/>
                  </a:lnTo>
                  <a:lnTo>
                    <a:pt x="39" y="602"/>
                  </a:lnTo>
                  <a:lnTo>
                    <a:pt x="36" y="604"/>
                  </a:lnTo>
                  <a:lnTo>
                    <a:pt x="31" y="606"/>
                  </a:lnTo>
                  <a:lnTo>
                    <a:pt x="26" y="606"/>
                  </a:lnTo>
                  <a:lnTo>
                    <a:pt x="22" y="606"/>
                  </a:lnTo>
                  <a:lnTo>
                    <a:pt x="22" y="606"/>
                  </a:lnTo>
                  <a:lnTo>
                    <a:pt x="22" y="606"/>
                  </a:lnTo>
                  <a:lnTo>
                    <a:pt x="16" y="605"/>
                  </a:lnTo>
                  <a:lnTo>
                    <a:pt x="12" y="603"/>
                  </a:lnTo>
                  <a:lnTo>
                    <a:pt x="9" y="600"/>
                  </a:lnTo>
                  <a:lnTo>
                    <a:pt x="5" y="596"/>
                  </a:lnTo>
                  <a:lnTo>
                    <a:pt x="2" y="593"/>
                  </a:lnTo>
                  <a:lnTo>
                    <a:pt x="1" y="588"/>
                  </a:lnTo>
                  <a:lnTo>
                    <a:pt x="0" y="583"/>
                  </a:lnTo>
                  <a:lnTo>
                    <a:pt x="0" y="579"/>
                  </a:lnTo>
                  <a:lnTo>
                    <a:pt x="77" y="22"/>
                  </a:lnTo>
                  <a:lnTo>
                    <a:pt x="77" y="22"/>
                  </a:lnTo>
                  <a:lnTo>
                    <a:pt x="78" y="16"/>
                  </a:lnTo>
                  <a:lnTo>
                    <a:pt x="80" y="12"/>
                  </a:lnTo>
                  <a:lnTo>
                    <a:pt x="84" y="9"/>
                  </a:lnTo>
                  <a:lnTo>
                    <a:pt x="87" y="5"/>
                  </a:lnTo>
                  <a:lnTo>
                    <a:pt x="91" y="2"/>
                  </a:lnTo>
                  <a:lnTo>
                    <a:pt x="96" y="1"/>
                  </a:lnTo>
                  <a:lnTo>
                    <a:pt x="100" y="0"/>
                  </a:lnTo>
                  <a:lnTo>
                    <a:pt x="105" y="0"/>
                  </a:lnTo>
                  <a:lnTo>
                    <a:pt x="105" y="0"/>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16" name="Freeform 227"/>
            <p:cNvSpPr/>
            <p:nvPr/>
          </p:nvSpPr>
          <p:spPr bwMode="auto">
            <a:xfrm>
              <a:off x="4107521" y="4558083"/>
              <a:ext cx="75910" cy="929122"/>
            </a:xfrm>
            <a:custGeom>
              <a:avLst/>
              <a:gdLst>
                <a:gd name="T0" fmla="*/ 25 w 50"/>
                <a:gd name="T1" fmla="*/ 0 h 611"/>
                <a:gd name="T2" fmla="*/ 25 w 50"/>
                <a:gd name="T3" fmla="*/ 0 h 611"/>
                <a:gd name="T4" fmla="*/ 31 w 50"/>
                <a:gd name="T5" fmla="*/ 0 h 611"/>
                <a:gd name="T6" fmla="*/ 35 w 50"/>
                <a:gd name="T7" fmla="*/ 2 h 611"/>
                <a:gd name="T8" fmla="*/ 39 w 50"/>
                <a:gd name="T9" fmla="*/ 4 h 611"/>
                <a:gd name="T10" fmla="*/ 42 w 50"/>
                <a:gd name="T11" fmla="*/ 7 h 611"/>
                <a:gd name="T12" fmla="*/ 46 w 50"/>
                <a:gd name="T13" fmla="*/ 11 h 611"/>
                <a:gd name="T14" fmla="*/ 48 w 50"/>
                <a:gd name="T15" fmla="*/ 15 h 611"/>
                <a:gd name="T16" fmla="*/ 49 w 50"/>
                <a:gd name="T17" fmla="*/ 19 h 611"/>
                <a:gd name="T18" fmla="*/ 50 w 50"/>
                <a:gd name="T19" fmla="*/ 25 h 611"/>
                <a:gd name="T20" fmla="*/ 50 w 50"/>
                <a:gd name="T21" fmla="*/ 586 h 611"/>
                <a:gd name="T22" fmla="*/ 50 w 50"/>
                <a:gd name="T23" fmla="*/ 586 h 611"/>
                <a:gd name="T24" fmla="*/ 49 w 50"/>
                <a:gd name="T25" fmla="*/ 591 h 611"/>
                <a:gd name="T26" fmla="*/ 48 w 50"/>
                <a:gd name="T27" fmla="*/ 596 h 611"/>
                <a:gd name="T28" fmla="*/ 46 w 50"/>
                <a:gd name="T29" fmla="*/ 600 h 611"/>
                <a:gd name="T30" fmla="*/ 42 w 50"/>
                <a:gd name="T31" fmla="*/ 603 h 611"/>
                <a:gd name="T32" fmla="*/ 39 w 50"/>
                <a:gd name="T33" fmla="*/ 607 h 611"/>
                <a:gd name="T34" fmla="*/ 35 w 50"/>
                <a:gd name="T35" fmla="*/ 609 h 611"/>
                <a:gd name="T36" fmla="*/ 31 w 50"/>
                <a:gd name="T37" fmla="*/ 611 h 611"/>
                <a:gd name="T38" fmla="*/ 25 w 50"/>
                <a:gd name="T39" fmla="*/ 611 h 611"/>
                <a:gd name="T40" fmla="*/ 25 w 50"/>
                <a:gd name="T41" fmla="*/ 611 h 611"/>
                <a:gd name="T42" fmla="*/ 25 w 50"/>
                <a:gd name="T43" fmla="*/ 611 h 611"/>
                <a:gd name="T44" fmla="*/ 20 w 50"/>
                <a:gd name="T45" fmla="*/ 611 h 611"/>
                <a:gd name="T46" fmla="*/ 15 w 50"/>
                <a:gd name="T47" fmla="*/ 609 h 611"/>
                <a:gd name="T48" fmla="*/ 11 w 50"/>
                <a:gd name="T49" fmla="*/ 607 h 611"/>
                <a:gd name="T50" fmla="*/ 8 w 50"/>
                <a:gd name="T51" fmla="*/ 603 h 611"/>
                <a:gd name="T52" fmla="*/ 4 w 50"/>
                <a:gd name="T53" fmla="*/ 600 h 611"/>
                <a:gd name="T54" fmla="*/ 2 w 50"/>
                <a:gd name="T55" fmla="*/ 596 h 611"/>
                <a:gd name="T56" fmla="*/ 1 w 50"/>
                <a:gd name="T57" fmla="*/ 591 h 611"/>
                <a:gd name="T58" fmla="*/ 0 w 50"/>
                <a:gd name="T59" fmla="*/ 586 h 611"/>
                <a:gd name="T60" fmla="*/ 0 w 50"/>
                <a:gd name="T61" fmla="*/ 25 h 611"/>
                <a:gd name="T62" fmla="*/ 0 w 50"/>
                <a:gd name="T63" fmla="*/ 25 h 611"/>
                <a:gd name="T64" fmla="*/ 1 w 50"/>
                <a:gd name="T65" fmla="*/ 19 h 611"/>
                <a:gd name="T66" fmla="*/ 2 w 50"/>
                <a:gd name="T67" fmla="*/ 15 h 611"/>
                <a:gd name="T68" fmla="*/ 4 w 50"/>
                <a:gd name="T69" fmla="*/ 11 h 611"/>
                <a:gd name="T70" fmla="*/ 8 w 50"/>
                <a:gd name="T71" fmla="*/ 7 h 611"/>
                <a:gd name="T72" fmla="*/ 11 w 50"/>
                <a:gd name="T73" fmla="*/ 4 h 611"/>
                <a:gd name="T74" fmla="*/ 15 w 50"/>
                <a:gd name="T75" fmla="*/ 2 h 611"/>
                <a:gd name="T76" fmla="*/ 20 w 50"/>
                <a:gd name="T77" fmla="*/ 0 h 611"/>
                <a:gd name="T78" fmla="*/ 25 w 50"/>
                <a:gd name="T79" fmla="*/ 0 h 611"/>
                <a:gd name="T80" fmla="*/ 25 w 50"/>
                <a:gd name="T8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611">
                  <a:moveTo>
                    <a:pt x="25" y="0"/>
                  </a:moveTo>
                  <a:lnTo>
                    <a:pt x="25" y="0"/>
                  </a:lnTo>
                  <a:lnTo>
                    <a:pt x="31" y="0"/>
                  </a:lnTo>
                  <a:lnTo>
                    <a:pt x="35" y="2"/>
                  </a:lnTo>
                  <a:lnTo>
                    <a:pt x="39" y="4"/>
                  </a:lnTo>
                  <a:lnTo>
                    <a:pt x="42" y="7"/>
                  </a:lnTo>
                  <a:lnTo>
                    <a:pt x="46" y="11"/>
                  </a:lnTo>
                  <a:lnTo>
                    <a:pt x="48" y="15"/>
                  </a:lnTo>
                  <a:lnTo>
                    <a:pt x="49" y="19"/>
                  </a:lnTo>
                  <a:lnTo>
                    <a:pt x="50" y="25"/>
                  </a:lnTo>
                  <a:lnTo>
                    <a:pt x="50" y="586"/>
                  </a:lnTo>
                  <a:lnTo>
                    <a:pt x="50" y="586"/>
                  </a:lnTo>
                  <a:lnTo>
                    <a:pt x="49" y="591"/>
                  </a:lnTo>
                  <a:lnTo>
                    <a:pt x="48" y="596"/>
                  </a:lnTo>
                  <a:lnTo>
                    <a:pt x="46" y="600"/>
                  </a:lnTo>
                  <a:lnTo>
                    <a:pt x="42" y="603"/>
                  </a:lnTo>
                  <a:lnTo>
                    <a:pt x="39" y="607"/>
                  </a:lnTo>
                  <a:lnTo>
                    <a:pt x="35" y="609"/>
                  </a:lnTo>
                  <a:lnTo>
                    <a:pt x="31" y="611"/>
                  </a:lnTo>
                  <a:lnTo>
                    <a:pt x="25" y="611"/>
                  </a:lnTo>
                  <a:lnTo>
                    <a:pt x="25" y="611"/>
                  </a:lnTo>
                  <a:lnTo>
                    <a:pt x="25" y="611"/>
                  </a:lnTo>
                  <a:lnTo>
                    <a:pt x="20" y="611"/>
                  </a:lnTo>
                  <a:lnTo>
                    <a:pt x="15" y="609"/>
                  </a:lnTo>
                  <a:lnTo>
                    <a:pt x="11" y="607"/>
                  </a:lnTo>
                  <a:lnTo>
                    <a:pt x="8" y="603"/>
                  </a:lnTo>
                  <a:lnTo>
                    <a:pt x="4" y="600"/>
                  </a:lnTo>
                  <a:lnTo>
                    <a:pt x="2" y="596"/>
                  </a:lnTo>
                  <a:lnTo>
                    <a:pt x="1" y="591"/>
                  </a:lnTo>
                  <a:lnTo>
                    <a:pt x="0" y="586"/>
                  </a:lnTo>
                  <a:lnTo>
                    <a:pt x="0" y="25"/>
                  </a:lnTo>
                  <a:lnTo>
                    <a:pt x="0" y="25"/>
                  </a:lnTo>
                  <a:lnTo>
                    <a:pt x="1" y="19"/>
                  </a:lnTo>
                  <a:lnTo>
                    <a:pt x="2" y="15"/>
                  </a:lnTo>
                  <a:lnTo>
                    <a:pt x="4" y="11"/>
                  </a:lnTo>
                  <a:lnTo>
                    <a:pt x="8" y="7"/>
                  </a:lnTo>
                  <a:lnTo>
                    <a:pt x="11" y="4"/>
                  </a:lnTo>
                  <a:lnTo>
                    <a:pt x="15" y="2"/>
                  </a:lnTo>
                  <a:lnTo>
                    <a:pt x="20" y="0"/>
                  </a:lnTo>
                  <a:lnTo>
                    <a:pt x="25" y="0"/>
                  </a:lnTo>
                  <a:lnTo>
                    <a:pt x="25" y="0"/>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17" name="Freeform 228"/>
            <p:cNvSpPr/>
            <p:nvPr/>
          </p:nvSpPr>
          <p:spPr bwMode="auto">
            <a:xfrm>
              <a:off x="3570087" y="4731155"/>
              <a:ext cx="75910" cy="756050"/>
            </a:xfrm>
            <a:custGeom>
              <a:avLst/>
              <a:gdLst>
                <a:gd name="T0" fmla="*/ 0 w 49"/>
                <a:gd name="T1" fmla="*/ 0 h 498"/>
                <a:gd name="T2" fmla="*/ 0 w 49"/>
                <a:gd name="T3" fmla="*/ 473 h 498"/>
                <a:gd name="T4" fmla="*/ 0 w 49"/>
                <a:gd name="T5" fmla="*/ 473 h 498"/>
                <a:gd name="T6" fmla="*/ 0 w 49"/>
                <a:gd name="T7" fmla="*/ 478 h 498"/>
                <a:gd name="T8" fmla="*/ 2 w 49"/>
                <a:gd name="T9" fmla="*/ 483 h 498"/>
                <a:gd name="T10" fmla="*/ 4 w 49"/>
                <a:gd name="T11" fmla="*/ 487 h 498"/>
                <a:gd name="T12" fmla="*/ 7 w 49"/>
                <a:gd name="T13" fmla="*/ 490 h 498"/>
                <a:gd name="T14" fmla="*/ 11 w 49"/>
                <a:gd name="T15" fmla="*/ 494 h 498"/>
                <a:gd name="T16" fmla="*/ 15 w 49"/>
                <a:gd name="T17" fmla="*/ 496 h 498"/>
                <a:gd name="T18" fmla="*/ 19 w 49"/>
                <a:gd name="T19" fmla="*/ 498 h 498"/>
                <a:gd name="T20" fmla="*/ 25 w 49"/>
                <a:gd name="T21" fmla="*/ 498 h 498"/>
                <a:gd name="T22" fmla="*/ 25 w 49"/>
                <a:gd name="T23" fmla="*/ 498 h 498"/>
                <a:gd name="T24" fmla="*/ 29 w 49"/>
                <a:gd name="T25" fmla="*/ 498 h 498"/>
                <a:gd name="T26" fmla="*/ 34 w 49"/>
                <a:gd name="T27" fmla="*/ 496 h 498"/>
                <a:gd name="T28" fmla="*/ 38 w 49"/>
                <a:gd name="T29" fmla="*/ 494 h 498"/>
                <a:gd name="T30" fmla="*/ 42 w 49"/>
                <a:gd name="T31" fmla="*/ 490 h 498"/>
                <a:gd name="T32" fmla="*/ 44 w 49"/>
                <a:gd name="T33" fmla="*/ 487 h 498"/>
                <a:gd name="T34" fmla="*/ 47 w 49"/>
                <a:gd name="T35" fmla="*/ 483 h 498"/>
                <a:gd name="T36" fmla="*/ 49 w 49"/>
                <a:gd name="T37" fmla="*/ 478 h 498"/>
                <a:gd name="T38" fmla="*/ 49 w 49"/>
                <a:gd name="T39" fmla="*/ 473 h 498"/>
                <a:gd name="T40" fmla="*/ 49 w 49"/>
                <a:gd name="T41" fmla="*/ 4 h 498"/>
                <a:gd name="T42" fmla="*/ 49 w 49"/>
                <a:gd name="T43" fmla="*/ 4 h 498"/>
                <a:gd name="T44" fmla="*/ 25 w 49"/>
                <a:gd name="T45" fmla="*/ 2 h 498"/>
                <a:gd name="T46" fmla="*/ 0 w 49"/>
                <a:gd name="T47" fmla="*/ 0 h 498"/>
                <a:gd name="T48" fmla="*/ 0 w 49"/>
                <a:gd name="T49"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498">
                  <a:moveTo>
                    <a:pt x="0" y="0"/>
                  </a:moveTo>
                  <a:lnTo>
                    <a:pt x="0" y="473"/>
                  </a:lnTo>
                  <a:lnTo>
                    <a:pt x="0" y="473"/>
                  </a:lnTo>
                  <a:lnTo>
                    <a:pt x="0" y="478"/>
                  </a:lnTo>
                  <a:lnTo>
                    <a:pt x="2" y="483"/>
                  </a:lnTo>
                  <a:lnTo>
                    <a:pt x="4" y="487"/>
                  </a:lnTo>
                  <a:lnTo>
                    <a:pt x="7" y="490"/>
                  </a:lnTo>
                  <a:lnTo>
                    <a:pt x="11" y="494"/>
                  </a:lnTo>
                  <a:lnTo>
                    <a:pt x="15" y="496"/>
                  </a:lnTo>
                  <a:lnTo>
                    <a:pt x="19" y="498"/>
                  </a:lnTo>
                  <a:lnTo>
                    <a:pt x="25" y="498"/>
                  </a:lnTo>
                  <a:lnTo>
                    <a:pt x="25" y="498"/>
                  </a:lnTo>
                  <a:lnTo>
                    <a:pt x="29" y="498"/>
                  </a:lnTo>
                  <a:lnTo>
                    <a:pt x="34" y="496"/>
                  </a:lnTo>
                  <a:lnTo>
                    <a:pt x="38" y="494"/>
                  </a:lnTo>
                  <a:lnTo>
                    <a:pt x="42" y="490"/>
                  </a:lnTo>
                  <a:lnTo>
                    <a:pt x="44" y="487"/>
                  </a:lnTo>
                  <a:lnTo>
                    <a:pt x="47" y="483"/>
                  </a:lnTo>
                  <a:lnTo>
                    <a:pt x="49" y="478"/>
                  </a:lnTo>
                  <a:lnTo>
                    <a:pt x="49" y="473"/>
                  </a:lnTo>
                  <a:lnTo>
                    <a:pt x="49" y="4"/>
                  </a:lnTo>
                  <a:lnTo>
                    <a:pt x="49" y="4"/>
                  </a:lnTo>
                  <a:lnTo>
                    <a:pt x="25" y="2"/>
                  </a:lnTo>
                  <a:lnTo>
                    <a:pt x="0" y="0"/>
                  </a:lnTo>
                  <a:lnTo>
                    <a:pt x="0" y="0"/>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18" name="Freeform 229"/>
            <p:cNvSpPr/>
            <p:nvPr/>
          </p:nvSpPr>
          <p:spPr bwMode="auto">
            <a:xfrm>
              <a:off x="2625783" y="4473065"/>
              <a:ext cx="528325" cy="72872"/>
            </a:xfrm>
            <a:custGeom>
              <a:avLst/>
              <a:gdLst>
                <a:gd name="T0" fmla="*/ 348 w 348"/>
                <a:gd name="T1" fmla="*/ 25 h 49"/>
                <a:gd name="T2" fmla="*/ 348 w 348"/>
                <a:gd name="T3" fmla="*/ 25 h 49"/>
                <a:gd name="T4" fmla="*/ 347 w 348"/>
                <a:gd name="T5" fmla="*/ 29 h 49"/>
                <a:gd name="T6" fmla="*/ 346 w 348"/>
                <a:gd name="T7" fmla="*/ 34 h 49"/>
                <a:gd name="T8" fmla="*/ 344 w 348"/>
                <a:gd name="T9" fmla="*/ 38 h 49"/>
                <a:gd name="T10" fmla="*/ 340 w 348"/>
                <a:gd name="T11" fmla="*/ 43 h 49"/>
                <a:gd name="T12" fmla="*/ 337 w 348"/>
                <a:gd name="T13" fmla="*/ 45 h 49"/>
                <a:gd name="T14" fmla="*/ 333 w 348"/>
                <a:gd name="T15" fmla="*/ 47 h 49"/>
                <a:gd name="T16" fmla="*/ 327 w 348"/>
                <a:gd name="T17" fmla="*/ 49 h 49"/>
                <a:gd name="T18" fmla="*/ 323 w 348"/>
                <a:gd name="T19" fmla="*/ 49 h 49"/>
                <a:gd name="T20" fmla="*/ 24 w 348"/>
                <a:gd name="T21" fmla="*/ 49 h 49"/>
                <a:gd name="T22" fmla="*/ 24 w 348"/>
                <a:gd name="T23" fmla="*/ 49 h 49"/>
                <a:gd name="T24" fmla="*/ 20 w 348"/>
                <a:gd name="T25" fmla="*/ 49 h 49"/>
                <a:gd name="T26" fmla="*/ 14 w 348"/>
                <a:gd name="T27" fmla="*/ 47 h 49"/>
                <a:gd name="T28" fmla="*/ 11 w 348"/>
                <a:gd name="T29" fmla="*/ 45 h 49"/>
                <a:gd name="T30" fmla="*/ 7 w 348"/>
                <a:gd name="T31" fmla="*/ 43 h 49"/>
                <a:gd name="T32" fmla="*/ 4 w 348"/>
                <a:gd name="T33" fmla="*/ 38 h 49"/>
                <a:gd name="T34" fmla="*/ 1 w 348"/>
                <a:gd name="T35" fmla="*/ 34 h 49"/>
                <a:gd name="T36" fmla="*/ 0 w 348"/>
                <a:gd name="T37" fmla="*/ 29 h 49"/>
                <a:gd name="T38" fmla="*/ 0 w 348"/>
                <a:gd name="T39" fmla="*/ 25 h 49"/>
                <a:gd name="T40" fmla="*/ 0 w 348"/>
                <a:gd name="T41" fmla="*/ 25 h 49"/>
                <a:gd name="T42" fmla="*/ 0 w 348"/>
                <a:gd name="T43" fmla="*/ 25 h 49"/>
                <a:gd name="T44" fmla="*/ 0 w 348"/>
                <a:gd name="T45" fmla="*/ 20 h 49"/>
                <a:gd name="T46" fmla="*/ 1 w 348"/>
                <a:gd name="T47" fmla="*/ 15 h 49"/>
                <a:gd name="T48" fmla="*/ 4 w 348"/>
                <a:gd name="T49" fmla="*/ 11 h 49"/>
                <a:gd name="T50" fmla="*/ 7 w 348"/>
                <a:gd name="T51" fmla="*/ 8 h 49"/>
                <a:gd name="T52" fmla="*/ 11 w 348"/>
                <a:gd name="T53" fmla="*/ 5 h 49"/>
                <a:gd name="T54" fmla="*/ 14 w 348"/>
                <a:gd name="T55" fmla="*/ 2 h 49"/>
                <a:gd name="T56" fmla="*/ 20 w 348"/>
                <a:gd name="T57" fmla="*/ 0 h 49"/>
                <a:gd name="T58" fmla="*/ 24 w 348"/>
                <a:gd name="T59" fmla="*/ 0 h 49"/>
                <a:gd name="T60" fmla="*/ 323 w 348"/>
                <a:gd name="T61" fmla="*/ 0 h 49"/>
                <a:gd name="T62" fmla="*/ 323 w 348"/>
                <a:gd name="T63" fmla="*/ 0 h 49"/>
                <a:gd name="T64" fmla="*/ 327 w 348"/>
                <a:gd name="T65" fmla="*/ 0 h 49"/>
                <a:gd name="T66" fmla="*/ 333 w 348"/>
                <a:gd name="T67" fmla="*/ 2 h 49"/>
                <a:gd name="T68" fmla="*/ 337 w 348"/>
                <a:gd name="T69" fmla="*/ 5 h 49"/>
                <a:gd name="T70" fmla="*/ 340 w 348"/>
                <a:gd name="T71" fmla="*/ 8 h 49"/>
                <a:gd name="T72" fmla="*/ 344 w 348"/>
                <a:gd name="T73" fmla="*/ 11 h 49"/>
                <a:gd name="T74" fmla="*/ 346 w 348"/>
                <a:gd name="T75" fmla="*/ 15 h 49"/>
                <a:gd name="T76" fmla="*/ 347 w 348"/>
                <a:gd name="T77" fmla="*/ 20 h 49"/>
                <a:gd name="T78" fmla="*/ 348 w 348"/>
                <a:gd name="T79" fmla="*/ 25 h 49"/>
                <a:gd name="T80" fmla="*/ 348 w 348"/>
                <a:gd name="T81"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8" h="49">
                  <a:moveTo>
                    <a:pt x="348" y="25"/>
                  </a:moveTo>
                  <a:lnTo>
                    <a:pt x="348" y="25"/>
                  </a:lnTo>
                  <a:lnTo>
                    <a:pt x="347" y="29"/>
                  </a:lnTo>
                  <a:lnTo>
                    <a:pt x="346" y="34"/>
                  </a:lnTo>
                  <a:lnTo>
                    <a:pt x="344" y="38"/>
                  </a:lnTo>
                  <a:lnTo>
                    <a:pt x="340" y="43"/>
                  </a:lnTo>
                  <a:lnTo>
                    <a:pt x="337" y="45"/>
                  </a:lnTo>
                  <a:lnTo>
                    <a:pt x="333" y="47"/>
                  </a:lnTo>
                  <a:lnTo>
                    <a:pt x="327" y="49"/>
                  </a:lnTo>
                  <a:lnTo>
                    <a:pt x="323" y="49"/>
                  </a:lnTo>
                  <a:lnTo>
                    <a:pt x="24" y="49"/>
                  </a:lnTo>
                  <a:lnTo>
                    <a:pt x="24" y="49"/>
                  </a:lnTo>
                  <a:lnTo>
                    <a:pt x="20" y="49"/>
                  </a:lnTo>
                  <a:lnTo>
                    <a:pt x="14" y="47"/>
                  </a:lnTo>
                  <a:lnTo>
                    <a:pt x="11" y="45"/>
                  </a:lnTo>
                  <a:lnTo>
                    <a:pt x="7" y="43"/>
                  </a:lnTo>
                  <a:lnTo>
                    <a:pt x="4" y="38"/>
                  </a:lnTo>
                  <a:lnTo>
                    <a:pt x="1" y="34"/>
                  </a:lnTo>
                  <a:lnTo>
                    <a:pt x="0" y="29"/>
                  </a:lnTo>
                  <a:lnTo>
                    <a:pt x="0" y="25"/>
                  </a:lnTo>
                  <a:lnTo>
                    <a:pt x="0" y="25"/>
                  </a:lnTo>
                  <a:lnTo>
                    <a:pt x="0" y="25"/>
                  </a:lnTo>
                  <a:lnTo>
                    <a:pt x="0" y="20"/>
                  </a:lnTo>
                  <a:lnTo>
                    <a:pt x="1" y="15"/>
                  </a:lnTo>
                  <a:lnTo>
                    <a:pt x="4" y="11"/>
                  </a:lnTo>
                  <a:lnTo>
                    <a:pt x="7" y="8"/>
                  </a:lnTo>
                  <a:lnTo>
                    <a:pt x="11" y="5"/>
                  </a:lnTo>
                  <a:lnTo>
                    <a:pt x="14" y="2"/>
                  </a:lnTo>
                  <a:lnTo>
                    <a:pt x="20" y="0"/>
                  </a:lnTo>
                  <a:lnTo>
                    <a:pt x="24" y="0"/>
                  </a:lnTo>
                  <a:lnTo>
                    <a:pt x="323" y="0"/>
                  </a:lnTo>
                  <a:lnTo>
                    <a:pt x="323" y="0"/>
                  </a:lnTo>
                  <a:lnTo>
                    <a:pt x="327" y="0"/>
                  </a:lnTo>
                  <a:lnTo>
                    <a:pt x="333" y="2"/>
                  </a:lnTo>
                  <a:lnTo>
                    <a:pt x="337" y="5"/>
                  </a:lnTo>
                  <a:lnTo>
                    <a:pt x="340" y="8"/>
                  </a:lnTo>
                  <a:lnTo>
                    <a:pt x="344" y="11"/>
                  </a:lnTo>
                  <a:lnTo>
                    <a:pt x="346" y="15"/>
                  </a:lnTo>
                  <a:lnTo>
                    <a:pt x="347" y="20"/>
                  </a:lnTo>
                  <a:lnTo>
                    <a:pt x="348" y="25"/>
                  </a:lnTo>
                  <a:lnTo>
                    <a:pt x="348" y="25"/>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19" name="Freeform 230"/>
            <p:cNvSpPr/>
            <p:nvPr/>
          </p:nvSpPr>
          <p:spPr bwMode="auto">
            <a:xfrm>
              <a:off x="1790786" y="4476102"/>
              <a:ext cx="467598" cy="39472"/>
            </a:xfrm>
            <a:custGeom>
              <a:avLst/>
              <a:gdLst>
                <a:gd name="T0" fmla="*/ 308 w 308"/>
                <a:gd name="T1" fmla="*/ 13 h 27"/>
                <a:gd name="T2" fmla="*/ 308 w 308"/>
                <a:gd name="T3" fmla="*/ 13 h 27"/>
                <a:gd name="T4" fmla="*/ 307 w 308"/>
                <a:gd name="T5" fmla="*/ 19 h 27"/>
                <a:gd name="T6" fmla="*/ 303 w 308"/>
                <a:gd name="T7" fmla="*/ 23 h 27"/>
                <a:gd name="T8" fmla="*/ 299 w 308"/>
                <a:gd name="T9" fmla="*/ 26 h 27"/>
                <a:gd name="T10" fmla="*/ 294 w 308"/>
                <a:gd name="T11" fmla="*/ 27 h 27"/>
                <a:gd name="T12" fmla="*/ 14 w 308"/>
                <a:gd name="T13" fmla="*/ 27 h 27"/>
                <a:gd name="T14" fmla="*/ 14 w 308"/>
                <a:gd name="T15" fmla="*/ 27 h 27"/>
                <a:gd name="T16" fmla="*/ 9 w 308"/>
                <a:gd name="T17" fmla="*/ 26 h 27"/>
                <a:gd name="T18" fmla="*/ 4 w 308"/>
                <a:gd name="T19" fmla="*/ 23 h 27"/>
                <a:gd name="T20" fmla="*/ 1 w 308"/>
                <a:gd name="T21" fmla="*/ 19 h 27"/>
                <a:gd name="T22" fmla="*/ 0 w 308"/>
                <a:gd name="T23" fmla="*/ 13 h 27"/>
                <a:gd name="T24" fmla="*/ 0 w 308"/>
                <a:gd name="T25" fmla="*/ 13 h 27"/>
                <a:gd name="T26" fmla="*/ 0 w 308"/>
                <a:gd name="T27" fmla="*/ 13 h 27"/>
                <a:gd name="T28" fmla="*/ 1 w 308"/>
                <a:gd name="T29" fmla="*/ 8 h 27"/>
                <a:gd name="T30" fmla="*/ 4 w 308"/>
                <a:gd name="T31" fmla="*/ 5 h 27"/>
                <a:gd name="T32" fmla="*/ 9 w 308"/>
                <a:gd name="T33" fmla="*/ 1 h 27"/>
                <a:gd name="T34" fmla="*/ 14 w 308"/>
                <a:gd name="T35" fmla="*/ 0 h 27"/>
                <a:gd name="T36" fmla="*/ 294 w 308"/>
                <a:gd name="T37" fmla="*/ 0 h 27"/>
                <a:gd name="T38" fmla="*/ 294 w 308"/>
                <a:gd name="T39" fmla="*/ 0 h 27"/>
                <a:gd name="T40" fmla="*/ 299 w 308"/>
                <a:gd name="T41" fmla="*/ 1 h 27"/>
                <a:gd name="T42" fmla="*/ 303 w 308"/>
                <a:gd name="T43" fmla="*/ 5 h 27"/>
                <a:gd name="T44" fmla="*/ 307 w 308"/>
                <a:gd name="T45" fmla="*/ 8 h 27"/>
                <a:gd name="T46" fmla="*/ 308 w 308"/>
                <a:gd name="T47" fmla="*/ 13 h 27"/>
                <a:gd name="T48" fmla="*/ 308 w 308"/>
                <a:gd name="T4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8" h="27">
                  <a:moveTo>
                    <a:pt x="308" y="13"/>
                  </a:moveTo>
                  <a:lnTo>
                    <a:pt x="308" y="13"/>
                  </a:lnTo>
                  <a:lnTo>
                    <a:pt x="307" y="19"/>
                  </a:lnTo>
                  <a:lnTo>
                    <a:pt x="303" y="23"/>
                  </a:lnTo>
                  <a:lnTo>
                    <a:pt x="299" y="26"/>
                  </a:lnTo>
                  <a:lnTo>
                    <a:pt x="294" y="27"/>
                  </a:lnTo>
                  <a:lnTo>
                    <a:pt x="14" y="27"/>
                  </a:lnTo>
                  <a:lnTo>
                    <a:pt x="14" y="27"/>
                  </a:lnTo>
                  <a:lnTo>
                    <a:pt x="9" y="26"/>
                  </a:lnTo>
                  <a:lnTo>
                    <a:pt x="4" y="23"/>
                  </a:lnTo>
                  <a:lnTo>
                    <a:pt x="1" y="19"/>
                  </a:lnTo>
                  <a:lnTo>
                    <a:pt x="0" y="13"/>
                  </a:lnTo>
                  <a:lnTo>
                    <a:pt x="0" y="13"/>
                  </a:lnTo>
                  <a:lnTo>
                    <a:pt x="0" y="13"/>
                  </a:lnTo>
                  <a:lnTo>
                    <a:pt x="1" y="8"/>
                  </a:lnTo>
                  <a:lnTo>
                    <a:pt x="4" y="5"/>
                  </a:lnTo>
                  <a:lnTo>
                    <a:pt x="9" y="1"/>
                  </a:lnTo>
                  <a:lnTo>
                    <a:pt x="14" y="0"/>
                  </a:lnTo>
                  <a:lnTo>
                    <a:pt x="294" y="0"/>
                  </a:lnTo>
                  <a:lnTo>
                    <a:pt x="294" y="0"/>
                  </a:lnTo>
                  <a:lnTo>
                    <a:pt x="299" y="1"/>
                  </a:lnTo>
                  <a:lnTo>
                    <a:pt x="303" y="5"/>
                  </a:lnTo>
                  <a:lnTo>
                    <a:pt x="307" y="8"/>
                  </a:lnTo>
                  <a:lnTo>
                    <a:pt x="308" y="13"/>
                  </a:lnTo>
                  <a:lnTo>
                    <a:pt x="308" y="13"/>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20" name="Freeform 231"/>
            <p:cNvSpPr/>
            <p:nvPr/>
          </p:nvSpPr>
          <p:spPr bwMode="auto">
            <a:xfrm>
              <a:off x="1787751" y="4421448"/>
              <a:ext cx="467598" cy="39472"/>
            </a:xfrm>
            <a:custGeom>
              <a:avLst/>
              <a:gdLst>
                <a:gd name="T0" fmla="*/ 307 w 307"/>
                <a:gd name="T1" fmla="*/ 14 h 27"/>
                <a:gd name="T2" fmla="*/ 307 w 307"/>
                <a:gd name="T3" fmla="*/ 14 h 27"/>
                <a:gd name="T4" fmla="*/ 305 w 307"/>
                <a:gd name="T5" fmla="*/ 18 h 27"/>
                <a:gd name="T6" fmla="*/ 303 w 307"/>
                <a:gd name="T7" fmla="*/ 22 h 27"/>
                <a:gd name="T8" fmla="*/ 299 w 307"/>
                <a:gd name="T9" fmla="*/ 26 h 27"/>
                <a:gd name="T10" fmla="*/ 293 w 307"/>
                <a:gd name="T11" fmla="*/ 27 h 27"/>
                <a:gd name="T12" fmla="*/ 14 w 307"/>
                <a:gd name="T13" fmla="*/ 27 h 27"/>
                <a:gd name="T14" fmla="*/ 14 w 307"/>
                <a:gd name="T15" fmla="*/ 27 h 27"/>
                <a:gd name="T16" fmla="*/ 9 w 307"/>
                <a:gd name="T17" fmla="*/ 26 h 27"/>
                <a:gd name="T18" fmla="*/ 4 w 307"/>
                <a:gd name="T19" fmla="*/ 22 h 27"/>
                <a:gd name="T20" fmla="*/ 1 w 307"/>
                <a:gd name="T21" fmla="*/ 18 h 27"/>
                <a:gd name="T22" fmla="*/ 0 w 307"/>
                <a:gd name="T23" fmla="*/ 14 h 27"/>
                <a:gd name="T24" fmla="*/ 0 w 307"/>
                <a:gd name="T25" fmla="*/ 14 h 27"/>
                <a:gd name="T26" fmla="*/ 0 w 307"/>
                <a:gd name="T27" fmla="*/ 14 h 27"/>
                <a:gd name="T28" fmla="*/ 1 w 307"/>
                <a:gd name="T29" fmla="*/ 8 h 27"/>
                <a:gd name="T30" fmla="*/ 4 w 307"/>
                <a:gd name="T31" fmla="*/ 4 h 27"/>
                <a:gd name="T32" fmla="*/ 9 w 307"/>
                <a:gd name="T33" fmla="*/ 1 h 27"/>
                <a:gd name="T34" fmla="*/ 14 w 307"/>
                <a:gd name="T35" fmla="*/ 0 h 27"/>
                <a:gd name="T36" fmla="*/ 293 w 307"/>
                <a:gd name="T37" fmla="*/ 0 h 27"/>
                <a:gd name="T38" fmla="*/ 293 w 307"/>
                <a:gd name="T39" fmla="*/ 0 h 27"/>
                <a:gd name="T40" fmla="*/ 299 w 307"/>
                <a:gd name="T41" fmla="*/ 1 h 27"/>
                <a:gd name="T42" fmla="*/ 303 w 307"/>
                <a:gd name="T43" fmla="*/ 4 h 27"/>
                <a:gd name="T44" fmla="*/ 305 w 307"/>
                <a:gd name="T45" fmla="*/ 8 h 27"/>
                <a:gd name="T46" fmla="*/ 307 w 307"/>
                <a:gd name="T47" fmla="*/ 14 h 27"/>
                <a:gd name="T48" fmla="*/ 307 w 307"/>
                <a:gd name="T49"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27">
                  <a:moveTo>
                    <a:pt x="307" y="14"/>
                  </a:moveTo>
                  <a:lnTo>
                    <a:pt x="307" y="14"/>
                  </a:lnTo>
                  <a:lnTo>
                    <a:pt x="305" y="18"/>
                  </a:lnTo>
                  <a:lnTo>
                    <a:pt x="303" y="22"/>
                  </a:lnTo>
                  <a:lnTo>
                    <a:pt x="299" y="26"/>
                  </a:lnTo>
                  <a:lnTo>
                    <a:pt x="293" y="27"/>
                  </a:lnTo>
                  <a:lnTo>
                    <a:pt x="14" y="27"/>
                  </a:lnTo>
                  <a:lnTo>
                    <a:pt x="14" y="27"/>
                  </a:lnTo>
                  <a:lnTo>
                    <a:pt x="9" y="26"/>
                  </a:lnTo>
                  <a:lnTo>
                    <a:pt x="4" y="22"/>
                  </a:lnTo>
                  <a:lnTo>
                    <a:pt x="1" y="18"/>
                  </a:lnTo>
                  <a:lnTo>
                    <a:pt x="0" y="14"/>
                  </a:lnTo>
                  <a:lnTo>
                    <a:pt x="0" y="14"/>
                  </a:lnTo>
                  <a:lnTo>
                    <a:pt x="0" y="14"/>
                  </a:lnTo>
                  <a:lnTo>
                    <a:pt x="1" y="8"/>
                  </a:lnTo>
                  <a:lnTo>
                    <a:pt x="4" y="4"/>
                  </a:lnTo>
                  <a:lnTo>
                    <a:pt x="9" y="1"/>
                  </a:lnTo>
                  <a:lnTo>
                    <a:pt x="14" y="0"/>
                  </a:lnTo>
                  <a:lnTo>
                    <a:pt x="293" y="0"/>
                  </a:lnTo>
                  <a:lnTo>
                    <a:pt x="293" y="0"/>
                  </a:lnTo>
                  <a:lnTo>
                    <a:pt x="299" y="1"/>
                  </a:lnTo>
                  <a:lnTo>
                    <a:pt x="303" y="4"/>
                  </a:lnTo>
                  <a:lnTo>
                    <a:pt x="305" y="8"/>
                  </a:lnTo>
                  <a:lnTo>
                    <a:pt x="307" y="14"/>
                  </a:lnTo>
                  <a:lnTo>
                    <a:pt x="307" y="14"/>
                  </a:lnTo>
                  <a:close/>
                </a:path>
              </a:pathLst>
            </a:custGeom>
            <a:solidFill>
              <a:srgbClr val="58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21" name="Freeform 232"/>
            <p:cNvSpPr/>
            <p:nvPr/>
          </p:nvSpPr>
          <p:spPr bwMode="auto">
            <a:xfrm>
              <a:off x="1809004" y="4366794"/>
              <a:ext cx="464562" cy="39472"/>
            </a:xfrm>
            <a:custGeom>
              <a:avLst/>
              <a:gdLst>
                <a:gd name="T0" fmla="*/ 307 w 307"/>
                <a:gd name="T1" fmla="*/ 14 h 27"/>
                <a:gd name="T2" fmla="*/ 307 w 307"/>
                <a:gd name="T3" fmla="*/ 14 h 27"/>
                <a:gd name="T4" fmla="*/ 305 w 307"/>
                <a:gd name="T5" fmla="*/ 19 h 27"/>
                <a:gd name="T6" fmla="*/ 302 w 307"/>
                <a:gd name="T7" fmla="*/ 24 h 27"/>
                <a:gd name="T8" fmla="*/ 298 w 307"/>
                <a:gd name="T9" fmla="*/ 26 h 27"/>
                <a:gd name="T10" fmla="*/ 294 w 307"/>
                <a:gd name="T11" fmla="*/ 27 h 27"/>
                <a:gd name="T12" fmla="*/ 13 w 307"/>
                <a:gd name="T13" fmla="*/ 27 h 27"/>
                <a:gd name="T14" fmla="*/ 13 w 307"/>
                <a:gd name="T15" fmla="*/ 27 h 27"/>
                <a:gd name="T16" fmla="*/ 8 w 307"/>
                <a:gd name="T17" fmla="*/ 26 h 27"/>
                <a:gd name="T18" fmla="*/ 3 w 307"/>
                <a:gd name="T19" fmla="*/ 24 h 27"/>
                <a:gd name="T20" fmla="*/ 1 w 307"/>
                <a:gd name="T21" fmla="*/ 19 h 27"/>
                <a:gd name="T22" fmla="*/ 0 w 307"/>
                <a:gd name="T23" fmla="*/ 14 h 27"/>
                <a:gd name="T24" fmla="*/ 0 w 307"/>
                <a:gd name="T25" fmla="*/ 14 h 27"/>
                <a:gd name="T26" fmla="*/ 0 w 307"/>
                <a:gd name="T27" fmla="*/ 14 h 27"/>
                <a:gd name="T28" fmla="*/ 1 w 307"/>
                <a:gd name="T29" fmla="*/ 8 h 27"/>
                <a:gd name="T30" fmla="*/ 3 w 307"/>
                <a:gd name="T31" fmla="*/ 4 h 27"/>
                <a:gd name="T32" fmla="*/ 8 w 307"/>
                <a:gd name="T33" fmla="*/ 1 h 27"/>
                <a:gd name="T34" fmla="*/ 13 w 307"/>
                <a:gd name="T35" fmla="*/ 0 h 27"/>
                <a:gd name="T36" fmla="*/ 294 w 307"/>
                <a:gd name="T37" fmla="*/ 0 h 27"/>
                <a:gd name="T38" fmla="*/ 294 w 307"/>
                <a:gd name="T39" fmla="*/ 0 h 27"/>
                <a:gd name="T40" fmla="*/ 298 w 307"/>
                <a:gd name="T41" fmla="*/ 1 h 27"/>
                <a:gd name="T42" fmla="*/ 302 w 307"/>
                <a:gd name="T43" fmla="*/ 4 h 27"/>
                <a:gd name="T44" fmla="*/ 305 w 307"/>
                <a:gd name="T45" fmla="*/ 8 h 27"/>
                <a:gd name="T46" fmla="*/ 307 w 307"/>
                <a:gd name="T47" fmla="*/ 14 h 27"/>
                <a:gd name="T48" fmla="*/ 307 w 307"/>
                <a:gd name="T49"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27">
                  <a:moveTo>
                    <a:pt x="307" y="14"/>
                  </a:moveTo>
                  <a:lnTo>
                    <a:pt x="307" y="14"/>
                  </a:lnTo>
                  <a:lnTo>
                    <a:pt x="305" y="19"/>
                  </a:lnTo>
                  <a:lnTo>
                    <a:pt x="302" y="24"/>
                  </a:lnTo>
                  <a:lnTo>
                    <a:pt x="298" y="26"/>
                  </a:lnTo>
                  <a:lnTo>
                    <a:pt x="294" y="27"/>
                  </a:lnTo>
                  <a:lnTo>
                    <a:pt x="13" y="27"/>
                  </a:lnTo>
                  <a:lnTo>
                    <a:pt x="13" y="27"/>
                  </a:lnTo>
                  <a:lnTo>
                    <a:pt x="8" y="26"/>
                  </a:lnTo>
                  <a:lnTo>
                    <a:pt x="3" y="24"/>
                  </a:lnTo>
                  <a:lnTo>
                    <a:pt x="1" y="19"/>
                  </a:lnTo>
                  <a:lnTo>
                    <a:pt x="0" y="14"/>
                  </a:lnTo>
                  <a:lnTo>
                    <a:pt x="0" y="14"/>
                  </a:lnTo>
                  <a:lnTo>
                    <a:pt x="0" y="14"/>
                  </a:lnTo>
                  <a:lnTo>
                    <a:pt x="1" y="8"/>
                  </a:lnTo>
                  <a:lnTo>
                    <a:pt x="3" y="4"/>
                  </a:lnTo>
                  <a:lnTo>
                    <a:pt x="8" y="1"/>
                  </a:lnTo>
                  <a:lnTo>
                    <a:pt x="13" y="0"/>
                  </a:lnTo>
                  <a:lnTo>
                    <a:pt x="294" y="0"/>
                  </a:lnTo>
                  <a:lnTo>
                    <a:pt x="294" y="0"/>
                  </a:lnTo>
                  <a:lnTo>
                    <a:pt x="298" y="1"/>
                  </a:lnTo>
                  <a:lnTo>
                    <a:pt x="302" y="4"/>
                  </a:lnTo>
                  <a:lnTo>
                    <a:pt x="305" y="8"/>
                  </a:lnTo>
                  <a:lnTo>
                    <a:pt x="307" y="14"/>
                  </a:lnTo>
                  <a:lnTo>
                    <a:pt x="307" y="14"/>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22" name="Freeform 233"/>
            <p:cNvSpPr/>
            <p:nvPr/>
          </p:nvSpPr>
          <p:spPr bwMode="auto">
            <a:xfrm>
              <a:off x="1787751" y="4312139"/>
              <a:ext cx="464562" cy="42509"/>
            </a:xfrm>
            <a:custGeom>
              <a:avLst/>
              <a:gdLst>
                <a:gd name="T0" fmla="*/ 306 w 306"/>
                <a:gd name="T1" fmla="*/ 13 h 27"/>
                <a:gd name="T2" fmla="*/ 306 w 306"/>
                <a:gd name="T3" fmla="*/ 13 h 27"/>
                <a:gd name="T4" fmla="*/ 305 w 306"/>
                <a:gd name="T5" fmla="*/ 18 h 27"/>
                <a:gd name="T6" fmla="*/ 302 w 306"/>
                <a:gd name="T7" fmla="*/ 23 h 27"/>
                <a:gd name="T8" fmla="*/ 298 w 306"/>
                <a:gd name="T9" fmla="*/ 26 h 27"/>
                <a:gd name="T10" fmla="*/ 293 w 306"/>
                <a:gd name="T11" fmla="*/ 27 h 27"/>
                <a:gd name="T12" fmla="*/ 13 w 306"/>
                <a:gd name="T13" fmla="*/ 27 h 27"/>
                <a:gd name="T14" fmla="*/ 13 w 306"/>
                <a:gd name="T15" fmla="*/ 27 h 27"/>
                <a:gd name="T16" fmla="*/ 8 w 306"/>
                <a:gd name="T17" fmla="*/ 26 h 27"/>
                <a:gd name="T18" fmla="*/ 3 w 306"/>
                <a:gd name="T19" fmla="*/ 23 h 27"/>
                <a:gd name="T20" fmla="*/ 1 w 306"/>
                <a:gd name="T21" fmla="*/ 18 h 27"/>
                <a:gd name="T22" fmla="*/ 0 w 306"/>
                <a:gd name="T23" fmla="*/ 13 h 27"/>
                <a:gd name="T24" fmla="*/ 0 w 306"/>
                <a:gd name="T25" fmla="*/ 13 h 27"/>
                <a:gd name="T26" fmla="*/ 0 w 306"/>
                <a:gd name="T27" fmla="*/ 13 h 27"/>
                <a:gd name="T28" fmla="*/ 1 w 306"/>
                <a:gd name="T29" fmla="*/ 8 h 27"/>
                <a:gd name="T30" fmla="*/ 3 w 306"/>
                <a:gd name="T31" fmla="*/ 3 h 27"/>
                <a:gd name="T32" fmla="*/ 8 w 306"/>
                <a:gd name="T33" fmla="*/ 1 h 27"/>
                <a:gd name="T34" fmla="*/ 13 w 306"/>
                <a:gd name="T35" fmla="*/ 0 h 27"/>
                <a:gd name="T36" fmla="*/ 293 w 306"/>
                <a:gd name="T37" fmla="*/ 0 h 27"/>
                <a:gd name="T38" fmla="*/ 293 w 306"/>
                <a:gd name="T39" fmla="*/ 0 h 27"/>
                <a:gd name="T40" fmla="*/ 298 w 306"/>
                <a:gd name="T41" fmla="*/ 1 h 27"/>
                <a:gd name="T42" fmla="*/ 302 w 306"/>
                <a:gd name="T43" fmla="*/ 3 h 27"/>
                <a:gd name="T44" fmla="*/ 305 w 306"/>
                <a:gd name="T45" fmla="*/ 8 h 27"/>
                <a:gd name="T46" fmla="*/ 306 w 306"/>
                <a:gd name="T47" fmla="*/ 13 h 27"/>
                <a:gd name="T48" fmla="*/ 306 w 306"/>
                <a:gd name="T4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 h="27">
                  <a:moveTo>
                    <a:pt x="306" y="13"/>
                  </a:moveTo>
                  <a:lnTo>
                    <a:pt x="306" y="13"/>
                  </a:lnTo>
                  <a:lnTo>
                    <a:pt x="305" y="18"/>
                  </a:lnTo>
                  <a:lnTo>
                    <a:pt x="302" y="23"/>
                  </a:lnTo>
                  <a:lnTo>
                    <a:pt x="298" y="26"/>
                  </a:lnTo>
                  <a:lnTo>
                    <a:pt x="293" y="27"/>
                  </a:lnTo>
                  <a:lnTo>
                    <a:pt x="13" y="27"/>
                  </a:lnTo>
                  <a:lnTo>
                    <a:pt x="13" y="27"/>
                  </a:lnTo>
                  <a:lnTo>
                    <a:pt x="8" y="26"/>
                  </a:lnTo>
                  <a:lnTo>
                    <a:pt x="3" y="23"/>
                  </a:lnTo>
                  <a:lnTo>
                    <a:pt x="1" y="18"/>
                  </a:lnTo>
                  <a:lnTo>
                    <a:pt x="0" y="13"/>
                  </a:lnTo>
                  <a:lnTo>
                    <a:pt x="0" y="13"/>
                  </a:lnTo>
                  <a:lnTo>
                    <a:pt x="0" y="13"/>
                  </a:lnTo>
                  <a:lnTo>
                    <a:pt x="1" y="8"/>
                  </a:lnTo>
                  <a:lnTo>
                    <a:pt x="3" y="3"/>
                  </a:lnTo>
                  <a:lnTo>
                    <a:pt x="8" y="1"/>
                  </a:lnTo>
                  <a:lnTo>
                    <a:pt x="13" y="0"/>
                  </a:lnTo>
                  <a:lnTo>
                    <a:pt x="293" y="0"/>
                  </a:lnTo>
                  <a:lnTo>
                    <a:pt x="293" y="0"/>
                  </a:lnTo>
                  <a:lnTo>
                    <a:pt x="298" y="1"/>
                  </a:lnTo>
                  <a:lnTo>
                    <a:pt x="302" y="3"/>
                  </a:lnTo>
                  <a:lnTo>
                    <a:pt x="305" y="8"/>
                  </a:lnTo>
                  <a:lnTo>
                    <a:pt x="306" y="13"/>
                  </a:lnTo>
                  <a:lnTo>
                    <a:pt x="306" y="13"/>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23" name="Freeform 234"/>
            <p:cNvSpPr/>
            <p:nvPr/>
          </p:nvSpPr>
          <p:spPr bwMode="auto">
            <a:xfrm>
              <a:off x="1821150" y="4260520"/>
              <a:ext cx="467598" cy="39472"/>
            </a:xfrm>
            <a:custGeom>
              <a:avLst/>
              <a:gdLst>
                <a:gd name="T0" fmla="*/ 306 w 306"/>
                <a:gd name="T1" fmla="*/ 13 h 27"/>
                <a:gd name="T2" fmla="*/ 306 w 306"/>
                <a:gd name="T3" fmla="*/ 13 h 27"/>
                <a:gd name="T4" fmla="*/ 305 w 306"/>
                <a:gd name="T5" fmla="*/ 19 h 27"/>
                <a:gd name="T6" fmla="*/ 302 w 306"/>
                <a:gd name="T7" fmla="*/ 23 h 27"/>
                <a:gd name="T8" fmla="*/ 298 w 306"/>
                <a:gd name="T9" fmla="*/ 26 h 27"/>
                <a:gd name="T10" fmla="*/ 292 w 306"/>
                <a:gd name="T11" fmla="*/ 27 h 27"/>
                <a:gd name="T12" fmla="*/ 13 w 306"/>
                <a:gd name="T13" fmla="*/ 27 h 27"/>
                <a:gd name="T14" fmla="*/ 13 w 306"/>
                <a:gd name="T15" fmla="*/ 27 h 27"/>
                <a:gd name="T16" fmla="*/ 7 w 306"/>
                <a:gd name="T17" fmla="*/ 26 h 27"/>
                <a:gd name="T18" fmla="*/ 3 w 306"/>
                <a:gd name="T19" fmla="*/ 23 h 27"/>
                <a:gd name="T20" fmla="*/ 1 w 306"/>
                <a:gd name="T21" fmla="*/ 19 h 27"/>
                <a:gd name="T22" fmla="*/ 0 w 306"/>
                <a:gd name="T23" fmla="*/ 13 h 27"/>
                <a:gd name="T24" fmla="*/ 0 w 306"/>
                <a:gd name="T25" fmla="*/ 13 h 27"/>
                <a:gd name="T26" fmla="*/ 0 w 306"/>
                <a:gd name="T27" fmla="*/ 13 h 27"/>
                <a:gd name="T28" fmla="*/ 1 w 306"/>
                <a:gd name="T29" fmla="*/ 9 h 27"/>
                <a:gd name="T30" fmla="*/ 3 w 306"/>
                <a:gd name="T31" fmla="*/ 4 h 27"/>
                <a:gd name="T32" fmla="*/ 7 w 306"/>
                <a:gd name="T33" fmla="*/ 1 h 27"/>
                <a:gd name="T34" fmla="*/ 13 w 306"/>
                <a:gd name="T35" fmla="*/ 0 h 27"/>
                <a:gd name="T36" fmla="*/ 292 w 306"/>
                <a:gd name="T37" fmla="*/ 0 h 27"/>
                <a:gd name="T38" fmla="*/ 292 w 306"/>
                <a:gd name="T39" fmla="*/ 0 h 27"/>
                <a:gd name="T40" fmla="*/ 298 w 306"/>
                <a:gd name="T41" fmla="*/ 1 h 27"/>
                <a:gd name="T42" fmla="*/ 302 w 306"/>
                <a:gd name="T43" fmla="*/ 4 h 27"/>
                <a:gd name="T44" fmla="*/ 305 w 306"/>
                <a:gd name="T45" fmla="*/ 9 h 27"/>
                <a:gd name="T46" fmla="*/ 306 w 306"/>
                <a:gd name="T47" fmla="*/ 13 h 27"/>
                <a:gd name="T48" fmla="*/ 306 w 306"/>
                <a:gd name="T4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 h="27">
                  <a:moveTo>
                    <a:pt x="306" y="13"/>
                  </a:moveTo>
                  <a:lnTo>
                    <a:pt x="306" y="13"/>
                  </a:lnTo>
                  <a:lnTo>
                    <a:pt x="305" y="19"/>
                  </a:lnTo>
                  <a:lnTo>
                    <a:pt x="302" y="23"/>
                  </a:lnTo>
                  <a:lnTo>
                    <a:pt x="298" y="26"/>
                  </a:lnTo>
                  <a:lnTo>
                    <a:pt x="292" y="27"/>
                  </a:lnTo>
                  <a:lnTo>
                    <a:pt x="13" y="27"/>
                  </a:lnTo>
                  <a:lnTo>
                    <a:pt x="13" y="27"/>
                  </a:lnTo>
                  <a:lnTo>
                    <a:pt x="7" y="26"/>
                  </a:lnTo>
                  <a:lnTo>
                    <a:pt x="3" y="23"/>
                  </a:lnTo>
                  <a:lnTo>
                    <a:pt x="1" y="19"/>
                  </a:lnTo>
                  <a:lnTo>
                    <a:pt x="0" y="13"/>
                  </a:lnTo>
                  <a:lnTo>
                    <a:pt x="0" y="13"/>
                  </a:lnTo>
                  <a:lnTo>
                    <a:pt x="0" y="13"/>
                  </a:lnTo>
                  <a:lnTo>
                    <a:pt x="1" y="9"/>
                  </a:lnTo>
                  <a:lnTo>
                    <a:pt x="3" y="4"/>
                  </a:lnTo>
                  <a:lnTo>
                    <a:pt x="7" y="1"/>
                  </a:lnTo>
                  <a:lnTo>
                    <a:pt x="13" y="0"/>
                  </a:lnTo>
                  <a:lnTo>
                    <a:pt x="292" y="0"/>
                  </a:lnTo>
                  <a:lnTo>
                    <a:pt x="292" y="0"/>
                  </a:lnTo>
                  <a:lnTo>
                    <a:pt x="298" y="1"/>
                  </a:lnTo>
                  <a:lnTo>
                    <a:pt x="302" y="4"/>
                  </a:lnTo>
                  <a:lnTo>
                    <a:pt x="305" y="9"/>
                  </a:lnTo>
                  <a:lnTo>
                    <a:pt x="306" y="13"/>
                  </a:lnTo>
                  <a:lnTo>
                    <a:pt x="306" y="13"/>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24" name="Freeform 235"/>
            <p:cNvSpPr/>
            <p:nvPr/>
          </p:nvSpPr>
          <p:spPr bwMode="auto">
            <a:xfrm>
              <a:off x="1796859" y="4205866"/>
              <a:ext cx="464562" cy="39472"/>
            </a:xfrm>
            <a:custGeom>
              <a:avLst/>
              <a:gdLst>
                <a:gd name="T0" fmla="*/ 307 w 307"/>
                <a:gd name="T1" fmla="*/ 14 h 27"/>
                <a:gd name="T2" fmla="*/ 307 w 307"/>
                <a:gd name="T3" fmla="*/ 14 h 27"/>
                <a:gd name="T4" fmla="*/ 306 w 307"/>
                <a:gd name="T5" fmla="*/ 19 h 27"/>
                <a:gd name="T6" fmla="*/ 303 w 307"/>
                <a:gd name="T7" fmla="*/ 23 h 27"/>
                <a:gd name="T8" fmla="*/ 298 w 307"/>
                <a:gd name="T9" fmla="*/ 26 h 27"/>
                <a:gd name="T10" fmla="*/ 293 w 307"/>
                <a:gd name="T11" fmla="*/ 27 h 27"/>
                <a:gd name="T12" fmla="*/ 13 w 307"/>
                <a:gd name="T13" fmla="*/ 27 h 27"/>
                <a:gd name="T14" fmla="*/ 13 w 307"/>
                <a:gd name="T15" fmla="*/ 27 h 27"/>
                <a:gd name="T16" fmla="*/ 8 w 307"/>
                <a:gd name="T17" fmla="*/ 26 h 27"/>
                <a:gd name="T18" fmla="*/ 4 w 307"/>
                <a:gd name="T19" fmla="*/ 23 h 27"/>
                <a:gd name="T20" fmla="*/ 1 w 307"/>
                <a:gd name="T21" fmla="*/ 19 h 27"/>
                <a:gd name="T22" fmla="*/ 0 w 307"/>
                <a:gd name="T23" fmla="*/ 14 h 27"/>
                <a:gd name="T24" fmla="*/ 0 w 307"/>
                <a:gd name="T25" fmla="*/ 14 h 27"/>
                <a:gd name="T26" fmla="*/ 0 w 307"/>
                <a:gd name="T27" fmla="*/ 14 h 27"/>
                <a:gd name="T28" fmla="*/ 1 w 307"/>
                <a:gd name="T29" fmla="*/ 9 h 27"/>
                <a:gd name="T30" fmla="*/ 4 w 307"/>
                <a:gd name="T31" fmla="*/ 5 h 27"/>
                <a:gd name="T32" fmla="*/ 8 w 307"/>
                <a:gd name="T33" fmla="*/ 1 h 27"/>
                <a:gd name="T34" fmla="*/ 13 w 307"/>
                <a:gd name="T35" fmla="*/ 0 h 27"/>
                <a:gd name="T36" fmla="*/ 293 w 307"/>
                <a:gd name="T37" fmla="*/ 0 h 27"/>
                <a:gd name="T38" fmla="*/ 293 w 307"/>
                <a:gd name="T39" fmla="*/ 0 h 27"/>
                <a:gd name="T40" fmla="*/ 298 w 307"/>
                <a:gd name="T41" fmla="*/ 1 h 27"/>
                <a:gd name="T42" fmla="*/ 303 w 307"/>
                <a:gd name="T43" fmla="*/ 5 h 27"/>
                <a:gd name="T44" fmla="*/ 306 w 307"/>
                <a:gd name="T45" fmla="*/ 9 h 27"/>
                <a:gd name="T46" fmla="*/ 307 w 307"/>
                <a:gd name="T47" fmla="*/ 14 h 27"/>
                <a:gd name="T48" fmla="*/ 307 w 307"/>
                <a:gd name="T49"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27">
                  <a:moveTo>
                    <a:pt x="307" y="14"/>
                  </a:moveTo>
                  <a:lnTo>
                    <a:pt x="307" y="14"/>
                  </a:lnTo>
                  <a:lnTo>
                    <a:pt x="306" y="19"/>
                  </a:lnTo>
                  <a:lnTo>
                    <a:pt x="303" y="23"/>
                  </a:lnTo>
                  <a:lnTo>
                    <a:pt x="298" y="26"/>
                  </a:lnTo>
                  <a:lnTo>
                    <a:pt x="293" y="27"/>
                  </a:lnTo>
                  <a:lnTo>
                    <a:pt x="13" y="27"/>
                  </a:lnTo>
                  <a:lnTo>
                    <a:pt x="13" y="27"/>
                  </a:lnTo>
                  <a:lnTo>
                    <a:pt x="8" y="26"/>
                  </a:lnTo>
                  <a:lnTo>
                    <a:pt x="4" y="23"/>
                  </a:lnTo>
                  <a:lnTo>
                    <a:pt x="1" y="19"/>
                  </a:lnTo>
                  <a:lnTo>
                    <a:pt x="0" y="14"/>
                  </a:lnTo>
                  <a:lnTo>
                    <a:pt x="0" y="14"/>
                  </a:lnTo>
                  <a:lnTo>
                    <a:pt x="0" y="14"/>
                  </a:lnTo>
                  <a:lnTo>
                    <a:pt x="1" y="9"/>
                  </a:lnTo>
                  <a:lnTo>
                    <a:pt x="4" y="5"/>
                  </a:lnTo>
                  <a:lnTo>
                    <a:pt x="8" y="1"/>
                  </a:lnTo>
                  <a:lnTo>
                    <a:pt x="13" y="0"/>
                  </a:lnTo>
                  <a:lnTo>
                    <a:pt x="293" y="0"/>
                  </a:lnTo>
                  <a:lnTo>
                    <a:pt x="293" y="0"/>
                  </a:lnTo>
                  <a:lnTo>
                    <a:pt x="298" y="1"/>
                  </a:lnTo>
                  <a:lnTo>
                    <a:pt x="303" y="5"/>
                  </a:lnTo>
                  <a:lnTo>
                    <a:pt x="306" y="9"/>
                  </a:lnTo>
                  <a:lnTo>
                    <a:pt x="307" y="14"/>
                  </a:lnTo>
                  <a:lnTo>
                    <a:pt x="307" y="14"/>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25" name="Freeform 236"/>
            <p:cNvSpPr/>
            <p:nvPr/>
          </p:nvSpPr>
          <p:spPr bwMode="auto">
            <a:xfrm>
              <a:off x="1805969" y="4151212"/>
              <a:ext cx="467598" cy="39472"/>
            </a:xfrm>
            <a:custGeom>
              <a:avLst/>
              <a:gdLst>
                <a:gd name="T0" fmla="*/ 307 w 307"/>
                <a:gd name="T1" fmla="*/ 15 h 28"/>
                <a:gd name="T2" fmla="*/ 307 w 307"/>
                <a:gd name="T3" fmla="*/ 15 h 28"/>
                <a:gd name="T4" fmla="*/ 306 w 307"/>
                <a:gd name="T5" fmla="*/ 20 h 28"/>
                <a:gd name="T6" fmla="*/ 303 w 307"/>
                <a:gd name="T7" fmla="*/ 24 h 28"/>
                <a:gd name="T8" fmla="*/ 299 w 307"/>
                <a:gd name="T9" fmla="*/ 27 h 28"/>
                <a:gd name="T10" fmla="*/ 293 w 307"/>
                <a:gd name="T11" fmla="*/ 28 h 28"/>
                <a:gd name="T12" fmla="*/ 14 w 307"/>
                <a:gd name="T13" fmla="*/ 28 h 28"/>
                <a:gd name="T14" fmla="*/ 14 w 307"/>
                <a:gd name="T15" fmla="*/ 28 h 28"/>
                <a:gd name="T16" fmla="*/ 9 w 307"/>
                <a:gd name="T17" fmla="*/ 27 h 28"/>
                <a:gd name="T18" fmla="*/ 4 w 307"/>
                <a:gd name="T19" fmla="*/ 24 h 28"/>
                <a:gd name="T20" fmla="*/ 1 w 307"/>
                <a:gd name="T21" fmla="*/ 20 h 28"/>
                <a:gd name="T22" fmla="*/ 0 w 307"/>
                <a:gd name="T23" fmla="*/ 15 h 28"/>
                <a:gd name="T24" fmla="*/ 0 w 307"/>
                <a:gd name="T25" fmla="*/ 15 h 28"/>
                <a:gd name="T26" fmla="*/ 0 w 307"/>
                <a:gd name="T27" fmla="*/ 15 h 28"/>
                <a:gd name="T28" fmla="*/ 1 w 307"/>
                <a:gd name="T29" fmla="*/ 9 h 28"/>
                <a:gd name="T30" fmla="*/ 4 w 307"/>
                <a:gd name="T31" fmla="*/ 5 h 28"/>
                <a:gd name="T32" fmla="*/ 9 w 307"/>
                <a:gd name="T33" fmla="*/ 2 h 28"/>
                <a:gd name="T34" fmla="*/ 14 w 307"/>
                <a:gd name="T35" fmla="*/ 0 h 28"/>
                <a:gd name="T36" fmla="*/ 293 w 307"/>
                <a:gd name="T37" fmla="*/ 0 h 28"/>
                <a:gd name="T38" fmla="*/ 293 w 307"/>
                <a:gd name="T39" fmla="*/ 0 h 28"/>
                <a:gd name="T40" fmla="*/ 299 w 307"/>
                <a:gd name="T41" fmla="*/ 2 h 28"/>
                <a:gd name="T42" fmla="*/ 303 w 307"/>
                <a:gd name="T43" fmla="*/ 5 h 28"/>
                <a:gd name="T44" fmla="*/ 306 w 307"/>
                <a:gd name="T45" fmla="*/ 9 h 28"/>
                <a:gd name="T46" fmla="*/ 307 w 307"/>
                <a:gd name="T47" fmla="*/ 15 h 28"/>
                <a:gd name="T48" fmla="*/ 307 w 307"/>
                <a:gd name="T4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28">
                  <a:moveTo>
                    <a:pt x="307" y="15"/>
                  </a:moveTo>
                  <a:lnTo>
                    <a:pt x="307" y="15"/>
                  </a:lnTo>
                  <a:lnTo>
                    <a:pt x="306" y="20"/>
                  </a:lnTo>
                  <a:lnTo>
                    <a:pt x="303" y="24"/>
                  </a:lnTo>
                  <a:lnTo>
                    <a:pt x="299" y="27"/>
                  </a:lnTo>
                  <a:lnTo>
                    <a:pt x="293" y="28"/>
                  </a:lnTo>
                  <a:lnTo>
                    <a:pt x="14" y="28"/>
                  </a:lnTo>
                  <a:lnTo>
                    <a:pt x="14" y="28"/>
                  </a:lnTo>
                  <a:lnTo>
                    <a:pt x="9" y="27"/>
                  </a:lnTo>
                  <a:lnTo>
                    <a:pt x="4" y="24"/>
                  </a:lnTo>
                  <a:lnTo>
                    <a:pt x="1" y="20"/>
                  </a:lnTo>
                  <a:lnTo>
                    <a:pt x="0" y="15"/>
                  </a:lnTo>
                  <a:lnTo>
                    <a:pt x="0" y="15"/>
                  </a:lnTo>
                  <a:lnTo>
                    <a:pt x="0" y="15"/>
                  </a:lnTo>
                  <a:lnTo>
                    <a:pt x="1" y="9"/>
                  </a:lnTo>
                  <a:lnTo>
                    <a:pt x="4" y="5"/>
                  </a:lnTo>
                  <a:lnTo>
                    <a:pt x="9" y="2"/>
                  </a:lnTo>
                  <a:lnTo>
                    <a:pt x="14" y="0"/>
                  </a:lnTo>
                  <a:lnTo>
                    <a:pt x="293" y="0"/>
                  </a:lnTo>
                  <a:lnTo>
                    <a:pt x="293" y="0"/>
                  </a:lnTo>
                  <a:lnTo>
                    <a:pt x="299" y="2"/>
                  </a:lnTo>
                  <a:lnTo>
                    <a:pt x="303" y="5"/>
                  </a:lnTo>
                  <a:lnTo>
                    <a:pt x="306" y="9"/>
                  </a:lnTo>
                  <a:lnTo>
                    <a:pt x="307" y="15"/>
                  </a:lnTo>
                  <a:lnTo>
                    <a:pt x="307" y="15"/>
                  </a:lnTo>
                  <a:close/>
                </a:path>
              </a:pathLst>
            </a:custGeom>
            <a:solidFill>
              <a:srgbClr val="4D08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26" name="Freeform 237"/>
            <p:cNvSpPr/>
            <p:nvPr/>
          </p:nvSpPr>
          <p:spPr bwMode="auto">
            <a:xfrm>
              <a:off x="2270529" y="2806111"/>
              <a:ext cx="191291" cy="252016"/>
            </a:xfrm>
            <a:custGeom>
              <a:avLst/>
              <a:gdLst>
                <a:gd name="T0" fmla="*/ 126 w 126"/>
                <a:gd name="T1" fmla="*/ 28 h 166"/>
                <a:gd name="T2" fmla="*/ 38 w 126"/>
                <a:gd name="T3" fmla="*/ 166 h 166"/>
                <a:gd name="T4" fmla="*/ 36 w 126"/>
                <a:gd name="T5" fmla="*/ 166 h 166"/>
                <a:gd name="T6" fmla="*/ 0 w 126"/>
                <a:gd name="T7" fmla="*/ 3 h 166"/>
                <a:gd name="T8" fmla="*/ 0 w 126"/>
                <a:gd name="T9" fmla="*/ 3 h 166"/>
                <a:gd name="T10" fmla="*/ 17 w 126"/>
                <a:gd name="T11" fmla="*/ 1 h 166"/>
                <a:gd name="T12" fmla="*/ 33 w 126"/>
                <a:gd name="T13" fmla="*/ 0 h 166"/>
                <a:gd name="T14" fmla="*/ 48 w 126"/>
                <a:gd name="T15" fmla="*/ 0 h 166"/>
                <a:gd name="T16" fmla="*/ 63 w 126"/>
                <a:gd name="T17" fmla="*/ 2 h 166"/>
                <a:gd name="T18" fmla="*/ 79 w 126"/>
                <a:gd name="T19" fmla="*/ 5 h 166"/>
                <a:gd name="T20" fmla="*/ 94 w 126"/>
                <a:gd name="T21" fmla="*/ 10 h 166"/>
                <a:gd name="T22" fmla="*/ 108 w 126"/>
                <a:gd name="T23" fmla="*/ 17 h 166"/>
                <a:gd name="T24" fmla="*/ 123 w 126"/>
                <a:gd name="T25" fmla="*/ 25 h 166"/>
                <a:gd name="T26" fmla="*/ 123 w 126"/>
                <a:gd name="T27" fmla="*/ 25 h 166"/>
                <a:gd name="T28" fmla="*/ 126 w 126"/>
                <a:gd name="T29" fmla="*/ 28 h 166"/>
                <a:gd name="T30" fmla="*/ 126 w 126"/>
                <a:gd name="T31" fmla="*/ 2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66">
                  <a:moveTo>
                    <a:pt x="126" y="28"/>
                  </a:moveTo>
                  <a:lnTo>
                    <a:pt x="38" y="166"/>
                  </a:lnTo>
                  <a:lnTo>
                    <a:pt x="36" y="166"/>
                  </a:lnTo>
                  <a:lnTo>
                    <a:pt x="0" y="3"/>
                  </a:lnTo>
                  <a:lnTo>
                    <a:pt x="0" y="3"/>
                  </a:lnTo>
                  <a:lnTo>
                    <a:pt x="17" y="1"/>
                  </a:lnTo>
                  <a:lnTo>
                    <a:pt x="33" y="0"/>
                  </a:lnTo>
                  <a:lnTo>
                    <a:pt x="48" y="0"/>
                  </a:lnTo>
                  <a:lnTo>
                    <a:pt x="63" y="2"/>
                  </a:lnTo>
                  <a:lnTo>
                    <a:pt x="79" y="5"/>
                  </a:lnTo>
                  <a:lnTo>
                    <a:pt x="94" y="10"/>
                  </a:lnTo>
                  <a:lnTo>
                    <a:pt x="108" y="17"/>
                  </a:lnTo>
                  <a:lnTo>
                    <a:pt x="123" y="25"/>
                  </a:lnTo>
                  <a:lnTo>
                    <a:pt x="123" y="25"/>
                  </a:lnTo>
                  <a:lnTo>
                    <a:pt x="126" y="28"/>
                  </a:lnTo>
                  <a:lnTo>
                    <a:pt x="126" y="28"/>
                  </a:lnTo>
                  <a:close/>
                </a:path>
              </a:pathLst>
            </a:custGeom>
            <a:solidFill>
              <a:srgbClr val="DAE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27" name="Freeform 238"/>
            <p:cNvSpPr/>
            <p:nvPr/>
          </p:nvSpPr>
          <p:spPr bwMode="auto">
            <a:xfrm>
              <a:off x="2334294" y="2878983"/>
              <a:ext cx="242908" cy="449380"/>
            </a:xfrm>
            <a:custGeom>
              <a:avLst/>
              <a:gdLst>
                <a:gd name="T0" fmla="*/ 155 w 159"/>
                <a:gd name="T1" fmla="*/ 101 h 296"/>
                <a:gd name="T2" fmla="*/ 155 w 159"/>
                <a:gd name="T3" fmla="*/ 101 h 296"/>
                <a:gd name="T4" fmla="*/ 156 w 159"/>
                <a:gd name="T5" fmla="*/ 105 h 296"/>
                <a:gd name="T6" fmla="*/ 156 w 159"/>
                <a:gd name="T7" fmla="*/ 105 h 296"/>
                <a:gd name="T8" fmla="*/ 156 w 159"/>
                <a:gd name="T9" fmla="*/ 105 h 296"/>
                <a:gd name="T10" fmla="*/ 158 w 159"/>
                <a:gd name="T11" fmla="*/ 120 h 296"/>
                <a:gd name="T12" fmla="*/ 159 w 159"/>
                <a:gd name="T13" fmla="*/ 136 h 296"/>
                <a:gd name="T14" fmla="*/ 158 w 159"/>
                <a:gd name="T15" fmla="*/ 151 h 296"/>
                <a:gd name="T16" fmla="*/ 157 w 159"/>
                <a:gd name="T17" fmla="*/ 166 h 296"/>
                <a:gd name="T18" fmla="*/ 153 w 159"/>
                <a:gd name="T19" fmla="*/ 182 h 296"/>
                <a:gd name="T20" fmla="*/ 149 w 159"/>
                <a:gd name="T21" fmla="*/ 196 h 296"/>
                <a:gd name="T22" fmla="*/ 141 w 159"/>
                <a:gd name="T23" fmla="*/ 211 h 296"/>
                <a:gd name="T24" fmla="*/ 133 w 159"/>
                <a:gd name="T25" fmla="*/ 225 h 296"/>
                <a:gd name="T26" fmla="*/ 133 w 159"/>
                <a:gd name="T27" fmla="*/ 225 h 296"/>
                <a:gd name="T28" fmla="*/ 124 w 159"/>
                <a:gd name="T29" fmla="*/ 238 h 296"/>
                <a:gd name="T30" fmla="*/ 114 w 159"/>
                <a:gd name="T31" fmla="*/ 250 h 296"/>
                <a:gd name="T32" fmla="*/ 103 w 159"/>
                <a:gd name="T33" fmla="*/ 261 h 296"/>
                <a:gd name="T34" fmla="*/ 91 w 159"/>
                <a:gd name="T35" fmla="*/ 271 h 296"/>
                <a:gd name="T36" fmla="*/ 78 w 159"/>
                <a:gd name="T37" fmla="*/ 278 h 296"/>
                <a:gd name="T38" fmla="*/ 64 w 159"/>
                <a:gd name="T39" fmla="*/ 286 h 296"/>
                <a:gd name="T40" fmla="*/ 50 w 159"/>
                <a:gd name="T41" fmla="*/ 291 h 296"/>
                <a:gd name="T42" fmla="*/ 34 w 159"/>
                <a:gd name="T43" fmla="*/ 296 h 296"/>
                <a:gd name="T44" fmla="*/ 0 w 159"/>
                <a:gd name="T45" fmla="*/ 138 h 296"/>
                <a:gd name="T46" fmla="*/ 88 w 159"/>
                <a:gd name="T47" fmla="*/ 0 h 296"/>
                <a:gd name="T48" fmla="*/ 88 w 159"/>
                <a:gd name="T49" fmla="*/ 0 h 296"/>
                <a:gd name="T50" fmla="*/ 101 w 159"/>
                <a:gd name="T51" fmla="*/ 10 h 296"/>
                <a:gd name="T52" fmla="*/ 112 w 159"/>
                <a:gd name="T53" fmla="*/ 21 h 296"/>
                <a:gd name="T54" fmla="*/ 122 w 159"/>
                <a:gd name="T55" fmla="*/ 32 h 296"/>
                <a:gd name="T56" fmla="*/ 131 w 159"/>
                <a:gd name="T57" fmla="*/ 44 h 296"/>
                <a:gd name="T58" fmla="*/ 139 w 159"/>
                <a:gd name="T59" fmla="*/ 57 h 296"/>
                <a:gd name="T60" fmla="*/ 146 w 159"/>
                <a:gd name="T61" fmla="*/ 71 h 296"/>
                <a:gd name="T62" fmla="*/ 151 w 159"/>
                <a:gd name="T63" fmla="*/ 86 h 296"/>
                <a:gd name="T64" fmla="*/ 155 w 159"/>
                <a:gd name="T65" fmla="*/ 101 h 296"/>
                <a:gd name="T66" fmla="*/ 155 w 159"/>
                <a:gd name="T67" fmla="*/ 10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296">
                  <a:moveTo>
                    <a:pt x="155" y="101"/>
                  </a:moveTo>
                  <a:lnTo>
                    <a:pt x="155" y="101"/>
                  </a:lnTo>
                  <a:lnTo>
                    <a:pt x="156" y="105"/>
                  </a:lnTo>
                  <a:lnTo>
                    <a:pt x="156" y="105"/>
                  </a:lnTo>
                  <a:lnTo>
                    <a:pt x="156" y="105"/>
                  </a:lnTo>
                  <a:lnTo>
                    <a:pt x="158" y="120"/>
                  </a:lnTo>
                  <a:lnTo>
                    <a:pt x="159" y="136"/>
                  </a:lnTo>
                  <a:lnTo>
                    <a:pt x="158" y="151"/>
                  </a:lnTo>
                  <a:lnTo>
                    <a:pt x="157" y="166"/>
                  </a:lnTo>
                  <a:lnTo>
                    <a:pt x="153" y="182"/>
                  </a:lnTo>
                  <a:lnTo>
                    <a:pt x="149" y="196"/>
                  </a:lnTo>
                  <a:lnTo>
                    <a:pt x="141" y="211"/>
                  </a:lnTo>
                  <a:lnTo>
                    <a:pt x="133" y="225"/>
                  </a:lnTo>
                  <a:lnTo>
                    <a:pt x="133" y="225"/>
                  </a:lnTo>
                  <a:lnTo>
                    <a:pt x="124" y="238"/>
                  </a:lnTo>
                  <a:lnTo>
                    <a:pt x="114" y="250"/>
                  </a:lnTo>
                  <a:lnTo>
                    <a:pt x="103" y="261"/>
                  </a:lnTo>
                  <a:lnTo>
                    <a:pt x="91" y="271"/>
                  </a:lnTo>
                  <a:lnTo>
                    <a:pt x="78" y="278"/>
                  </a:lnTo>
                  <a:lnTo>
                    <a:pt x="64" y="286"/>
                  </a:lnTo>
                  <a:lnTo>
                    <a:pt x="50" y="291"/>
                  </a:lnTo>
                  <a:lnTo>
                    <a:pt x="34" y="296"/>
                  </a:lnTo>
                  <a:lnTo>
                    <a:pt x="0" y="138"/>
                  </a:lnTo>
                  <a:lnTo>
                    <a:pt x="88" y="0"/>
                  </a:lnTo>
                  <a:lnTo>
                    <a:pt x="88" y="0"/>
                  </a:lnTo>
                  <a:lnTo>
                    <a:pt x="101" y="10"/>
                  </a:lnTo>
                  <a:lnTo>
                    <a:pt x="112" y="21"/>
                  </a:lnTo>
                  <a:lnTo>
                    <a:pt x="122" y="32"/>
                  </a:lnTo>
                  <a:lnTo>
                    <a:pt x="131" y="44"/>
                  </a:lnTo>
                  <a:lnTo>
                    <a:pt x="139" y="57"/>
                  </a:lnTo>
                  <a:lnTo>
                    <a:pt x="146" y="71"/>
                  </a:lnTo>
                  <a:lnTo>
                    <a:pt x="151" y="86"/>
                  </a:lnTo>
                  <a:lnTo>
                    <a:pt x="155" y="101"/>
                  </a:lnTo>
                  <a:lnTo>
                    <a:pt x="155" y="101"/>
                  </a:lnTo>
                  <a:close/>
                </a:path>
              </a:pathLst>
            </a:custGeom>
            <a:solidFill>
              <a:srgbClr val="00B0F0"/>
            </a:solidFill>
            <a:ln>
              <a:noFill/>
            </a:ln>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28" name="Freeform 239"/>
            <p:cNvSpPr/>
            <p:nvPr/>
          </p:nvSpPr>
          <p:spPr bwMode="auto">
            <a:xfrm>
              <a:off x="2064058" y="2845582"/>
              <a:ext cx="303635" cy="491888"/>
            </a:xfrm>
            <a:custGeom>
              <a:avLst/>
              <a:gdLst>
                <a:gd name="T0" fmla="*/ 131 w 201"/>
                <a:gd name="T1" fmla="*/ 0 h 323"/>
                <a:gd name="T2" fmla="*/ 201 w 201"/>
                <a:gd name="T3" fmla="*/ 319 h 323"/>
                <a:gd name="T4" fmla="*/ 201 w 201"/>
                <a:gd name="T5" fmla="*/ 319 h 323"/>
                <a:gd name="T6" fmla="*/ 200 w 201"/>
                <a:gd name="T7" fmla="*/ 320 h 323"/>
                <a:gd name="T8" fmla="*/ 200 w 201"/>
                <a:gd name="T9" fmla="*/ 320 h 323"/>
                <a:gd name="T10" fmla="*/ 184 w 201"/>
                <a:gd name="T11" fmla="*/ 322 h 323"/>
                <a:gd name="T12" fmla="*/ 168 w 201"/>
                <a:gd name="T13" fmla="*/ 323 h 323"/>
                <a:gd name="T14" fmla="*/ 152 w 201"/>
                <a:gd name="T15" fmla="*/ 323 h 323"/>
                <a:gd name="T16" fmla="*/ 136 w 201"/>
                <a:gd name="T17" fmla="*/ 321 h 323"/>
                <a:gd name="T18" fmla="*/ 121 w 201"/>
                <a:gd name="T19" fmla="*/ 318 h 323"/>
                <a:gd name="T20" fmla="*/ 106 w 201"/>
                <a:gd name="T21" fmla="*/ 312 h 323"/>
                <a:gd name="T22" fmla="*/ 91 w 201"/>
                <a:gd name="T23" fmla="*/ 306 h 323"/>
                <a:gd name="T24" fmla="*/ 77 w 201"/>
                <a:gd name="T25" fmla="*/ 297 h 323"/>
                <a:gd name="T26" fmla="*/ 77 w 201"/>
                <a:gd name="T27" fmla="*/ 297 h 323"/>
                <a:gd name="T28" fmla="*/ 63 w 201"/>
                <a:gd name="T29" fmla="*/ 288 h 323"/>
                <a:gd name="T30" fmla="*/ 50 w 201"/>
                <a:gd name="T31" fmla="*/ 278 h 323"/>
                <a:gd name="T32" fmla="*/ 40 w 201"/>
                <a:gd name="T33" fmla="*/ 266 h 323"/>
                <a:gd name="T34" fmla="*/ 30 w 201"/>
                <a:gd name="T35" fmla="*/ 254 h 323"/>
                <a:gd name="T36" fmla="*/ 22 w 201"/>
                <a:gd name="T37" fmla="*/ 241 h 323"/>
                <a:gd name="T38" fmla="*/ 15 w 201"/>
                <a:gd name="T39" fmla="*/ 227 h 323"/>
                <a:gd name="T40" fmla="*/ 9 w 201"/>
                <a:gd name="T41" fmla="*/ 211 h 323"/>
                <a:gd name="T42" fmla="*/ 5 w 201"/>
                <a:gd name="T43" fmla="*/ 195 h 323"/>
                <a:gd name="T44" fmla="*/ 5 w 201"/>
                <a:gd name="T45" fmla="*/ 195 h 323"/>
                <a:gd name="T46" fmla="*/ 2 w 201"/>
                <a:gd name="T47" fmla="*/ 179 h 323"/>
                <a:gd name="T48" fmla="*/ 0 w 201"/>
                <a:gd name="T49" fmla="*/ 162 h 323"/>
                <a:gd name="T50" fmla="*/ 2 w 201"/>
                <a:gd name="T51" fmla="*/ 146 h 323"/>
                <a:gd name="T52" fmla="*/ 3 w 201"/>
                <a:gd name="T53" fmla="*/ 131 h 323"/>
                <a:gd name="T54" fmla="*/ 7 w 201"/>
                <a:gd name="T55" fmla="*/ 116 h 323"/>
                <a:gd name="T56" fmla="*/ 11 w 201"/>
                <a:gd name="T57" fmla="*/ 101 h 323"/>
                <a:gd name="T58" fmla="*/ 18 w 201"/>
                <a:gd name="T59" fmla="*/ 86 h 323"/>
                <a:gd name="T60" fmla="*/ 27 w 201"/>
                <a:gd name="T61" fmla="*/ 71 h 323"/>
                <a:gd name="T62" fmla="*/ 27 w 201"/>
                <a:gd name="T63" fmla="*/ 71 h 323"/>
                <a:gd name="T64" fmla="*/ 36 w 201"/>
                <a:gd name="T65" fmla="*/ 58 h 323"/>
                <a:gd name="T66" fmla="*/ 47 w 201"/>
                <a:gd name="T67" fmla="*/ 45 h 323"/>
                <a:gd name="T68" fmla="*/ 58 w 201"/>
                <a:gd name="T69" fmla="*/ 34 h 323"/>
                <a:gd name="T70" fmla="*/ 71 w 201"/>
                <a:gd name="T71" fmla="*/ 25 h 323"/>
                <a:gd name="T72" fmla="*/ 84 w 201"/>
                <a:gd name="T73" fmla="*/ 17 h 323"/>
                <a:gd name="T74" fmla="*/ 98 w 201"/>
                <a:gd name="T75" fmla="*/ 9 h 323"/>
                <a:gd name="T76" fmla="*/ 113 w 201"/>
                <a:gd name="T77" fmla="*/ 4 h 323"/>
                <a:gd name="T78" fmla="*/ 130 w 201"/>
                <a:gd name="T79" fmla="*/ 0 h 323"/>
                <a:gd name="T80" fmla="*/ 130 w 201"/>
                <a:gd name="T81" fmla="*/ 0 h 323"/>
                <a:gd name="T82" fmla="*/ 131 w 201"/>
                <a:gd name="T83" fmla="*/ 0 h 323"/>
                <a:gd name="T84" fmla="*/ 131 w 201"/>
                <a:gd name="T8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 h="323">
                  <a:moveTo>
                    <a:pt x="131" y="0"/>
                  </a:moveTo>
                  <a:lnTo>
                    <a:pt x="201" y="319"/>
                  </a:lnTo>
                  <a:lnTo>
                    <a:pt x="201" y="319"/>
                  </a:lnTo>
                  <a:lnTo>
                    <a:pt x="200" y="320"/>
                  </a:lnTo>
                  <a:lnTo>
                    <a:pt x="200" y="320"/>
                  </a:lnTo>
                  <a:lnTo>
                    <a:pt x="184" y="322"/>
                  </a:lnTo>
                  <a:lnTo>
                    <a:pt x="168" y="323"/>
                  </a:lnTo>
                  <a:lnTo>
                    <a:pt x="152" y="323"/>
                  </a:lnTo>
                  <a:lnTo>
                    <a:pt x="136" y="321"/>
                  </a:lnTo>
                  <a:lnTo>
                    <a:pt x="121" y="318"/>
                  </a:lnTo>
                  <a:lnTo>
                    <a:pt x="106" y="312"/>
                  </a:lnTo>
                  <a:lnTo>
                    <a:pt x="91" y="306"/>
                  </a:lnTo>
                  <a:lnTo>
                    <a:pt x="77" y="297"/>
                  </a:lnTo>
                  <a:lnTo>
                    <a:pt x="77" y="297"/>
                  </a:lnTo>
                  <a:lnTo>
                    <a:pt x="63" y="288"/>
                  </a:lnTo>
                  <a:lnTo>
                    <a:pt x="50" y="278"/>
                  </a:lnTo>
                  <a:lnTo>
                    <a:pt x="40" y="266"/>
                  </a:lnTo>
                  <a:lnTo>
                    <a:pt x="30" y="254"/>
                  </a:lnTo>
                  <a:lnTo>
                    <a:pt x="22" y="241"/>
                  </a:lnTo>
                  <a:lnTo>
                    <a:pt x="15" y="227"/>
                  </a:lnTo>
                  <a:lnTo>
                    <a:pt x="9" y="211"/>
                  </a:lnTo>
                  <a:lnTo>
                    <a:pt x="5" y="195"/>
                  </a:lnTo>
                  <a:lnTo>
                    <a:pt x="5" y="195"/>
                  </a:lnTo>
                  <a:lnTo>
                    <a:pt x="2" y="179"/>
                  </a:lnTo>
                  <a:lnTo>
                    <a:pt x="0" y="162"/>
                  </a:lnTo>
                  <a:lnTo>
                    <a:pt x="2" y="146"/>
                  </a:lnTo>
                  <a:lnTo>
                    <a:pt x="3" y="131"/>
                  </a:lnTo>
                  <a:lnTo>
                    <a:pt x="7" y="116"/>
                  </a:lnTo>
                  <a:lnTo>
                    <a:pt x="11" y="101"/>
                  </a:lnTo>
                  <a:lnTo>
                    <a:pt x="18" y="86"/>
                  </a:lnTo>
                  <a:lnTo>
                    <a:pt x="27" y="71"/>
                  </a:lnTo>
                  <a:lnTo>
                    <a:pt x="27" y="71"/>
                  </a:lnTo>
                  <a:lnTo>
                    <a:pt x="36" y="58"/>
                  </a:lnTo>
                  <a:lnTo>
                    <a:pt x="47" y="45"/>
                  </a:lnTo>
                  <a:lnTo>
                    <a:pt x="58" y="34"/>
                  </a:lnTo>
                  <a:lnTo>
                    <a:pt x="71" y="25"/>
                  </a:lnTo>
                  <a:lnTo>
                    <a:pt x="84" y="17"/>
                  </a:lnTo>
                  <a:lnTo>
                    <a:pt x="98" y="9"/>
                  </a:lnTo>
                  <a:lnTo>
                    <a:pt x="113" y="4"/>
                  </a:lnTo>
                  <a:lnTo>
                    <a:pt x="130" y="0"/>
                  </a:lnTo>
                  <a:lnTo>
                    <a:pt x="130" y="0"/>
                  </a:lnTo>
                  <a:lnTo>
                    <a:pt x="131" y="0"/>
                  </a:lnTo>
                  <a:lnTo>
                    <a:pt x="131" y="0"/>
                  </a:lnTo>
                  <a:close/>
                </a:path>
              </a:pathLst>
            </a:custGeom>
            <a:solidFill>
              <a:srgbClr val="5B9BD5"/>
            </a:solidFill>
            <a:ln>
              <a:noFill/>
            </a:ln>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29" name="Freeform 240"/>
            <p:cNvSpPr/>
            <p:nvPr/>
          </p:nvSpPr>
          <p:spPr bwMode="auto">
            <a:xfrm>
              <a:off x="2914235" y="1700880"/>
              <a:ext cx="370435" cy="343106"/>
            </a:xfrm>
            <a:custGeom>
              <a:avLst/>
              <a:gdLst>
                <a:gd name="T0" fmla="*/ 68 w 245"/>
                <a:gd name="T1" fmla="*/ 1 h 226"/>
                <a:gd name="T2" fmla="*/ 209 w 245"/>
                <a:gd name="T3" fmla="*/ 29 h 226"/>
                <a:gd name="T4" fmla="*/ 209 w 245"/>
                <a:gd name="T5" fmla="*/ 29 h 226"/>
                <a:gd name="T6" fmla="*/ 218 w 245"/>
                <a:gd name="T7" fmla="*/ 33 h 226"/>
                <a:gd name="T8" fmla="*/ 225 w 245"/>
                <a:gd name="T9" fmla="*/ 36 h 226"/>
                <a:gd name="T10" fmla="*/ 232 w 245"/>
                <a:gd name="T11" fmla="*/ 41 h 226"/>
                <a:gd name="T12" fmla="*/ 237 w 245"/>
                <a:gd name="T13" fmla="*/ 49 h 226"/>
                <a:gd name="T14" fmla="*/ 237 w 245"/>
                <a:gd name="T15" fmla="*/ 49 h 226"/>
                <a:gd name="T16" fmla="*/ 242 w 245"/>
                <a:gd name="T17" fmla="*/ 56 h 226"/>
                <a:gd name="T18" fmla="*/ 244 w 245"/>
                <a:gd name="T19" fmla="*/ 65 h 226"/>
                <a:gd name="T20" fmla="*/ 245 w 245"/>
                <a:gd name="T21" fmla="*/ 74 h 226"/>
                <a:gd name="T22" fmla="*/ 245 w 245"/>
                <a:gd name="T23" fmla="*/ 83 h 226"/>
                <a:gd name="T24" fmla="*/ 231 w 245"/>
                <a:gd name="T25" fmla="*/ 149 h 226"/>
                <a:gd name="T26" fmla="*/ 231 w 245"/>
                <a:gd name="T27" fmla="*/ 149 h 226"/>
                <a:gd name="T28" fmla="*/ 229 w 245"/>
                <a:gd name="T29" fmla="*/ 157 h 226"/>
                <a:gd name="T30" fmla="*/ 224 w 245"/>
                <a:gd name="T31" fmla="*/ 165 h 226"/>
                <a:gd name="T32" fmla="*/ 219 w 245"/>
                <a:gd name="T33" fmla="*/ 172 h 226"/>
                <a:gd name="T34" fmla="*/ 211 w 245"/>
                <a:gd name="T35" fmla="*/ 177 h 226"/>
                <a:gd name="T36" fmla="*/ 211 w 245"/>
                <a:gd name="T37" fmla="*/ 177 h 226"/>
                <a:gd name="T38" fmla="*/ 204 w 245"/>
                <a:gd name="T39" fmla="*/ 181 h 226"/>
                <a:gd name="T40" fmla="*/ 196 w 245"/>
                <a:gd name="T41" fmla="*/ 183 h 226"/>
                <a:gd name="T42" fmla="*/ 187 w 245"/>
                <a:gd name="T43" fmla="*/ 185 h 226"/>
                <a:gd name="T44" fmla="*/ 179 w 245"/>
                <a:gd name="T45" fmla="*/ 183 h 226"/>
                <a:gd name="T46" fmla="*/ 168 w 245"/>
                <a:gd name="T47" fmla="*/ 181 h 226"/>
                <a:gd name="T48" fmla="*/ 168 w 245"/>
                <a:gd name="T49" fmla="*/ 226 h 226"/>
                <a:gd name="T50" fmla="*/ 121 w 245"/>
                <a:gd name="T51" fmla="*/ 172 h 226"/>
                <a:gd name="T52" fmla="*/ 37 w 245"/>
                <a:gd name="T53" fmla="*/ 155 h 226"/>
                <a:gd name="T54" fmla="*/ 37 w 245"/>
                <a:gd name="T55" fmla="*/ 155 h 226"/>
                <a:gd name="T56" fmla="*/ 29 w 245"/>
                <a:gd name="T57" fmla="*/ 152 h 226"/>
                <a:gd name="T58" fmla="*/ 21 w 245"/>
                <a:gd name="T59" fmla="*/ 149 h 226"/>
                <a:gd name="T60" fmla="*/ 14 w 245"/>
                <a:gd name="T61" fmla="*/ 143 h 226"/>
                <a:gd name="T62" fmla="*/ 8 w 245"/>
                <a:gd name="T63" fmla="*/ 136 h 226"/>
                <a:gd name="T64" fmla="*/ 8 w 245"/>
                <a:gd name="T65" fmla="*/ 136 h 226"/>
                <a:gd name="T66" fmla="*/ 4 w 245"/>
                <a:gd name="T67" fmla="*/ 128 h 226"/>
                <a:gd name="T68" fmla="*/ 1 w 245"/>
                <a:gd name="T69" fmla="*/ 121 h 226"/>
                <a:gd name="T70" fmla="*/ 0 w 245"/>
                <a:gd name="T71" fmla="*/ 112 h 226"/>
                <a:gd name="T72" fmla="*/ 1 w 245"/>
                <a:gd name="T73" fmla="*/ 103 h 226"/>
                <a:gd name="T74" fmla="*/ 14 w 245"/>
                <a:gd name="T75" fmla="*/ 37 h 226"/>
                <a:gd name="T76" fmla="*/ 14 w 245"/>
                <a:gd name="T77" fmla="*/ 37 h 226"/>
                <a:gd name="T78" fmla="*/ 18 w 245"/>
                <a:gd name="T79" fmla="*/ 28 h 226"/>
                <a:gd name="T80" fmla="*/ 21 w 245"/>
                <a:gd name="T81" fmla="*/ 21 h 226"/>
                <a:gd name="T82" fmla="*/ 26 w 245"/>
                <a:gd name="T83" fmla="*/ 13 h 226"/>
                <a:gd name="T84" fmla="*/ 34 w 245"/>
                <a:gd name="T85" fmla="*/ 8 h 226"/>
                <a:gd name="T86" fmla="*/ 34 w 245"/>
                <a:gd name="T87" fmla="*/ 8 h 226"/>
                <a:gd name="T88" fmla="*/ 42 w 245"/>
                <a:gd name="T89" fmla="*/ 3 h 226"/>
                <a:gd name="T90" fmla="*/ 50 w 245"/>
                <a:gd name="T91" fmla="*/ 1 h 226"/>
                <a:gd name="T92" fmla="*/ 59 w 245"/>
                <a:gd name="T93" fmla="*/ 0 h 226"/>
                <a:gd name="T94" fmla="*/ 68 w 245"/>
                <a:gd name="T95" fmla="*/ 1 h 226"/>
                <a:gd name="T96" fmla="*/ 68 w 245"/>
                <a:gd name="T97" fmla="*/ 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26">
                  <a:moveTo>
                    <a:pt x="68" y="1"/>
                  </a:moveTo>
                  <a:lnTo>
                    <a:pt x="209" y="29"/>
                  </a:lnTo>
                  <a:lnTo>
                    <a:pt x="209" y="29"/>
                  </a:lnTo>
                  <a:lnTo>
                    <a:pt x="218" y="33"/>
                  </a:lnTo>
                  <a:lnTo>
                    <a:pt x="225" y="36"/>
                  </a:lnTo>
                  <a:lnTo>
                    <a:pt x="232" y="41"/>
                  </a:lnTo>
                  <a:lnTo>
                    <a:pt x="237" y="49"/>
                  </a:lnTo>
                  <a:lnTo>
                    <a:pt x="237" y="49"/>
                  </a:lnTo>
                  <a:lnTo>
                    <a:pt x="242" y="56"/>
                  </a:lnTo>
                  <a:lnTo>
                    <a:pt x="244" y="65"/>
                  </a:lnTo>
                  <a:lnTo>
                    <a:pt x="245" y="74"/>
                  </a:lnTo>
                  <a:lnTo>
                    <a:pt x="245" y="83"/>
                  </a:lnTo>
                  <a:lnTo>
                    <a:pt x="231" y="149"/>
                  </a:lnTo>
                  <a:lnTo>
                    <a:pt x="231" y="149"/>
                  </a:lnTo>
                  <a:lnTo>
                    <a:pt x="229" y="157"/>
                  </a:lnTo>
                  <a:lnTo>
                    <a:pt x="224" y="165"/>
                  </a:lnTo>
                  <a:lnTo>
                    <a:pt x="219" y="172"/>
                  </a:lnTo>
                  <a:lnTo>
                    <a:pt x="211" y="177"/>
                  </a:lnTo>
                  <a:lnTo>
                    <a:pt x="211" y="177"/>
                  </a:lnTo>
                  <a:lnTo>
                    <a:pt x="204" y="181"/>
                  </a:lnTo>
                  <a:lnTo>
                    <a:pt x="196" y="183"/>
                  </a:lnTo>
                  <a:lnTo>
                    <a:pt x="187" y="185"/>
                  </a:lnTo>
                  <a:lnTo>
                    <a:pt x="179" y="183"/>
                  </a:lnTo>
                  <a:lnTo>
                    <a:pt x="168" y="181"/>
                  </a:lnTo>
                  <a:lnTo>
                    <a:pt x="168" y="226"/>
                  </a:lnTo>
                  <a:lnTo>
                    <a:pt x="121" y="172"/>
                  </a:lnTo>
                  <a:lnTo>
                    <a:pt x="37" y="155"/>
                  </a:lnTo>
                  <a:lnTo>
                    <a:pt x="37" y="155"/>
                  </a:lnTo>
                  <a:lnTo>
                    <a:pt x="29" y="152"/>
                  </a:lnTo>
                  <a:lnTo>
                    <a:pt x="21" y="149"/>
                  </a:lnTo>
                  <a:lnTo>
                    <a:pt x="14" y="143"/>
                  </a:lnTo>
                  <a:lnTo>
                    <a:pt x="8" y="136"/>
                  </a:lnTo>
                  <a:lnTo>
                    <a:pt x="8" y="136"/>
                  </a:lnTo>
                  <a:lnTo>
                    <a:pt x="4" y="128"/>
                  </a:lnTo>
                  <a:lnTo>
                    <a:pt x="1" y="121"/>
                  </a:lnTo>
                  <a:lnTo>
                    <a:pt x="0" y="112"/>
                  </a:lnTo>
                  <a:lnTo>
                    <a:pt x="1" y="103"/>
                  </a:lnTo>
                  <a:lnTo>
                    <a:pt x="14" y="37"/>
                  </a:lnTo>
                  <a:lnTo>
                    <a:pt x="14" y="37"/>
                  </a:lnTo>
                  <a:lnTo>
                    <a:pt x="18" y="28"/>
                  </a:lnTo>
                  <a:lnTo>
                    <a:pt x="21" y="21"/>
                  </a:lnTo>
                  <a:lnTo>
                    <a:pt x="26" y="13"/>
                  </a:lnTo>
                  <a:lnTo>
                    <a:pt x="34" y="8"/>
                  </a:lnTo>
                  <a:lnTo>
                    <a:pt x="34" y="8"/>
                  </a:lnTo>
                  <a:lnTo>
                    <a:pt x="42" y="3"/>
                  </a:lnTo>
                  <a:lnTo>
                    <a:pt x="50" y="1"/>
                  </a:lnTo>
                  <a:lnTo>
                    <a:pt x="59" y="0"/>
                  </a:lnTo>
                  <a:lnTo>
                    <a:pt x="68" y="1"/>
                  </a:lnTo>
                  <a:lnTo>
                    <a:pt x="68" y="1"/>
                  </a:lnTo>
                  <a:close/>
                </a:path>
              </a:pathLst>
            </a:custGeom>
            <a:solidFill>
              <a:srgbClr val="00B050"/>
            </a:solidFill>
            <a:ln>
              <a:noFill/>
            </a:ln>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30" name="Freeform 241"/>
            <p:cNvSpPr>
              <a:spLocks noEditPoints="1"/>
            </p:cNvSpPr>
            <p:nvPr/>
          </p:nvSpPr>
          <p:spPr bwMode="auto">
            <a:xfrm>
              <a:off x="2583274" y="3197799"/>
              <a:ext cx="589052" cy="667997"/>
            </a:xfrm>
            <a:custGeom>
              <a:avLst/>
              <a:gdLst>
                <a:gd name="T0" fmla="*/ 385 w 387"/>
                <a:gd name="T1" fmla="*/ 170 h 441"/>
                <a:gd name="T2" fmla="*/ 386 w 387"/>
                <a:gd name="T3" fmla="*/ 163 h 441"/>
                <a:gd name="T4" fmla="*/ 381 w 387"/>
                <a:gd name="T5" fmla="*/ 150 h 441"/>
                <a:gd name="T6" fmla="*/ 251 w 387"/>
                <a:gd name="T7" fmla="*/ 35 h 441"/>
                <a:gd name="T8" fmla="*/ 250 w 387"/>
                <a:gd name="T9" fmla="*/ 35 h 441"/>
                <a:gd name="T10" fmla="*/ 215 w 387"/>
                <a:gd name="T11" fmla="*/ 4 h 441"/>
                <a:gd name="T12" fmla="*/ 201 w 387"/>
                <a:gd name="T13" fmla="*/ 0 h 441"/>
                <a:gd name="T14" fmla="*/ 198 w 387"/>
                <a:gd name="T15" fmla="*/ 0 h 441"/>
                <a:gd name="T16" fmla="*/ 190 w 387"/>
                <a:gd name="T17" fmla="*/ 3 h 441"/>
                <a:gd name="T18" fmla="*/ 21 w 387"/>
                <a:gd name="T19" fmla="*/ 142 h 441"/>
                <a:gd name="T20" fmla="*/ 16 w 387"/>
                <a:gd name="T21" fmla="*/ 146 h 441"/>
                <a:gd name="T22" fmla="*/ 11 w 387"/>
                <a:gd name="T23" fmla="*/ 159 h 441"/>
                <a:gd name="T24" fmla="*/ 11 w 387"/>
                <a:gd name="T25" fmla="*/ 167 h 441"/>
                <a:gd name="T26" fmla="*/ 11 w 387"/>
                <a:gd name="T27" fmla="*/ 167 h 441"/>
                <a:gd name="T28" fmla="*/ 11 w 387"/>
                <a:gd name="T29" fmla="*/ 176 h 441"/>
                <a:gd name="T30" fmla="*/ 10 w 387"/>
                <a:gd name="T31" fmla="*/ 182 h 441"/>
                <a:gd name="T32" fmla="*/ 0 w 387"/>
                <a:gd name="T33" fmla="*/ 405 h 441"/>
                <a:gd name="T34" fmla="*/ 3 w 387"/>
                <a:gd name="T35" fmla="*/ 425 h 441"/>
                <a:gd name="T36" fmla="*/ 6 w 387"/>
                <a:gd name="T37" fmla="*/ 430 h 441"/>
                <a:gd name="T38" fmla="*/ 15 w 387"/>
                <a:gd name="T39" fmla="*/ 437 h 441"/>
                <a:gd name="T40" fmla="*/ 19 w 387"/>
                <a:gd name="T41" fmla="*/ 439 h 441"/>
                <a:gd name="T42" fmla="*/ 24 w 387"/>
                <a:gd name="T43" fmla="*/ 439 h 441"/>
                <a:gd name="T44" fmla="*/ 24 w 387"/>
                <a:gd name="T45" fmla="*/ 439 h 441"/>
                <a:gd name="T46" fmla="*/ 25 w 387"/>
                <a:gd name="T47" fmla="*/ 440 h 441"/>
                <a:gd name="T48" fmla="*/ 36 w 387"/>
                <a:gd name="T49" fmla="*/ 441 h 441"/>
                <a:gd name="T50" fmla="*/ 336 w 387"/>
                <a:gd name="T51" fmla="*/ 441 h 441"/>
                <a:gd name="T52" fmla="*/ 350 w 387"/>
                <a:gd name="T53" fmla="*/ 439 h 441"/>
                <a:gd name="T54" fmla="*/ 355 w 387"/>
                <a:gd name="T55" fmla="*/ 439 h 441"/>
                <a:gd name="T56" fmla="*/ 362 w 387"/>
                <a:gd name="T57" fmla="*/ 439 h 441"/>
                <a:gd name="T58" fmla="*/ 367 w 387"/>
                <a:gd name="T59" fmla="*/ 435 h 441"/>
                <a:gd name="T60" fmla="*/ 376 w 387"/>
                <a:gd name="T61" fmla="*/ 427 h 441"/>
                <a:gd name="T62" fmla="*/ 378 w 387"/>
                <a:gd name="T63" fmla="*/ 420 h 441"/>
                <a:gd name="T64" fmla="*/ 380 w 387"/>
                <a:gd name="T65" fmla="*/ 408 h 441"/>
                <a:gd name="T66" fmla="*/ 387 w 387"/>
                <a:gd name="T67" fmla="*/ 190 h 441"/>
                <a:gd name="T68" fmla="*/ 385 w 387"/>
                <a:gd name="T69" fmla="*/ 179 h 441"/>
                <a:gd name="T70" fmla="*/ 385 w 387"/>
                <a:gd name="T71" fmla="*/ 175 h 441"/>
                <a:gd name="T72" fmla="*/ 385 w 387"/>
                <a:gd name="T73" fmla="*/ 170 h 441"/>
                <a:gd name="T74" fmla="*/ 266 w 387"/>
                <a:gd name="T75" fmla="*/ 287 h 441"/>
                <a:gd name="T76" fmla="*/ 359 w 387"/>
                <a:gd name="T77" fmla="*/ 391 h 441"/>
                <a:gd name="T78" fmla="*/ 236 w 387"/>
                <a:gd name="T79" fmla="*/ 54 h 441"/>
                <a:gd name="T80" fmla="*/ 363 w 387"/>
                <a:gd name="T81" fmla="*/ 165 h 441"/>
                <a:gd name="T82" fmla="*/ 355 w 387"/>
                <a:gd name="T83" fmla="*/ 174 h 441"/>
                <a:gd name="T84" fmla="*/ 346 w 387"/>
                <a:gd name="T85" fmla="*/ 177 h 441"/>
                <a:gd name="T86" fmla="*/ 51 w 387"/>
                <a:gd name="T87" fmla="*/ 177 h 441"/>
                <a:gd name="T88" fmla="*/ 39 w 387"/>
                <a:gd name="T89" fmla="*/ 173 h 441"/>
                <a:gd name="T90" fmla="*/ 34 w 387"/>
                <a:gd name="T91" fmla="*/ 161 h 441"/>
                <a:gd name="T92" fmla="*/ 201 w 387"/>
                <a:gd name="T93" fmla="*/ 24 h 441"/>
                <a:gd name="T94" fmla="*/ 196 w 387"/>
                <a:gd name="T95" fmla="*/ 314 h 441"/>
                <a:gd name="T96" fmla="*/ 66 w 387"/>
                <a:gd name="T97" fmla="*/ 202 h 441"/>
                <a:gd name="T98" fmla="*/ 196 w 387"/>
                <a:gd name="T99" fmla="*/ 314 h 441"/>
                <a:gd name="T100" fmla="*/ 123 w 387"/>
                <a:gd name="T101" fmla="*/ 284 h 441"/>
                <a:gd name="T102" fmla="*/ 31 w 387"/>
                <a:gd name="T103" fmla="*/ 203 h 441"/>
                <a:gd name="T104" fmla="*/ 37 w 387"/>
                <a:gd name="T105" fmla="*/ 416 h 441"/>
                <a:gd name="T106" fmla="*/ 140 w 387"/>
                <a:gd name="T107" fmla="*/ 300 h 441"/>
                <a:gd name="T108" fmla="*/ 144 w 387"/>
                <a:gd name="T109" fmla="*/ 304 h 441"/>
                <a:gd name="T110" fmla="*/ 181 w 387"/>
                <a:gd name="T111" fmla="*/ 334 h 441"/>
                <a:gd name="T112" fmla="*/ 187 w 387"/>
                <a:gd name="T113" fmla="*/ 338 h 441"/>
                <a:gd name="T114" fmla="*/ 194 w 387"/>
                <a:gd name="T115" fmla="*/ 339 h 441"/>
                <a:gd name="T116" fmla="*/ 202 w 387"/>
                <a:gd name="T117" fmla="*/ 338 h 441"/>
                <a:gd name="T118" fmla="*/ 209 w 387"/>
                <a:gd name="T119" fmla="*/ 333 h 441"/>
                <a:gd name="T120" fmla="*/ 346 w 387"/>
                <a:gd name="T121" fmla="*/ 414 h 441"/>
                <a:gd name="T122" fmla="*/ 341 w 387"/>
                <a:gd name="T123" fmla="*/ 416 h 441"/>
                <a:gd name="T124" fmla="*/ 37 w 387"/>
                <a:gd name="T125" fmla="*/ 41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441">
                  <a:moveTo>
                    <a:pt x="385" y="170"/>
                  </a:moveTo>
                  <a:lnTo>
                    <a:pt x="385" y="170"/>
                  </a:lnTo>
                  <a:lnTo>
                    <a:pt x="385" y="170"/>
                  </a:lnTo>
                  <a:lnTo>
                    <a:pt x="386" y="163"/>
                  </a:lnTo>
                  <a:lnTo>
                    <a:pt x="385" y="156"/>
                  </a:lnTo>
                  <a:lnTo>
                    <a:pt x="381" y="150"/>
                  </a:lnTo>
                  <a:lnTo>
                    <a:pt x="377" y="145"/>
                  </a:lnTo>
                  <a:lnTo>
                    <a:pt x="251" y="35"/>
                  </a:lnTo>
                  <a:lnTo>
                    <a:pt x="251" y="35"/>
                  </a:lnTo>
                  <a:lnTo>
                    <a:pt x="250" y="35"/>
                  </a:lnTo>
                  <a:lnTo>
                    <a:pt x="215" y="4"/>
                  </a:lnTo>
                  <a:lnTo>
                    <a:pt x="215" y="4"/>
                  </a:lnTo>
                  <a:lnTo>
                    <a:pt x="209" y="1"/>
                  </a:lnTo>
                  <a:lnTo>
                    <a:pt x="201" y="0"/>
                  </a:lnTo>
                  <a:lnTo>
                    <a:pt x="201" y="0"/>
                  </a:lnTo>
                  <a:lnTo>
                    <a:pt x="198" y="0"/>
                  </a:lnTo>
                  <a:lnTo>
                    <a:pt x="194" y="1"/>
                  </a:lnTo>
                  <a:lnTo>
                    <a:pt x="190" y="3"/>
                  </a:lnTo>
                  <a:lnTo>
                    <a:pt x="187" y="5"/>
                  </a:lnTo>
                  <a:lnTo>
                    <a:pt x="21" y="142"/>
                  </a:lnTo>
                  <a:lnTo>
                    <a:pt x="21" y="142"/>
                  </a:lnTo>
                  <a:lnTo>
                    <a:pt x="16" y="146"/>
                  </a:lnTo>
                  <a:lnTo>
                    <a:pt x="13" y="153"/>
                  </a:lnTo>
                  <a:lnTo>
                    <a:pt x="11" y="159"/>
                  </a:lnTo>
                  <a:lnTo>
                    <a:pt x="11" y="167"/>
                  </a:lnTo>
                  <a:lnTo>
                    <a:pt x="11" y="167"/>
                  </a:lnTo>
                  <a:lnTo>
                    <a:pt x="11" y="167"/>
                  </a:lnTo>
                  <a:lnTo>
                    <a:pt x="11" y="167"/>
                  </a:lnTo>
                  <a:lnTo>
                    <a:pt x="11" y="171"/>
                  </a:lnTo>
                  <a:lnTo>
                    <a:pt x="11" y="176"/>
                  </a:lnTo>
                  <a:lnTo>
                    <a:pt x="11" y="176"/>
                  </a:lnTo>
                  <a:lnTo>
                    <a:pt x="10" y="182"/>
                  </a:lnTo>
                  <a:lnTo>
                    <a:pt x="0" y="405"/>
                  </a:lnTo>
                  <a:lnTo>
                    <a:pt x="0" y="405"/>
                  </a:lnTo>
                  <a:lnTo>
                    <a:pt x="1" y="415"/>
                  </a:lnTo>
                  <a:lnTo>
                    <a:pt x="3" y="425"/>
                  </a:lnTo>
                  <a:lnTo>
                    <a:pt x="3" y="425"/>
                  </a:lnTo>
                  <a:lnTo>
                    <a:pt x="6" y="430"/>
                  </a:lnTo>
                  <a:lnTo>
                    <a:pt x="10" y="434"/>
                  </a:lnTo>
                  <a:lnTo>
                    <a:pt x="15" y="437"/>
                  </a:lnTo>
                  <a:lnTo>
                    <a:pt x="19" y="439"/>
                  </a:lnTo>
                  <a:lnTo>
                    <a:pt x="19" y="439"/>
                  </a:lnTo>
                  <a:lnTo>
                    <a:pt x="24" y="439"/>
                  </a:lnTo>
                  <a:lnTo>
                    <a:pt x="24" y="439"/>
                  </a:lnTo>
                  <a:lnTo>
                    <a:pt x="24" y="439"/>
                  </a:lnTo>
                  <a:lnTo>
                    <a:pt x="24" y="439"/>
                  </a:lnTo>
                  <a:lnTo>
                    <a:pt x="25" y="440"/>
                  </a:lnTo>
                  <a:lnTo>
                    <a:pt x="25" y="440"/>
                  </a:lnTo>
                  <a:lnTo>
                    <a:pt x="30" y="441"/>
                  </a:lnTo>
                  <a:lnTo>
                    <a:pt x="36" y="441"/>
                  </a:lnTo>
                  <a:lnTo>
                    <a:pt x="336" y="441"/>
                  </a:lnTo>
                  <a:lnTo>
                    <a:pt x="336" y="441"/>
                  </a:lnTo>
                  <a:lnTo>
                    <a:pt x="343" y="441"/>
                  </a:lnTo>
                  <a:lnTo>
                    <a:pt x="350" y="439"/>
                  </a:lnTo>
                  <a:lnTo>
                    <a:pt x="350" y="439"/>
                  </a:lnTo>
                  <a:lnTo>
                    <a:pt x="355" y="439"/>
                  </a:lnTo>
                  <a:lnTo>
                    <a:pt x="355" y="439"/>
                  </a:lnTo>
                  <a:lnTo>
                    <a:pt x="362" y="439"/>
                  </a:lnTo>
                  <a:lnTo>
                    <a:pt x="362" y="439"/>
                  </a:lnTo>
                  <a:lnTo>
                    <a:pt x="367" y="435"/>
                  </a:lnTo>
                  <a:lnTo>
                    <a:pt x="372" y="432"/>
                  </a:lnTo>
                  <a:lnTo>
                    <a:pt x="376" y="427"/>
                  </a:lnTo>
                  <a:lnTo>
                    <a:pt x="378" y="420"/>
                  </a:lnTo>
                  <a:lnTo>
                    <a:pt x="378" y="420"/>
                  </a:lnTo>
                  <a:lnTo>
                    <a:pt x="379" y="415"/>
                  </a:lnTo>
                  <a:lnTo>
                    <a:pt x="380" y="408"/>
                  </a:lnTo>
                  <a:lnTo>
                    <a:pt x="387" y="190"/>
                  </a:lnTo>
                  <a:lnTo>
                    <a:pt x="387" y="190"/>
                  </a:lnTo>
                  <a:lnTo>
                    <a:pt x="387" y="184"/>
                  </a:lnTo>
                  <a:lnTo>
                    <a:pt x="385" y="179"/>
                  </a:lnTo>
                  <a:lnTo>
                    <a:pt x="385" y="179"/>
                  </a:lnTo>
                  <a:lnTo>
                    <a:pt x="385" y="175"/>
                  </a:lnTo>
                  <a:lnTo>
                    <a:pt x="385" y="170"/>
                  </a:lnTo>
                  <a:lnTo>
                    <a:pt x="385" y="170"/>
                  </a:lnTo>
                  <a:close/>
                  <a:moveTo>
                    <a:pt x="359" y="391"/>
                  </a:moveTo>
                  <a:lnTo>
                    <a:pt x="266" y="287"/>
                  </a:lnTo>
                  <a:lnTo>
                    <a:pt x="364" y="205"/>
                  </a:lnTo>
                  <a:lnTo>
                    <a:pt x="359" y="391"/>
                  </a:lnTo>
                  <a:close/>
                  <a:moveTo>
                    <a:pt x="201" y="24"/>
                  </a:moveTo>
                  <a:lnTo>
                    <a:pt x="236" y="54"/>
                  </a:lnTo>
                  <a:lnTo>
                    <a:pt x="363" y="165"/>
                  </a:lnTo>
                  <a:lnTo>
                    <a:pt x="363" y="165"/>
                  </a:lnTo>
                  <a:lnTo>
                    <a:pt x="360" y="169"/>
                  </a:lnTo>
                  <a:lnTo>
                    <a:pt x="355" y="174"/>
                  </a:lnTo>
                  <a:lnTo>
                    <a:pt x="351" y="176"/>
                  </a:lnTo>
                  <a:lnTo>
                    <a:pt x="346" y="177"/>
                  </a:lnTo>
                  <a:lnTo>
                    <a:pt x="51" y="177"/>
                  </a:lnTo>
                  <a:lnTo>
                    <a:pt x="51" y="177"/>
                  </a:lnTo>
                  <a:lnTo>
                    <a:pt x="44" y="176"/>
                  </a:lnTo>
                  <a:lnTo>
                    <a:pt x="39" y="173"/>
                  </a:lnTo>
                  <a:lnTo>
                    <a:pt x="36" y="167"/>
                  </a:lnTo>
                  <a:lnTo>
                    <a:pt x="34" y="161"/>
                  </a:lnTo>
                  <a:lnTo>
                    <a:pt x="200" y="25"/>
                  </a:lnTo>
                  <a:lnTo>
                    <a:pt x="201" y="24"/>
                  </a:lnTo>
                  <a:close/>
                  <a:moveTo>
                    <a:pt x="196" y="314"/>
                  </a:moveTo>
                  <a:lnTo>
                    <a:pt x="196" y="314"/>
                  </a:lnTo>
                  <a:lnTo>
                    <a:pt x="160" y="284"/>
                  </a:lnTo>
                  <a:lnTo>
                    <a:pt x="66" y="202"/>
                  </a:lnTo>
                  <a:lnTo>
                    <a:pt x="331" y="202"/>
                  </a:lnTo>
                  <a:lnTo>
                    <a:pt x="196" y="314"/>
                  </a:lnTo>
                  <a:close/>
                  <a:moveTo>
                    <a:pt x="31" y="203"/>
                  </a:moveTo>
                  <a:lnTo>
                    <a:pt x="123" y="284"/>
                  </a:lnTo>
                  <a:lnTo>
                    <a:pt x="23" y="391"/>
                  </a:lnTo>
                  <a:lnTo>
                    <a:pt x="31" y="203"/>
                  </a:lnTo>
                  <a:close/>
                  <a:moveTo>
                    <a:pt x="37" y="416"/>
                  </a:moveTo>
                  <a:lnTo>
                    <a:pt x="37" y="416"/>
                  </a:lnTo>
                  <a:lnTo>
                    <a:pt x="31" y="415"/>
                  </a:lnTo>
                  <a:lnTo>
                    <a:pt x="140" y="300"/>
                  </a:lnTo>
                  <a:lnTo>
                    <a:pt x="144" y="304"/>
                  </a:lnTo>
                  <a:lnTo>
                    <a:pt x="144" y="304"/>
                  </a:lnTo>
                  <a:lnTo>
                    <a:pt x="146" y="304"/>
                  </a:lnTo>
                  <a:lnTo>
                    <a:pt x="181" y="334"/>
                  </a:lnTo>
                  <a:lnTo>
                    <a:pt x="181" y="334"/>
                  </a:lnTo>
                  <a:lnTo>
                    <a:pt x="187" y="338"/>
                  </a:lnTo>
                  <a:lnTo>
                    <a:pt x="194" y="339"/>
                  </a:lnTo>
                  <a:lnTo>
                    <a:pt x="194" y="339"/>
                  </a:lnTo>
                  <a:lnTo>
                    <a:pt x="198" y="339"/>
                  </a:lnTo>
                  <a:lnTo>
                    <a:pt x="202" y="338"/>
                  </a:lnTo>
                  <a:lnTo>
                    <a:pt x="205" y="335"/>
                  </a:lnTo>
                  <a:lnTo>
                    <a:pt x="209" y="333"/>
                  </a:lnTo>
                  <a:lnTo>
                    <a:pt x="248" y="302"/>
                  </a:lnTo>
                  <a:lnTo>
                    <a:pt x="346" y="414"/>
                  </a:lnTo>
                  <a:lnTo>
                    <a:pt x="346" y="414"/>
                  </a:lnTo>
                  <a:lnTo>
                    <a:pt x="341" y="416"/>
                  </a:lnTo>
                  <a:lnTo>
                    <a:pt x="337" y="416"/>
                  </a:lnTo>
                  <a:lnTo>
                    <a:pt x="37" y="416"/>
                  </a:lnTo>
                  <a:close/>
                </a:path>
              </a:pathLst>
            </a:custGeom>
            <a:solidFill>
              <a:srgbClr val="00B050"/>
            </a:solidFill>
            <a:ln>
              <a:noFill/>
            </a:ln>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31" name="Freeform 242"/>
            <p:cNvSpPr/>
            <p:nvPr/>
          </p:nvSpPr>
          <p:spPr bwMode="auto">
            <a:xfrm>
              <a:off x="2713836" y="2311185"/>
              <a:ext cx="127527" cy="151817"/>
            </a:xfrm>
            <a:custGeom>
              <a:avLst/>
              <a:gdLst>
                <a:gd name="T0" fmla="*/ 55 w 84"/>
                <a:gd name="T1" fmla="*/ 93 h 101"/>
                <a:gd name="T2" fmla="*/ 55 w 84"/>
                <a:gd name="T3" fmla="*/ 93 h 101"/>
                <a:gd name="T4" fmla="*/ 62 w 84"/>
                <a:gd name="T5" fmla="*/ 92 h 101"/>
                <a:gd name="T6" fmla="*/ 68 w 84"/>
                <a:gd name="T7" fmla="*/ 89 h 101"/>
                <a:gd name="T8" fmla="*/ 74 w 84"/>
                <a:gd name="T9" fmla="*/ 86 h 101"/>
                <a:gd name="T10" fmla="*/ 78 w 84"/>
                <a:gd name="T11" fmla="*/ 81 h 101"/>
                <a:gd name="T12" fmla="*/ 78 w 84"/>
                <a:gd name="T13" fmla="*/ 81 h 101"/>
                <a:gd name="T14" fmla="*/ 81 w 84"/>
                <a:gd name="T15" fmla="*/ 75 h 101"/>
                <a:gd name="T16" fmla="*/ 83 w 84"/>
                <a:gd name="T17" fmla="*/ 69 h 101"/>
                <a:gd name="T18" fmla="*/ 84 w 84"/>
                <a:gd name="T19" fmla="*/ 63 h 101"/>
                <a:gd name="T20" fmla="*/ 84 w 84"/>
                <a:gd name="T21" fmla="*/ 56 h 101"/>
                <a:gd name="T22" fmla="*/ 78 w 84"/>
                <a:gd name="T23" fmla="*/ 0 h 101"/>
                <a:gd name="T24" fmla="*/ 0 w 84"/>
                <a:gd name="T25" fmla="*/ 101 h 101"/>
                <a:gd name="T26" fmla="*/ 0 w 84"/>
                <a:gd name="T27" fmla="*/ 100 h 101"/>
                <a:gd name="T28" fmla="*/ 55 w 84"/>
                <a:gd name="T29" fmla="*/ 9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01">
                  <a:moveTo>
                    <a:pt x="55" y="93"/>
                  </a:moveTo>
                  <a:lnTo>
                    <a:pt x="55" y="93"/>
                  </a:lnTo>
                  <a:lnTo>
                    <a:pt x="62" y="92"/>
                  </a:lnTo>
                  <a:lnTo>
                    <a:pt x="68" y="89"/>
                  </a:lnTo>
                  <a:lnTo>
                    <a:pt x="74" y="86"/>
                  </a:lnTo>
                  <a:lnTo>
                    <a:pt x="78" y="81"/>
                  </a:lnTo>
                  <a:lnTo>
                    <a:pt x="78" y="81"/>
                  </a:lnTo>
                  <a:lnTo>
                    <a:pt x="81" y="75"/>
                  </a:lnTo>
                  <a:lnTo>
                    <a:pt x="83" y="69"/>
                  </a:lnTo>
                  <a:lnTo>
                    <a:pt x="84" y="63"/>
                  </a:lnTo>
                  <a:lnTo>
                    <a:pt x="84" y="56"/>
                  </a:lnTo>
                  <a:lnTo>
                    <a:pt x="78" y="0"/>
                  </a:lnTo>
                  <a:lnTo>
                    <a:pt x="0" y="101"/>
                  </a:lnTo>
                  <a:lnTo>
                    <a:pt x="0" y="100"/>
                  </a:lnTo>
                  <a:lnTo>
                    <a:pt x="55" y="93"/>
                  </a:lnTo>
                  <a:close/>
                </a:path>
              </a:pathLst>
            </a:custGeom>
            <a:solidFill>
              <a:srgbClr val="00B0F0"/>
            </a:solidFill>
            <a:ln>
              <a:noFill/>
            </a:ln>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32" name="Freeform 243"/>
            <p:cNvSpPr>
              <a:spLocks noEditPoints="1"/>
            </p:cNvSpPr>
            <p:nvPr/>
          </p:nvSpPr>
          <p:spPr bwMode="auto">
            <a:xfrm>
              <a:off x="2698656" y="2229205"/>
              <a:ext cx="683179" cy="792486"/>
            </a:xfrm>
            <a:custGeom>
              <a:avLst/>
              <a:gdLst>
                <a:gd name="T0" fmla="*/ 380 w 449"/>
                <a:gd name="T1" fmla="*/ 3 h 521"/>
                <a:gd name="T2" fmla="*/ 361 w 449"/>
                <a:gd name="T3" fmla="*/ 0 h 521"/>
                <a:gd name="T4" fmla="*/ 133 w 449"/>
                <a:gd name="T5" fmla="*/ 29 h 521"/>
                <a:gd name="T6" fmla="*/ 115 w 449"/>
                <a:gd name="T7" fmla="*/ 42 h 521"/>
                <a:gd name="T8" fmla="*/ 108 w 449"/>
                <a:gd name="T9" fmla="*/ 55 h 521"/>
                <a:gd name="T10" fmla="*/ 113 w 449"/>
                <a:gd name="T11" fmla="*/ 120 h 521"/>
                <a:gd name="T12" fmla="*/ 112 w 449"/>
                <a:gd name="T13" fmla="*/ 132 h 521"/>
                <a:gd name="T14" fmla="*/ 104 w 449"/>
                <a:gd name="T15" fmla="*/ 146 h 521"/>
                <a:gd name="T16" fmla="*/ 87 w 449"/>
                <a:gd name="T17" fmla="*/ 160 h 521"/>
                <a:gd name="T18" fmla="*/ 29 w 449"/>
                <a:gd name="T19" fmla="*/ 168 h 521"/>
                <a:gd name="T20" fmla="*/ 12 w 449"/>
                <a:gd name="T21" fmla="*/ 177 h 521"/>
                <a:gd name="T22" fmla="*/ 3 w 449"/>
                <a:gd name="T23" fmla="*/ 188 h 521"/>
                <a:gd name="T24" fmla="*/ 0 w 449"/>
                <a:gd name="T25" fmla="*/ 205 h 521"/>
                <a:gd name="T26" fmla="*/ 36 w 449"/>
                <a:gd name="T27" fmla="*/ 498 h 521"/>
                <a:gd name="T28" fmla="*/ 48 w 449"/>
                <a:gd name="T29" fmla="*/ 514 h 521"/>
                <a:gd name="T30" fmla="*/ 59 w 449"/>
                <a:gd name="T31" fmla="*/ 520 h 521"/>
                <a:gd name="T32" fmla="*/ 420 w 449"/>
                <a:gd name="T33" fmla="*/ 478 h 521"/>
                <a:gd name="T34" fmla="*/ 431 w 449"/>
                <a:gd name="T35" fmla="*/ 474 h 521"/>
                <a:gd name="T36" fmla="*/ 441 w 449"/>
                <a:gd name="T37" fmla="*/ 466 h 521"/>
                <a:gd name="T38" fmla="*/ 449 w 449"/>
                <a:gd name="T39" fmla="*/ 448 h 521"/>
                <a:gd name="T40" fmla="*/ 399 w 449"/>
                <a:gd name="T41" fmla="*/ 29 h 521"/>
                <a:gd name="T42" fmla="*/ 390 w 449"/>
                <a:gd name="T43" fmla="*/ 11 h 521"/>
                <a:gd name="T44" fmla="*/ 188 w 449"/>
                <a:gd name="T45" fmla="*/ 434 h 521"/>
                <a:gd name="T46" fmla="*/ 181 w 449"/>
                <a:gd name="T47" fmla="*/ 437 h 521"/>
                <a:gd name="T48" fmla="*/ 99 w 449"/>
                <a:gd name="T49" fmla="*/ 447 h 521"/>
                <a:gd name="T50" fmla="*/ 92 w 449"/>
                <a:gd name="T51" fmla="*/ 441 h 521"/>
                <a:gd name="T52" fmla="*/ 92 w 449"/>
                <a:gd name="T53" fmla="*/ 434 h 521"/>
                <a:gd name="T54" fmla="*/ 97 w 449"/>
                <a:gd name="T55" fmla="*/ 427 h 521"/>
                <a:gd name="T56" fmla="*/ 179 w 449"/>
                <a:gd name="T57" fmla="*/ 416 h 521"/>
                <a:gd name="T58" fmla="*/ 187 w 449"/>
                <a:gd name="T59" fmla="*/ 419 h 521"/>
                <a:gd name="T60" fmla="*/ 191 w 449"/>
                <a:gd name="T61" fmla="*/ 425 h 521"/>
                <a:gd name="T62" fmla="*/ 188 w 449"/>
                <a:gd name="T63" fmla="*/ 434 h 521"/>
                <a:gd name="T64" fmla="*/ 375 w 449"/>
                <a:gd name="T65" fmla="*/ 340 h 521"/>
                <a:gd name="T66" fmla="*/ 95 w 449"/>
                <a:gd name="T67" fmla="*/ 375 h 521"/>
                <a:gd name="T68" fmla="*/ 87 w 449"/>
                <a:gd name="T69" fmla="*/ 373 h 521"/>
                <a:gd name="T70" fmla="*/ 83 w 449"/>
                <a:gd name="T71" fmla="*/ 367 h 521"/>
                <a:gd name="T72" fmla="*/ 85 w 449"/>
                <a:gd name="T73" fmla="*/ 359 h 521"/>
                <a:gd name="T74" fmla="*/ 368 w 449"/>
                <a:gd name="T75" fmla="*/ 321 h 521"/>
                <a:gd name="T76" fmla="*/ 376 w 449"/>
                <a:gd name="T77" fmla="*/ 323 h 521"/>
                <a:gd name="T78" fmla="*/ 380 w 449"/>
                <a:gd name="T79" fmla="*/ 330 h 521"/>
                <a:gd name="T80" fmla="*/ 378 w 449"/>
                <a:gd name="T81" fmla="*/ 338 h 521"/>
                <a:gd name="T82" fmla="*/ 371 w 449"/>
                <a:gd name="T83" fmla="*/ 277 h 521"/>
                <a:gd name="T84" fmla="*/ 87 w 449"/>
                <a:gd name="T85" fmla="*/ 315 h 521"/>
                <a:gd name="T86" fmla="*/ 79 w 449"/>
                <a:gd name="T87" fmla="*/ 313 h 521"/>
                <a:gd name="T88" fmla="*/ 75 w 449"/>
                <a:gd name="T89" fmla="*/ 306 h 521"/>
                <a:gd name="T90" fmla="*/ 78 w 449"/>
                <a:gd name="T91" fmla="*/ 298 h 521"/>
                <a:gd name="T92" fmla="*/ 85 w 449"/>
                <a:gd name="T93" fmla="*/ 294 h 521"/>
                <a:gd name="T94" fmla="*/ 365 w 449"/>
                <a:gd name="T95" fmla="*/ 261 h 521"/>
                <a:gd name="T96" fmla="*/ 372 w 449"/>
                <a:gd name="T97" fmla="*/ 266 h 521"/>
                <a:gd name="T98" fmla="*/ 373 w 449"/>
                <a:gd name="T99" fmla="*/ 273 h 521"/>
                <a:gd name="T100" fmla="*/ 363 w 449"/>
                <a:gd name="T101" fmla="*/ 216 h 521"/>
                <a:gd name="T102" fmla="*/ 356 w 449"/>
                <a:gd name="T103" fmla="*/ 220 h 521"/>
                <a:gd name="T104" fmla="*/ 76 w 449"/>
                <a:gd name="T105" fmla="*/ 254 h 521"/>
                <a:gd name="T106" fmla="*/ 70 w 449"/>
                <a:gd name="T107" fmla="*/ 248 h 521"/>
                <a:gd name="T108" fmla="*/ 68 w 449"/>
                <a:gd name="T109" fmla="*/ 241 h 521"/>
                <a:gd name="T110" fmla="*/ 73 w 449"/>
                <a:gd name="T111" fmla="*/ 234 h 521"/>
                <a:gd name="T112" fmla="*/ 353 w 449"/>
                <a:gd name="T113" fmla="*/ 199 h 521"/>
                <a:gd name="T114" fmla="*/ 361 w 449"/>
                <a:gd name="T115" fmla="*/ 201 h 521"/>
                <a:gd name="T116" fmla="*/ 365 w 449"/>
                <a:gd name="T117" fmla="*/ 208 h 521"/>
                <a:gd name="T118" fmla="*/ 363 w 449"/>
                <a:gd name="T119" fmla="*/ 21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9" h="521">
                  <a:moveTo>
                    <a:pt x="386" y="6"/>
                  </a:moveTo>
                  <a:lnTo>
                    <a:pt x="386" y="6"/>
                  </a:lnTo>
                  <a:lnTo>
                    <a:pt x="380" y="3"/>
                  </a:lnTo>
                  <a:lnTo>
                    <a:pt x="374" y="1"/>
                  </a:lnTo>
                  <a:lnTo>
                    <a:pt x="367" y="0"/>
                  </a:lnTo>
                  <a:lnTo>
                    <a:pt x="361" y="0"/>
                  </a:lnTo>
                  <a:lnTo>
                    <a:pt x="139" y="27"/>
                  </a:lnTo>
                  <a:lnTo>
                    <a:pt x="139" y="27"/>
                  </a:lnTo>
                  <a:lnTo>
                    <a:pt x="133" y="29"/>
                  </a:lnTo>
                  <a:lnTo>
                    <a:pt x="126" y="32"/>
                  </a:lnTo>
                  <a:lnTo>
                    <a:pt x="121" y="36"/>
                  </a:lnTo>
                  <a:lnTo>
                    <a:pt x="115" y="42"/>
                  </a:lnTo>
                  <a:lnTo>
                    <a:pt x="115" y="42"/>
                  </a:lnTo>
                  <a:lnTo>
                    <a:pt x="111" y="48"/>
                  </a:lnTo>
                  <a:lnTo>
                    <a:pt x="108" y="55"/>
                  </a:lnTo>
                  <a:lnTo>
                    <a:pt x="106" y="63"/>
                  </a:lnTo>
                  <a:lnTo>
                    <a:pt x="106" y="69"/>
                  </a:lnTo>
                  <a:lnTo>
                    <a:pt x="113" y="120"/>
                  </a:lnTo>
                  <a:lnTo>
                    <a:pt x="113" y="120"/>
                  </a:lnTo>
                  <a:lnTo>
                    <a:pt x="113" y="127"/>
                  </a:lnTo>
                  <a:lnTo>
                    <a:pt x="112" y="132"/>
                  </a:lnTo>
                  <a:lnTo>
                    <a:pt x="109" y="140"/>
                  </a:lnTo>
                  <a:lnTo>
                    <a:pt x="104" y="146"/>
                  </a:lnTo>
                  <a:lnTo>
                    <a:pt x="104" y="146"/>
                  </a:lnTo>
                  <a:lnTo>
                    <a:pt x="99" y="153"/>
                  </a:lnTo>
                  <a:lnTo>
                    <a:pt x="93" y="157"/>
                  </a:lnTo>
                  <a:lnTo>
                    <a:pt x="87" y="160"/>
                  </a:lnTo>
                  <a:lnTo>
                    <a:pt x="81" y="161"/>
                  </a:lnTo>
                  <a:lnTo>
                    <a:pt x="29" y="168"/>
                  </a:lnTo>
                  <a:lnTo>
                    <a:pt x="29" y="168"/>
                  </a:lnTo>
                  <a:lnTo>
                    <a:pt x="23" y="169"/>
                  </a:lnTo>
                  <a:lnTo>
                    <a:pt x="17" y="172"/>
                  </a:lnTo>
                  <a:lnTo>
                    <a:pt x="12" y="177"/>
                  </a:lnTo>
                  <a:lnTo>
                    <a:pt x="6" y="182"/>
                  </a:lnTo>
                  <a:lnTo>
                    <a:pt x="6" y="182"/>
                  </a:lnTo>
                  <a:lnTo>
                    <a:pt x="3" y="188"/>
                  </a:lnTo>
                  <a:lnTo>
                    <a:pt x="1" y="194"/>
                  </a:lnTo>
                  <a:lnTo>
                    <a:pt x="0" y="199"/>
                  </a:lnTo>
                  <a:lnTo>
                    <a:pt x="0" y="205"/>
                  </a:lnTo>
                  <a:lnTo>
                    <a:pt x="35" y="491"/>
                  </a:lnTo>
                  <a:lnTo>
                    <a:pt x="35" y="491"/>
                  </a:lnTo>
                  <a:lnTo>
                    <a:pt x="36" y="498"/>
                  </a:lnTo>
                  <a:lnTo>
                    <a:pt x="39" y="504"/>
                  </a:lnTo>
                  <a:lnTo>
                    <a:pt x="42" y="510"/>
                  </a:lnTo>
                  <a:lnTo>
                    <a:pt x="48" y="514"/>
                  </a:lnTo>
                  <a:lnTo>
                    <a:pt x="48" y="514"/>
                  </a:lnTo>
                  <a:lnTo>
                    <a:pt x="53" y="517"/>
                  </a:lnTo>
                  <a:lnTo>
                    <a:pt x="59" y="520"/>
                  </a:lnTo>
                  <a:lnTo>
                    <a:pt x="65" y="521"/>
                  </a:lnTo>
                  <a:lnTo>
                    <a:pt x="72" y="521"/>
                  </a:lnTo>
                  <a:lnTo>
                    <a:pt x="420" y="478"/>
                  </a:lnTo>
                  <a:lnTo>
                    <a:pt x="420" y="478"/>
                  </a:lnTo>
                  <a:lnTo>
                    <a:pt x="426" y="477"/>
                  </a:lnTo>
                  <a:lnTo>
                    <a:pt x="431" y="474"/>
                  </a:lnTo>
                  <a:lnTo>
                    <a:pt x="437" y="471"/>
                  </a:lnTo>
                  <a:lnTo>
                    <a:pt x="441" y="466"/>
                  </a:lnTo>
                  <a:lnTo>
                    <a:pt x="441" y="466"/>
                  </a:lnTo>
                  <a:lnTo>
                    <a:pt x="446" y="460"/>
                  </a:lnTo>
                  <a:lnTo>
                    <a:pt x="448" y="454"/>
                  </a:lnTo>
                  <a:lnTo>
                    <a:pt x="449" y="448"/>
                  </a:lnTo>
                  <a:lnTo>
                    <a:pt x="449" y="441"/>
                  </a:lnTo>
                  <a:lnTo>
                    <a:pt x="399" y="29"/>
                  </a:lnTo>
                  <a:lnTo>
                    <a:pt x="399" y="29"/>
                  </a:lnTo>
                  <a:lnTo>
                    <a:pt x="397" y="22"/>
                  </a:lnTo>
                  <a:lnTo>
                    <a:pt x="395" y="16"/>
                  </a:lnTo>
                  <a:lnTo>
                    <a:pt x="390" y="11"/>
                  </a:lnTo>
                  <a:lnTo>
                    <a:pt x="386" y="6"/>
                  </a:lnTo>
                  <a:lnTo>
                    <a:pt x="386" y="6"/>
                  </a:lnTo>
                  <a:close/>
                  <a:moveTo>
                    <a:pt x="188" y="434"/>
                  </a:moveTo>
                  <a:lnTo>
                    <a:pt x="188" y="434"/>
                  </a:lnTo>
                  <a:lnTo>
                    <a:pt x="186" y="436"/>
                  </a:lnTo>
                  <a:lnTo>
                    <a:pt x="181" y="437"/>
                  </a:lnTo>
                  <a:lnTo>
                    <a:pt x="103" y="447"/>
                  </a:lnTo>
                  <a:lnTo>
                    <a:pt x="103" y="447"/>
                  </a:lnTo>
                  <a:lnTo>
                    <a:pt x="99" y="447"/>
                  </a:lnTo>
                  <a:lnTo>
                    <a:pt x="96" y="445"/>
                  </a:lnTo>
                  <a:lnTo>
                    <a:pt x="96" y="445"/>
                  </a:lnTo>
                  <a:lnTo>
                    <a:pt x="92" y="441"/>
                  </a:lnTo>
                  <a:lnTo>
                    <a:pt x="91" y="438"/>
                  </a:lnTo>
                  <a:lnTo>
                    <a:pt x="91" y="438"/>
                  </a:lnTo>
                  <a:lnTo>
                    <a:pt x="92" y="434"/>
                  </a:lnTo>
                  <a:lnTo>
                    <a:pt x="93" y="431"/>
                  </a:lnTo>
                  <a:lnTo>
                    <a:pt x="93" y="431"/>
                  </a:lnTo>
                  <a:lnTo>
                    <a:pt x="97" y="427"/>
                  </a:lnTo>
                  <a:lnTo>
                    <a:pt x="101" y="426"/>
                  </a:lnTo>
                  <a:lnTo>
                    <a:pt x="179" y="416"/>
                  </a:lnTo>
                  <a:lnTo>
                    <a:pt x="179" y="416"/>
                  </a:lnTo>
                  <a:lnTo>
                    <a:pt x="183" y="416"/>
                  </a:lnTo>
                  <a:lnTo>
                    <a:pt x="187" y="419"/>
                  </a:lnTo>
                  <a:lnTo>
                    <a:pt x="187" y="419"/>
                  </a:lnTo>
                  <a:lnTo>
                    <a:pt x="189" y="422"/>
                  </a:lnTo>
                  <a:lnTo>
                    <a:pt x="191" y="425"/>
                  </a:lnTo>
                  <a:lnTo>
                    <a:pt x="191" y="425"/>
                  </a:lnTo>
                  <a:lnTo>
                    <a:pt x="190" y="429"/>
                  </a:lnTo>
                  <a:lnTo>
                    <a:pt x="188" y="434"/>
                  </a:lnTo>
                  <a:lnTo>
                    <a:pt x="188" y="434"/>
                  </a:lnTo>
                  <a:close/>
                  <a:moveTo>
                    <a:pt x="378" y="338"/>
                  </a:moveTo>
                  <a:lnTo>
                    <a:pt x="378" y="338"/>
                  </a:lnTo>
                  <a:lnTo>
                    <a:pt x="375" y="340"/>
                  </a:lnTo>
                  <a:lnTo>
                    <a:pt x="371" y="342"/>
                  </a:lnTo>
                  <a:lnTo>
                    <a:pt x="95" y="375"/>
                  </a:lnTo>
                  <a:lnTo>
                    <a:pt x="95" y="375"/>
                  </a:lnTo>
                  <a:lnTo>
                    <a:pt x="90" y="375"/>
                  </a:lnTo>
                  <a:lnTo>
                    <a:pt x="87" y="373"/>
                  </a:lnTo>
                  <a:lnTo>
                    <a:pt x="87" y="373"/>
                  </a:lnTo>
                  <a:lnTo>
                    <a:pt x="84" y="370"/>
                  </a:lnTo>
                  <a:lnTo>
                    <a:pt x="83" y="367"/>
                  </a:lnTo>
                  <a:lnTo>
                    <a:pt x="83" y="367"/>
                  </a:lnTo>
                  <a:lnTo>
                    <a:pt x="84" y="362"/>
                  </a:lnTo>
                  <a:lnTo>
                    <a:pt x="85" y="359"/>
                  </a:lnTo>
                  <a:lnTo>
                    <a:pt x="85" y="359"/>
                  </a:lnTo>
                  <a:lnTo>
                    <a:pt x="88" y="356"/>
                  </a:lnTo>
                  <a:lnTo>
                    <a:pt x="92" y="355"/>
                  </a:lnTo>
                  <a:lnTo>
                    <a:pt x="368" y="321"/>
                  </a:lnTo>
                  <a:lnTo>
                    <a:pt x="368" y="321"/>
                  </a:lnTo>
                  <a:lnTo>
                    <a:pt x="373" y="321"/>
                  </a:lnTo>
                  <a:lnTo>
                    <a:pt x="376" y="323"/>
                  </a:lnTo>
                  <a:lnTo>
                    <a:pt x="376" y="323"/>
                  </a:lnTo>
                  <a:lnTo>
                    <a:pt x="379" y="326"/>
                  </a:lnTo>
                  <a:lnTo>
                    <a:pt x="380" y="330"/>
                  </a:lnTo>
                  <a:lnTo>
                    <a:pt x="380" y="330"/>
                  </a:lnTo>
                  <a:lnTo>
                    <a:pt x="380" y="334"/>
                  </a:lnTo>
                  <a:lnTo>
                    <a:pt x="378" y="338"/>
                  </a:lnTo>
                  <a:lnTo>
                    <a:pt x="378" y="338"/>
                  </a:lnTo>
                  <a:close/>
                  <a:moveTo>
                    <a:pt x="371" y="277"/>
                  </a:moveTo>
                  <a:lnTo>
                    <a:pt x="371" y="277"/>
                  </a:lnTo>
                  <a:lnTo>
                    <a:pt x="367" y="280"/>
                  </a:lnTo>
                  <a:lnTo>
                    <a:pt x="364" y="282"/>
                  </a:lnTo>
                  <a:lnTo>
                    <a:pt x="87" y="315"/>
                  </a:lnTo>
                  <a:lnTo>
                    <a:pt x="87" y="315"/>
                  </a:lnTo>
                  <a:lnTo>
                    <a:pt x="84" y="314"/>
                  </a:lnTo>
                  <a:lnTo>
                    <a:pt x="79" y="313"/>
                  </a:lnTo>
                  <a:lnTo>
                    <a:pt x="79" y="313"/>
                  </a:lnTo>
                  <a:lnTo>
                    <a:pt x="77" y="310"/>
                  </a:lnTo>
                  <a:lnTo>
                    <a:pt x="75" y="306"/>
                  </a:lnTo>
                  <a:lnTo>
                    <a:pt x="75" y="306"/>
                  </a:lnTo>
                  <a:lnTo>
                    <a:pt x="76" y="302"/>
                  </a:lnTo>
                  <a:lnTo>
                    <a:pt x="78" y="298"/>
                  </a:lnTo>
                  <a:lnTo>
                    <a:pt x="78" y="298"/>
                  </a:lnTo>
                  <a:lnTo>
                    <a:pt x="80" y="296"/>
                  </a:lnTo>
                  <a:lnTo>
                    <a:pt x="85" y="294"/>
                  </a:lnTo>
                  <a:lnTo>
                    <a:pt x="361" y="260"/>
                  </a:lnTo>
                  <a:lnTo>
                    <a:pt x="361" y="260"/>
                  </a:lnTo>
                  <a:lnTo>
                    <a:pt x="365" y="261"/>
                  </a:lnTo>
                  <a:lnTo>
                    <a:pt x="368" y="262"/>
                  </a:lnTo>
                  <a:lnTo>
                    <a:pt x="368" y="262"/>
                  </a:lnTo>
                  <a:lnTo>
                    <a:pt x="372" y="266"/>
                  </a:lnTo>
                  <a:lnTo>
                    <a:pt x="373" y="270"/>
                  </a:lnTo>
                  <a:lnTo>
                    <a:pt x="373" y="270"/>
                  </a:lnTo>
                  <a:lnTo>
                    <a:pt x="373" y="273"/>
                  </a:lnTo>
                  <a:lnTo>
                    <a:pt x="371" y="277"/>
                  </a:lnTo>
                  <a:lnTo>
                    <a:pt x="371" y="277"/>
                  </a:lnTo>
                  <a:close/>
                  <a:moveTo>
                    <a:pt x="363" y="216"/>
                  </a:moveTo>
                  <a:lnTo>
                    <a:pt x="363" y="216"/>
                  </a:lnTo>
                  <a:lnTo>
                    <a:pt x="360" y="219"/>
                  </a:lnTo>
                  <a:lnTo>
                    <a:pt x="356" y="220"/>
                  </a:lnTo>
                  <a:lnTo>
                    <a:pt x="79" y="254"/>
                  </a:lnTo>
                  <a:lnTo>
                    <a:pt x="79" y="254"/>
                  </a:lnTo>
                  <a:lnTo>
                    <a:pt x="76" y="254"/>
                  </a:lnTo>
                  <a:lnTo>
                    <a:pt x="72" y="251"/>
                  </a:lnTo>
                  <a:lnTo>
                    <a:pt x="72" y="251"/>
                  </a:lnTo>
                  <a:lnTo>
                    <a:pt x="70" y="248"/>
                  </a:lnTo>
                  <a:lnTo>
                    <a:pt x="68" y="245"/>
                  </a:lnTo>
                  <a:lnTo>
                    <a:pt x="68" y="245"/>
                  </a:lnTo>
                  <a:lnTo>
                    <a:pt x="68" y="241"/>
                  </a:lnTo>
                  <a:lnTo>
                    <a:pt x="71" y="237"/>
                  </a:lnTo>
                  <a:lnTo>
                    <a:pt x="71" y="237"/>
                  </a:lnTo>
                  <a:lnTo>
                    <a:pt x="73" y="234"/>
                  </a:lnTo>
                  <a:lnTo>
                    <a:pt x="77" y="233"/>
                  </a:lnTo>
                  <a:lnTo>
                    <a:pt x="353" y="199"/>
                  </a:lnTo>
                  <a:lnTo>
                    <a:pt x="353" y="199"/>
                  </a:lnTo>
                  <a:lnTo>
                    <a:pt x="358" y="199"/>
                  </a:lnTo>
                  <a:lnTo>
                    <a:pt x="361" y="201"/>
                  </a:lnTo>
                  <a:lnTo>
                    <a:pt x="361" y="201"/>
                  </a:lnTo>
                  <a:lnTo>
                    <a:pt x="364" y="205"/>
                  </a:lnTo>
                  <a:lnTo>
                    <a:pt x="365" y="208"/>
                  </a:lnTo>
                  <a:lnTo>
                    <a:pt x="365" y="208"/>
                  </a:lnTo>
                  <a:lnTo>
                    <a:pt x="365" y="212"/>
                  </a:lnTo>
                  <a:lnTo>
                    <a:pt x="363" y="216"/>
                  </a:lnTo>
                  <a:lnTo>
                    <a:pt x="363" y="216"/>
                  </a:lnTo>
                  <a:close/>
                </a:path>
              </a:pathLst>
            </a:custGeom>
            <a:solidFill>
              <a:srgbClr val="00B8FF"/>
            </a:solidFill>
            <a:ln>
              <a:noFill/>
            </a:ln>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33" name="Freeform 244"/>
            <p:cNvSpPr>
              <a:spLocks noEditPoints="1"/>
            </p:cNvSpPr>
            <p:nvPr/>
          </p:nvSpPr>
          <p:spPr bwMode="auto">
            <a:xfrm>
              <a:off x="2179439" y="2053096"/>
              <a:ext cx="409908" cy="443307"/>
            </a:xfrm>
            <a:custGeom>
              <a:avLst/>
              <a:gdLst>
                <a:gd name="T0" fmla="*/ 85 w 269"/>
                <a:gd name="T1" fmla="*/ 0 h 292"/>
                <a:gd name="T2" fmla="*/ 70 w 269"/>
                <a:gd name="T3" fmla="*/ 4 h 292"/>
                <a:gd name="T4" fmla="*/ 60 w 269"/>
                <a:gd name="T5" fmla="*/ 13 h 292"/>
                <a:gd name="T6" fmla="*/ 1 w 269"/>
                <a:gd name="T7" fmla="*/ 227 h 292"/>
                <a:gd name="T8" fmla="*/ 1 w 269"/>
                <a:gd name="T9" fmla="*/ 242 h 292"/>
                <a:gd name="T10" fmla="*/ 9 w 269"/>
                <a:gd name="T11" fmla="*/ 254 h 292"/>
                <a:gd name="T12" fmla="*/ 131 w 269"/>
                <a:gd name="T13" fmla="*/ 290 h 292"/>
                <a:gd name="T14" fmla="*/ 133 w 269"/>
                <a:gd name="T15" fmla="*/ 291 h 292"/>
                <a:gd name="T16" fmla="*/ 149 w 269"/>
                <a:gd name="T17" fmla="*/ 292 h 292"/>
                <a:gd name="T18" fmla="*/ 159 w 269"/>
                <a:gd name="T19" fmla="*/ 289 h 292"/>
                <a:gd name="T20" fmla="*/ 172 w 269"/>
                <a:gd name="T21" fmla="*/ 280 h 292"/>
                <a:gd name="T22" fmla="*/ 181 w 269"/>
                <a:gd name="T23" fmla="*/ 265 h 292"/>
                <a:gd name="T24" fmla="*/ 189 w 269"/>
                <a:gd name="T25" fmla="*/ 267 h 292"/>
                <a:gd name="T26" fmla="*/ 206 w 269"/>
                <a:gd name="T27" fmla="*/ 263 h 292"/>
                <a:gd name="T28" fmla="*/ 210 w 269"/>
                <a:gd name="T29" fmla="*/ 261 h 292"/>
                <a:gd name="T30" fmla="*/ 216 w 269"/>
                <a:gd name="T31" fmla="*/ 257 h 292"/>
                <a:gd name="T32" fmla="*/ 268 w 269"/>
                <a:gd name="T33" fmla="*/ 76 h 292"/>
                <a:gd name="T34" fmla="*/ 269 w 269"/>
                <a:gd name="T35" fmla="*/ 67 h 292"/>
                <a:gd name="T36" fmla="*/ 263 w 269"/>
                <a:gd name="T37" fmla="*/ 52 h 292"/>
                <a:gd name="T38" fmla="*/ 249 w 269"/>
                <a:gd name="T39" fmla="*/ 45 h 292"/>
                <a:gd name="T40" fmla="*/ 204 w 269"/>
                <a:gd name="T41" fmla="*/ 240 h 292"/>
                <a:gd name="T42" fmla="*/ 201 w 269"/>
                <a:gd name="T43" fmla="*/ 246 h 292"/>
                <a:gd name="T44" fmla="*/ 197 w 269"/>
                <a:gd name="T45" fmla="*/ 248 h 292"/>
                <a:gd name="T46" fmla="*/ 188 w 269"/>
                <a:gd name="T47" fmla="*/ 248 h 292"/>
                <a:gd name="T48" fmla="*/ 181 w 269"/>
                <a:gd name="T49" fmla="*/ 246 h 292"/>
                <a:gd name="T50" fmla="*/ 172 w 269"/>
                <a:gd name="T51" fmla="*/ 245 h 292"/>
                <a:gd name="T52" fmla="*/ 167 w 269"/>
                <a:gd name="T53" fmla="*/ 251 h 292"/>
                <a:gd name="T54" fmla="*/ 166 w 269"/>
                <a:gd name="T55" fmla="*/ 256 h 292"/>
                <a:gd name="T56" fmla="*/ 156 w 269"/>
                <a:gd name="T57" fmla="*/ 271 h 292"/>
                <a:gd name="T58" fmla="*/ 151 w 269"/>
                <a:gd name="T59" fmla="*/ 273 h 292"/>
                <a:gd name="T60" fmla="*/ 147 w 269"/>
                <a:gd name="T61" fmla="*/ 274 h 292"/>
                <a:gd name="T62" fmla="*/ 138 w 269"/>
                <a:gd name="T63" fmla="*/ 273 h 292"/>
                <a:gd name="T64" fmla="*/ 135 w 269"/>
                <a:gd name="T65" fmla="*/ 273 h 292"/>
                <a:gd name="T66" fmla="*/ 21 w 269"/>
                <a:gd name="T67" fmla="*/ 240 h 292"/>
                <a:gd name="T68" fmla="*/ 18 w 269"/>
                <a:gd name="T69" fmla="*/ 233 h 292"/>
                <a:gd name="T70" fmla="*/ 78 w 269"/>
                <a:gd name="T71" fmla="*/ 21 h 292"/>
                <a:gd name="T72" fmla="*/ 85 w 269"/>
                <a:gd name="T73" fmla="*/ 18 h 292"/>
                <a:gd name="T74" fmla="*/ 111 w 269"/>
                <a:gd name="T75" fmla="*/ 29 h 292"/>
                <a:gd name="T76" fmla="*/ 111 w 269"/>
                <a:gd name="T77" fmla="*/ 36 h 292"/>
                <a:gd name="T78" fmla="*/ 116 w 269"/>
                <a:gd name="T79" fmla="*/ 46 h 292"/>
                <a:gd name="T80" fmla="*/ 124 w 269"/>
                <a:gd name="T81" fmla="*/ 51 h 292"/>
                <a:gd name="T82" fmla="*/ 132 w 269"/>
                <a:gd name="T83" fmla="*/ 51 h 292"/>
                <a:gd name="T84" fmla="*/ 141 w 269"/>
                <a:gd name="T85" fmla="*/ 47 h 292"/>
                <a:gd name="T86" fmla="*/ 146 w 269"/>
                <a:gd name="T87" fmla="*/ 38 h 292"/>
                <a:gd name="T88" fmla="*/ 188 w 269"/>
                <a:gd name="T89" fmla="*/ 46 h 292"/>
                <a:gd name="T90" fmla="*/ 186 w 269"/>
                <a:gd name="T91" fmla="*/ 49 h 292"/>
                <a:gd name="T92" fmla="*/ 186 w 269"/>
                <a:gd name="T93" fmla="*/ 60 h 292"/>
                <a:gd name="T94" fmla="*/ 192 w 269"/>
                <a:gd name="T95" fmla="*/ 69 h 292"/>
                <a:gd name="T96" fmla="*/ 198 w 269"/>
                <a:gd name="T97" fmla="*/ 72 h 292"/>
                <a:gd name="T98" fmla="*/ 209 w 269"/>
                <a:gd name="T99" fmla="*/ 72 h 292"/>
                <a:gd name="T100" fmla="*/ 218 w 269"/>
                <a:gd name="T101" fmla="*/ 65 h 292"/>
                <a:gd name="T102" fmla="*/ 221 w 269"/>
                <a:gd name="T103" fmla="*/ 59 h 292"/>
                <a:gd name="T104" fmla="*/ 245 w 269"/>
                <a:gd name="T105" fmla="*/ 62 h 292"/>
                <a:gd name="T106" fmla="*/ 251 w 269"/>
                <a:gd name="T107" fmla="*/ 6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9" h="292">
                  <a:moveTo>
                    <a:pt x="90" y="0"/>
                  </a:moveTo>
                  <a:lnTo>
                    <a:pt x="90" y="0"/>
                  </a:lnTo>
                  <a:lnTo>
                    <a:pt x="85" y="0"/>
                  </a:lnTo>
                  <a:lnTo>
                    <a:pt x="80" y="0"/>
                  </a:lnTo>
                  <a:lnTo>
                    <a:pt x="76" y="1"/>
                  </a:lnTo>
                  <a:lnTo>
                    <a:pt x="70" y="4"/>
                  </a:lnTo>
                  <a:lnTo>
                    <a:pt x="67" y="6"/>
                  </a:lnTo>
                  <a:lnTo>
                    <a:pt x="64" y="9"/>
                  </a:lnTo>
                  <a:lnTo>
                    <a:pt x="60" y="13"/>
                  </a:lnTo>
                  <a:lnTo>
                    <a:pt x="58" y="19"/>
                  </a:lnTo>
                  <a:lnTo>
                    <a:pt x="1" y="227"/>
                  </a:lnTo>
                  <a:lnTo>
                    <a:pt x="1" y="227"/>
                  </a:lnTo>
                  <a:lnTo>
                    <a:pt x="0" y="233"/>
                  </a:lnTo>
                  <a:lnTo>
                    <a:pt x="0" y="238"/>
                  </a:lnTo>
                  <a:lnTo>
                    <a:pt x="1" y="242"/>
                  </a:lnTo>
                  <a:lnTo>
                    <a:pt x="3" y="247"/>
                  </a:lnTo>
                  <a:lnTo>
                    <a:pt x="6" y="251"/>
                  </a:lnTo>
                  <a:lnTo>
                    <a:pt x="9" y="254"/>
                  </a:lnTo>
                  <a:lnTo>
                    <a:pt x="14" y="258"/>
                  </a:lnTo>
                  <a:lnTo>
                    <a:pt x="19" y="260"/>
                  </a:lnTo>
                  <a:lnTo>
                    <a:pt x="131" y="290"/>
                  </a:lnTo>
                  <a:lnTo>
                    <a:pt x="131" y="290"/>
                  </a:lnTo>
                  <a:lnTo>
                    <a:pt x="131" y="290"/>
                  </a:lnTo>
                  <a:lnTo>
                    <a:pt x="133" y="291"/>
                  </a:lnTo>
                  <a:lnTo>
                    <a:pt x="133" y="291"/>
                  </a:lnTo>
                  <a:lnTo>
                    <a:pt x="143" y="292"/>
                  </a:lnTo>
                  <a:lnTo>
                    <a:pt x="149" y="292"/>
                  </a:lnTo>
                  <a:lnTo>
                    <a:pt x="157" y="290"/>
                  </a:lnTo>
                  <a:lnTo>
                    <a:pt x="157" y="290"/>
                  </a:lnTo>
                  <a:lnTo>
                    <a:pt x="159" y="289"/>
                  </a:lnTo>
                  <a:lnTo>
                    <a:pt x="159" y="289"/>
                  </a:lnTo>
                  <a:lnTo>
                    <a:pt x="167" y="286"/>
                  </a:lnTo>
                  <a:lnTo>
                    <a:pt x="172" y="280"/>
                  </a:lnTo>
                  <a:lnTo>
                    <a:pt x="178" y="273"/>
                  </a:lnTo>
                  <a:lnTo>
                    <a:pt x="181" y="265"/>
                  </a:lnTo>
                  <a:lnTo>
                    <a:pt x="181" y="265"/>
                  </a:lnTo>
                  <a:lnTo>
                    <a:pt x="182" y="266"/>
                  </a:lnTo>
                  <a:lnTo>
                    <a:pt x="182" y="266"/>
                  </a:lnTo>
                  <a:lnTo>
                    <a:pt x="189" y="267"/>
                  </a:lnTo>
                  <a:lnTo>
                    <a:pt x="195" y="267"/>
                  </a:lnTo>
                  <a:lnTo>
                    <a:pt x="201" y="265"/>
                  </a:lnTo>
                  <a:lnTo>
                    <a:pt x="206" y="263"/>
                  </a:lnTo>
                  <a:lnTo>
                    <a:pt x="207" y="263"/>
                  </a:lnTo>
                  <a:lnTo>
                    <a:pt x="210" y="261"/>
                  </a:lnTo>
                  <a:lnTo>
                    <a:pt x="210" y="261"/>
                  </a:lnTo>
                  <a:lnTo>
                    <a:pt x="211" y="260"/>
                  </a:lnTo>
                  <a:lnTo>
                    <a:pt x="211" y="260"/>
                  </a:lnTo>
                  <a:lnTo>
                    <a:pt x="216" y="257"/>
                  </a:lnTo>
                  <a:lnTo>
                    <a:pt x="218" y="252"/>
                  </a:lnTo>
                  <a:lnTo>
                    <a:pt x="221" y="245"/>
                  </a:lnTo>
                  <a:lnTo>
                    <a:pt x="268" y="76"/>
                  </a:lnTo>
                  <a:lnTo>
                    <a:pt x="268" y="76"/>
                  </a:lnTo>
                  <a:lnTo>
                    <a:pt x="269" y="71"/>
                  </a:lnTo>
                  <a:lnTo>
                    <a:pt x="269" y="67"/>
                  </a:lnTo>
                  <a:lnTo>
                    <a:pt x="268" y="61"/>
                  </a:lnTo>
                  <a:lnTo>
                    <a:pt x="266" y="57"/>
                  </a:lnTo>
                  <a:lnTo>
                    <a:pt x="263" y="52"/>
                  </a:lnTo>
                  <a:lnTo>
                    <a:pt x="259" y="49"/>
                  </a:lnTo>
                  <a:lnTo>
                    <a:pt x="255" y="47"/>
                  </a:lnTo>
                  <a:lnTo>
                    <a:pt x="249" y="45"/>
                  </a:lnTo>
                  <a:lnTo>
                    <a:pt x="90" y="0"/>
                  </a:lnTo>
                  <a:close/>
                  <a:moveTo>
                    <a:pt x="251" y="72"/>
                  </a:moveTo>
                  <a:lnTo>
                    <a:pt x="204" y="240"/>
                  </a:lnTo>
                  <a:lnTo>
                    <a:pt x="204" y="240"/>
                  </a:lnTo>
                  <a:lnTo>
                    <a:pt x="203" y="244"/>
                  </a:lnTo>
                  <a:lnTo>
                    <a:pt x="201" y="246"/>
                  </a:lnTo>
                  <a:lnTo>
                    <a:pt x="201" y="246"/>
                  </a:lnTo>
                  <a:lnTo>
                    <a:pt x="199" y="246"/>
                  </a:lnTo>
                  <a:lnTo>
                    <a:pt x="197" y="248"/>
                  </a:lnTo>
                  <a:lnTo>
                    <a:pt x="197" y="248"/>
                  </a:lnTo>
                  <a:lnTo>
                    <a:pt x="193" y="249"/>
                  </a:lnTo>
                  <a:lnTo>
                    <a:pt x="188" y="248"/>
                  </a:lnTo>
                  <a:lnTo>
                    <a:pt x="188" y="248"/>
                  </a:lnTo>
                  <a:lnTo>
                    <a:pt x="184" y="247"/>
                  </a:lnTo>
                  <a:lnTo>
                    <a:pt x="181" y="246"/>
                  </a:lnTo>
                  <a:lnTo>
                    <a:pt x="181" y="246"/>
                  </a:lnTo>
                  <a:lnTo>
                    <a:pt x="177" y="244"/>
                  </a:lnTo>
                  <a:lnTo>
                    <a:pt x="172" y="245"/>
                  </a:lnTo>
                  <a:lnTo>
                    <a:pt x="172" y="245"/>
                  </a:lnTo>
                  <a:lnTo>
                    <a:pt x="168" y="247"/>
                  </a:lnTo>
                  <a:lnTo>
                    <a:pt x="167" y="251"/>
                  </a:lnTo>
                  <a:lnTo>
                    <a:pt x="167" y="251"/>
                  </a:lnTo>
                  <a:lnTo>
                    <a:pt x="166" y="256"/>
                  </a:lnTo>
                  <a:lnTo>
                    <a:pt x="166" y="256"/>
                  </a:lnTo>
                  <a:lnTo>
                    <a:pt x="164" y="262"/>
                  </a:lnTo>
                  <a:lnTo>
                    <a:pt x="160" y="266"/>
                  </a:lnTo>
                  <a:lnTo>
                    <a:pt x="156" y="271"/>
                  </a:lnTo>
                  <a:lnTo>
                    <a:pt x="152" y="273"/>
                  </a:lnTo>
                  <a:lnTo>
                    <a:pt x="152" y="273"/>
                  </a:lnTo>
                  <a:lnTo>
                    <a:pt x="151" y="273"/>
                  </a:lnTo>
                  <a:lnTo>
                    <a:pt x="151" y="273"/>
                  </a:lnTo>
                  <a:lnTo>
                    <a:pt x="151" y="273"/>
                  </a:lnTo>
                  <a:lnTo>
                    <a:pt x="147" y="274"/>
                  </a:lnTo>
                  <a:lnTo>
                    <a:pt x="144" y="274"/>
                  </a:lnTo>
                  <a:lnTo>
                    <a:pt x="138" y="273"/>
                  </a:lnTo>
                  <a:lnTo>
                    <a:pt x="138" y="273"/>
                  </a:lnTo>
                  <a:lnTo>
                    <a:pt x="135" y="273"/>
                  </a:lnTo>
                  <a:lnTo>
                    <a:pt x="135" y="273"/>
                  </a:lnTo>
                  <a:lnTo>
                    <a:pt x="135" y="273"/>
                  </a:lnTo>
                  <a:lnTo>
                    <a:pt x="23" y="241"/>
                  </a:lnTo>
                  <a:lnTo>
                    <a:pt x="23" y="241"/>
                  </a:lnTo>
                  <a:lnTo>
                    <a:pt x="21" y="240"/>
                  </a:lnTo>
                  <a:lnTo>
                    <a:pt x="19" y="238"/>
                  </a:lnTo>
                  <a:lnTo>
                    <a:pt x="18" y="236"/>
                  </a:lnTo>
                  <a:lnTo>
                    <a:pt x="18" y="233"/>
                  </a:lnTo>
                  <a:lnTo>
                    <a:pt x="77" y="23"/>
                  </a:lnTo>
                  <a:lnTo>
                    <a:pt x="77" y="23"/>
                  </a:lnTo>
                  <a:lnTo>
                    <a:pt x="78" y="21"/>
                  </a:lnTo>
                  <a:lnTo>
                    <a:pt x="80" y="19"/>
                  </a:lnTo>
                  <a:lnTo>
                    <a:pt x="82" y="18"/>
                  </a:lnTo>
                  <a:lnTo>
                    <a:pt x="85" y="18"/>
                  </a:lnTo>
                  <a:lnTo>
                    <a:pt x="113" y="26"/>
                  </a:lnTo>
                  <a:lnTo>
                    <a:pt x="113" y="26"/>
                  </a:lnTo>
                  <a:lnTo>
                    <a:pt x="111" y="29"/>
                  </a:lnTo>
                  <a:lnTo>
                    <a:pt x="111" y="29"/>
                  </a:lnTo>
                  <a:lnTo>
                    <a:pt x="111" y="33"/>
                  </a:lnTo>
                  <a:lnTo>
                    <a:pt x="111" y="36"/>
                  </a:lnTo>
                  <a:lnTo>
                    <a:pt x="113" y="39"/>
                  </a:lnTo>
                  <a:lnTo>
                    <a:pt x="114" y="43"/>
                  </a:lnTo>
                  <a:lnTo>
                    <a:pt x="116" y="46"/>
                  </a:lnTo>
                  <a:lnTo>
                    <a:pt x="118" y="48"/>
                  </a:lnTo>
                  <a:lnTo>
                    <a:pt x="121" y="50"/>
                  </a:lnTo>
                  <a:lnTo>
                    <a:pt x="124" y="51"/>
                  </a:lnTo>
                  <a:lnTo>
                    <a:pt x="124" y="51"/>
                  </a:lnTo>
                  <a:lnTo>
                    <a:pt x="128" y="51"/>
                  </a:lnTo>
                  <a:lnTo>
                    <a:pt x="132" y="51"/>
                  </a:lnTo>
                  <a:lnTo>
                    <a:pt x="135" y="51"/>
                  </a:lnTo>
                  <a:lnTo>
                    <a:pt x="139" y="49"/>
                  </a:lnTo>
                  <a:lnTo>
                    <a:pt x="141" y="47"/>
                  </a:lnTo>
                  <a:lnTo>
                    <a:pt x="143" y="45"/>
                  </a:lnTo>
                  <a:lnTo>
                    <a:pt x="145" y="42"/>
                  </a:lnTo>
                  <a:lnTo>
                    <a:pt x="146" y="38"/>
                  </a:lnTo>
                  <a:lnTo>
                    <a:pt x="146" y="38"/>
                  </a:lnTo>
                  <a:lnTo>
                    <a:pt x="147" y="35"/>
                  </a:lnTo>
                  <a:lnTo>
                    <a:pt x="188" y="46"/>
                  </a:lnTo>
                  <a:lnTo>
                    <a:pt x="188" y="46"/>
                  </a:lnTo>
                  <a:lnTo>
                    <a:pt x="186" y="49"/>
                  </a:lnTo>
                  <a:lnTo>
                    <a:pt x="186" y="49"/>
                  </a:lnTo>
                  <a:lnTo>
                    <a:pt x="185" y="54"/>
                  </a:lnTo>
                  <a:lnTo>
                    <a:pt x="185" y="57"/>
                  </a:lnTo>
                  <a:lnTo>
                    <a:pt x="186" y="60"/>
                  </a:lnTo>
                  <a:lnTo>
                    <a:pt x="188" y="63"/>
                  </a:lnTo>
                  <a:lnTo>
                    <a:pt x="190" y="67"/>
                  </a:lnTo>
                  <a:lnTo>
                    <a:pt x="192" y="69"/>
                  </a:lnTo>
                  <a:lnTo>
                    <a:pt x="195" y="71"/>
                  </a:lnTo>
                  <a:lnTo>
                    <a:pt x="198" y="72"/>
                  </a:lnTo>
                  <a:lnTo>
                    <a:pt x="198" y="72"/>
                  </a:lnTo>
                  <a:lnTo>
                    <a:pt x="203" y="72"/>
                  </a:lnTo>
                  <a:lnTo>
                    <a:pt x="206" y="72"/>
                  </a:lnTo>
                  <a:lnTo>
                    <a:pt x="209" y="72"/>
                  </a:lnTo>
                  <a:lnTo>
                    <a:pt x="213" y="70"/>
                  </a:lnTo>
                  <a:lnTo>
                    <a:pt x="216" y="68"/>
                  </a:lnTo>
                  <a:lnTo>
                    <a:pt x="218" y="65"/>
                  </a:lnTo>
                  <a:lnTo>
                    <a:pt x="220" y="62"/>
                  </a:lnTo>
                  <a:lnTo>
                    <a:pt x="221" y="59"/>
                  </a:lnTo>
                  <a:lnTo>
                    <a:pt x="221" y="59"/>
                  </a:lnTo>
                  <a:lnTo>
                    <a:pt x="221" y="56"/>
                  </a:lnTo>
                  <a:lnTo>
                    <a:pt x="245" y="62"/>
                  </a:lnTo>
                  <a:lnTo>
                    <a:pt x="245" y="62"/>
                  </a:lnTo>
                  <a:lnTo>
                    <a:pt x="247" y="63"/>
                  </a:lnTo>
                  <a:lnTo>
                    <a:pt x="249" y="65"/>
                  </a:lnTo>
                  <a:lnTo>
                    <a:pt x="251" y="69"/>
                  </a:lnTo>
                  <a:lnTo>
                    <a:pt x="251" y="72"/>
                  </a:lnTo>
                  <a:lnTo>
                    <a:pt x="251" y="72"/>
                  </a:lnTo>
                  <a:close/>
                </a:path>
              </a:pathLst>
            </a:custGeom>
            <a:solidFill>
              <a:srgbClr val="00B0F0"/>
            </a:solidFill>
            <a:ln>
              <a:noFill/>
            </a:ln>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34" name="Freeform 245"/>
            <p:cNvSpPr/>
            <p:nvPr/>
          </p:nvSpPr>
          <p:spPr bwMode="auto">
            <a:xfrm>
              <a:off x="2261421" y="2186696"/>
              <a:ext cx="136637" cy="170035"/>
            </a:xfrm>
            <a:custGeom>
              <a:avLst/>
              <a:gdLst>
                <a:gd name="T0" fmla="*/ 74 w 90"/>
                <a:gd name="T1" fmla="*/ 59 h 111"/>
                <a:gd name="T2" fmla="*/ 84 w 90"/>
                <a:gd name="T3" fmla="*/ 51 h 111"/>
                <a:gd name="T4" fmla="*/ 89 w 90"/>
                <a:gd name="T5" fmla="*/ 40 h 111"/>
                <a:gd name="T6" fmla="*/ 90 w 90"/>
                <a:gd name="T7" fmla="*/ 35 h 111"/>
                <a:gd name="T8" fmla="*/ 89 w 90"/>
                <a:gd name="T9" fmla="*/ 23 h 111"/>
                <a:gd name="T10" fmla="*/ 86 w 90"/>
                <a:gd name="T11" fmla="*/ 18 h 111"/>
                <a:gd name="T12" fmla="*/ 76 w 90"/>
                <a:gd name="T13" fmla="*/ 9 h 111"/>
                <a:gd name="T14" fmla="*/ 63 w 90"/>
                <a:gd name="T15" fmla="*/ 2 h 111"/>
                <a:gd name="T16" fmla="*/ 63 w 90"/>
                <a:gd name="T17" fmla="*/ 2 h 111"/>
                <a:gd name="T18" fmla="*/ 53 w 90"/>
                <a:gd name="T19" fmla="*/ 0 h 111"/>
                <a:gd name="T20" fmla="*/ 37 w 90"/>
                <a:gd name="T21" fmla="*/ 0 h 111"/>
                <a:gd name="T22" fmla="*/ 30 w 90"/>
                <a:gd name="T23" fmla="*/ 2 h 111"/>
                <a:gd name="T24" fmla="*/ 27 w 90"/>
                <a:gd name="T25" fmla="*/ 8 h 111"/>
                <a:gd name="T26" fmla="*/ 27 w 90"/>
                <a:gd name="T27" fmla="*/ 22 h 111"/>
                <a:gd name="T28" fmla="*/ 29 w 90"/>
                <a:gd name="T29" fmla="*/ 26 h 111"/>
                <a:gd name="T30" fmla="*/ 31 w 90"/>
                <a:gd name="T31" fmla="*/ 27 h 111"/>
                <a:gd name="T32" fmla="*/ 35 w 90"/>
                <a:gd name="T33" fmla="*/ 26 h 111"/>
                <a:gd name="T34" fmla="*/ 42 w 90"/>
                <a:gd name="T35" fmla="*/ 25 h 111"/>
                <a:gd name="T36" fmla="*/ 52 w 90"/>
                <a:gd name="T37" fmla="*/ 26 h 111"/>
                <a:gd name="T38" fmla="*/ 52 w 90"/>
                <a:gd name="T39" fmla="*/ 26 h 111"/>
                <a:gd name="T40" fmla="*/ 56 w 90"/>
                <a:gd name="T41" fmla="*/ 29 h 111"/>
                <a:gd name="T42" fmla="*/ 60 w 90"/>
                <a:gd name="T43" fmla="*/ 33 h 111"/>
                <a:gd name="T44" fmla="*/ 60 w 90"/>
                <a:gd name="T45" fmla="*/ 35 h 111"/>
                <a:gd name="T46" fmla="*/ 54 w 90"/>
                <a:gd name="T47" fmla="*/ 39 h 111"/>
                <a:gd name="T48" fmla="*/ 50 w 90"/>
                <a:gd name="T49" fmla="*/ 40 h 111"/>
                <a:gd name="T50" fmla="*/ 44 w 90"/>
                <a:gd name="T51" fmla="*/ 39 h 111"/>
                <a:gd name="T52" fmla="*/ 37 w 90"/>
                <a:gd name="T53" fmla="*/ 37 h 111"/>
                <a:gd name="T54" fmla="*/ 35 w 90"/>
                <a:gd name="T55" fmla="*/ 37 h 111"/>
                <a:gd name="T56" fmla="*/ 32 w 90"/>
                <a:gd name="T57" fmla="*/ 38 h 111"/>
                <a:gd name="T58" fmla="*/ 29 w 90"/>
                <a:gd name="T59" fmla="*/ 42 h 111"/>
                <a:gd name="T60" fmla="*/ 26 w 90"/>
                <a:gd name="T61" fmla="*/ 55 h 111"/>
                <a:gd name="T62" fmla="*/ 27 w 90"/>
                <a:gd name="T63" fmla="*/ 59 h 111"/>
                <a:gd name="T64" fmla="*/ 28 w 90"/>
                <a:gd name="T65" fmla="*/ 60 h 111"/>
                <a:gd name="T66" fmla="*/ 38 w 90"/>
                <a:gd name="T67" fmla="*/ 63 h 111"/>
                <a:gd name="T68" fmla="*/ 38 w 90"/>
                <a:gd name="T69" fmla="*/ 63 h 111"/>
                <a:gd name="T70" fmla="*/ 44 w 90"/>
                <a:gd name="T71" fmla="*/ 65 h 111"/>
                <a:gd name="T72" fmla="*/ 49 w 90"/>
                <a:gd name="T73" fmla="*/ 70 h 111"/>
                <a:gd name="T74" fmla="*/ 51 w 90"/>
                <a:gd name="T75" fmla="*/ 78 h 111"/>
                <a:gd name="T76" fmla="*/ 51 w 90"/>
                <a:gd name="T77" fmla="*/ 78 h 111"/>
                <a:gd name="T78" fmla="*/ 50 w 90"/>
                <a:gd name="T79" fmla="*/ 82 h 111"/>
                <a:gd name="T80" fmla="*/ 42 w 90"/>
                <a:gd name="T81" fmla="*/ 85 h 111"/>
                <a:gd name="T82" fmla="*/ 35 w 90"/>
                <a:gd name="T83" fmla="*/ 84 h 111"/>
                <a:gd name="T84" fmla="*/ 35 w 90"/>
                <a:gd name="T85" fmla="*/ 84 h 111"/>
                <a:gd name="T86" fmla="*/ 24 w 90"/>
                <a:gd name="T87" fmla="*/ 80 h 111"/>
                <a:gd name="T88" fmla="*/ 17 w 90"/>
                <a:gd name="T89" fmla="*/ 74 h 111"/>
                <a:gd name="T90" fmla="*/ 15 w 90"/>
                <a:gd name="T91" fmla="*/ 72 h 111"/>
                <a:gd name="T92" fmla="*/ 13 w 90"/>
                <a:gd name="T93" fmla="*/ 72 h 111"/>
                <a:gd name="T94" fmla="*/ 9 w 90"/>
                <a:gd name="T95" fmla="*/ 75 h 111"/>
                <a:gd name="T96" fmla="*/ 1 w 90"/>
                <a:gd name="T97" fmla="*/ 87 h 111"/>
                <a:gd name="T98" fmla="*/ 2 w 90"/>
                <a:gd name="T99" fmla="*/ 94 h 111"/>
                <a:gd name="T100" fmla="*/ 6 w 90"/>
                <a:gd name="T101" fmla="*/ 98 h 111"/>
                <a:gd name="T102" fmla="*/ 21 w 90"/>
                <a:gd name="T103" fmla="*/ 107 h 111"/>
                <a:gd name="T104" fmla="*/ 29 w 90"/>
                <a:gd name="T105" fmla="*/ 109 h 111"/>
                <a:gd name="T106" fmla="*/ 29 w 90"/>
                <a:gd name="T107" fmla="*/ 109 h 111"/>
                <a:gd name="T108" fmla="*/ 47 w 90"/>
                <a:gd name="T109" fmla="*/ 111 h 111"/>
                <a:gd name="T110" fmla="*/ 62 w 90"/>
                <a:gd name="T111" fmla="*/ 108 h 111"/>
                <a:gd name="T112" fmla="*/ 68 w 90"/>
                <a:gd name="T113" fmla="*/ 105 h 111"/>
                <a:gd name="T114" fmla="*/ 77 w 90"/>
                <a:gd name="T115" fmla="*/ 94 h 111"/>
                <a:gd name="T116" fmla="*/ 80 w 90"/>
                <a:gd name="T117" fmla="*/ 87 h 111"/>
                <a:gd name="T118" fmla="*/ 80 w 90"/>
                <a:gd name="T119" fmla="*/ 72 h 111"/>
                <a:gd name="T120" fmla="*/ 74 w 90"/>
                <a:gd name="T121" fmla="*/ 5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111">
                  <a:moveTo>
                    <a:pt x="74" y="59"/>
                  </a:moveTo>
                  <a:lnTo>
                    <a:pt x="74" y="59"/>
                  </a:lnTo>
                  <a:lnTo>
                    <a:pt x="79" y="56"/>
                  </a:lnTo>
                  <a:lnTo>
                    <a:pt x="84" y="51"/>
                  </a:lnTo>
                  <a:lnTo>
                    <a:pt x="87" y="46"/>
                  </a:lnTo>
                  <a:lnTo>
                    <a:pt x="89" y="40"/>
                  </a:lnTo>
                  <a:lnTo>
                    <a:pt x="89" y="40"/>
                  </a:lnTo>
                  <a:lnTo>
                    <a:pt x="90" y="35"/>
                  </a:lnTo>
                  <a:lnTo>
                    <a:pt x="90" y="29"/>
                  </a:lnTo>
                  <a:lnTo>
                    <a:pt x="89" y="23"/>
                  </a:lnTo>
                  <a:lnTo>
                    <a:pt x="86" y="18"/>
                  </a:lnTo>
                  <a:lnTo>
                    <a:pt x="86" y="18"/>
                  </a:lnTo>
                  <a:lnTo>
                    <a:pt x="81" y="13"/>
                  </a:lnTo>
                  <a:lnTo>
                    <a:pt x="76" y="9"/>
                  </a:lnTo>
                  <a:lnTo>
                    <a:pt x="70" y="6"/>
                  </a:lnTo>
                  <a:lnTo>
                    <a:pt x="63" y="2"/>
                  </a:lnTo>
                  <a:lnTo>
                    <a:pt x="63" y="2"/>
                  </a:lnTo>
                  <a:lnTo>
                    <a:pt x="63" y="2"/>
                  </a:lnTo>
                  <a:lnTo>
                    <a:pt x="63" y="2"/>
                  </a:lnTo>
                  <a:lnTo>
                    <a:pt x="53" y="0"/>
                  </a:lnTo>
                  <a:lnTo>
                    <a:pt x="44" y="0"/>
                  </a:lnTo>
                  <a:lnTo>
                    <a:pt x="37" y="0"/>
                  </a:lnTo>
                  <a:lnTo>
                    <a:pt x="30" y="2"/>
                  </a:lnTo>
                  <a:lnTo>
                    <a:pt x="30" y="2"/>
                  </a:lnTo>
                  <a:lnTo>
                    <a:pt x="27" y="5"/>
                  </a:lnTo>
                  <a:lnTo>
                    <a:pt x="27" y="8"/>
                  </a:lnTo>
                  <a:lnTo>
                    <a:pt x="27" y="22"/>
                  </a:lnTo>
                  <a:lnTo>
                    <a:pt x="27" y="22"/>
                  </a:lnTo>
                  <a:lnTo>
                    <a:pt x="28" y="24"/>
                  </a:lnTo>
                  <a:lnTo>
                    <a:pt x="29" y="26"/>
                  </a:lnTo>
                  <a:lnTo>
                    <a:pt x="29" y="26"/>
                  </a:lnTo>
                  <a:lnTo>
                    <a:pt x="31" y="27"/>
                  </a:lnTo>
                  <a:lnTo>
                    <a:pt x="31" y="27"/>
                  </a:lnTo>
                  <a:lnTo>
                    <a:pt x="35" y="26"/>
                  </a:lnTo>
                  <a:lnTo>
                    <a:pt x="35" y="26"/>
                  </a:lnTo>
                  <a:lnTo>
                    <a:pt x="42" y="25"/>
                  </a:lnTo>
                  <a:lnTo>
                    <a:pt x="47" y="25"/>
                  </a:lnTo>
                  <a:lnTo>
                    <a:pt x="52" y="26"/>
                  </a:lnTo>
                  <a:lnTo>
                    <a:pt x="52" y="26"/>
                  </a:lnTo>
                  <a:lnTo>
                    <a:pt x="52" y="26"/>
                  </a:lnTo>
                  <a:lnTo>
                    <a:pt x="52" y="26"/>
                  </a:lnTo>
                  <a:lnTo>
                    <a:pt x="56" y="29"/>
                  </a:lnTo>
                  <a:lnTo>
                    <a:pt x="60" y="31"/>
                  </a:lnTo>
                  <a:lnTo>
                    <a:pt x="60" y="33"/>
                  </a:lnTo>
                  <a:lnTo>
                    <a:pt x="60" y="35"/>
                  </a:lnTo>
                  <a:lnTo>
                    <a:pt x="60" y="35"/>
                  </a:lnTo>
                  <a:lnTo>
                    <a:pt x="59" y="38"/>
                  </a:lnTo>
                  <a:lnTo>
                    <a:pt x="54" y="39"/>
                  </a:lnTo>
                  <a:lnTo>
                    <a:pt x="54" y="39"/>
                  </a:lnTo>
                  <a:lnTo>
                    <a:pt x="50" y="40"/>
                  </a:lnTo>
                  <a:lnTo>
                    <a:pt x="44" y="39"/>
                  </a:lnTo>
                  <a:lnTo>
                    <a:pt x="44" y="39"/>
                  </a:lnTo>
                  <a:lnTo>
                    <a:pt x="44" y="39"/>
                  </a:lnTo>
                  <a:lnTo>
                    <a:pt x="37" y="37"/>
                  </a:lnTo>
                  <a:lnTo>
                    <a:pt x="37" y="37"/>
                  </a:lnTo>
                  <a:lnTo>
                    <a:pt x="35" y="37"/>
                  </a:lnTo>
                  <a:lnTo>
                    <a:pt x="32" y="38"/>
                  </a:lnTo>
                  <a:lnTo>
                    <a:pt x="32" y="38"/>
                  </a:lnTo>
                  <a:lnTo>
                    <a:pt x="30" y="39"/>
                  </a:lnTo>
                  <a:lnTo>
                    <a:pt x="29" y="42"/>
                  </a:lnTo>
                  <a:lnTo>
                    <a:pt x="26" y="55"/>
                  </a:lnTo>
                  <a:lnTo>
                    <a:pt x="26" y="55"/>
                  </a:lnTo>
                  <a:lnTo>
                    <a:pt x="26" y="57"/>
                  </a:lnTo>
                  <a:lnTo>
                    <a:pt x="27" y="59"/>
                  </a:lnTo>
                  <a:lnTo>
                    <a:pt x="27" y="59"/>
                  </a:lnTo>
                  <a:lnTo>
                    <a:pt x="28" y="60"/>
                  </a:lnTo>
                  <a:lnTo>
                    <a:pt x="30" y="61"/>
                  </a:lnTo>
                  <a:lnTo>
                    <a:pt x="38" y="63"/>
                  </a:lnTo>
                  <a:lnTo>
                    <a:pt x="38" y="63"/>
                  </a:lnTo>
                  <a:lnTo>
                    <a:pt x="38" y="63"/>
                  </a:lnTo>
                  <a:lnTo>
                    <a:pt x="38" y="63"/>
                  </a:lnTo>
                  <a:lnTo>
                    <a:pt x="44" y="65"/>
                  </a:lnTo>
                  <a:lnTo>
                    <a:pt x="49" y="70"/>
                  </a:lnTo>
                  <a:lnTo>
                    <a:pt x="49" y="70"/>
                  </a:lnTo>
                  <a:lnTo>
                    <a:pt x="51" y="73"/>
                  </a:lnTo>
                  <a:lnTo>
                    <a:pt x="51" y="78"/>
                  </a:lnTo>
                  <a:lnTo>
                    <a:pt x="51" y="78"/>
                  </a:lnTo>
                  <a:lnTo>
                    <a:pt x="51" y="78"/>
                  </a:lnTo>
                  <a:lnTo>
                    <a:pt x="51" y="78"/>
                  </a:lnTo>
                  <a:lnTo>
                    <a:pt x="50" y="82"/>
                  </a:lnTo>
                  <a:lnTo>
                    <a:pt x="47" y="84"/>
                  </a:lnTo>
                  <a:lnTo>
                    <a:pt x="42" y="85"/>
                  </a:lnTo>
                  <a:lnTo>
                    <a:pt x="35" y="84"/>
                  </a:lnTo>
                  <a:lnTo>
                    <a:pt x="35" y="84"/>
                  </a:lnTo>
                  <a:lnTo>
                    <a:pt x="35" y="84"/>
                  </a:lnTo>
                  <a:lnTo>
                    <a:pt x="35" y="84"/>
                  </a:lnTo>
                  <a:lnTo>
                    <a:pt x="29" y="82"/>
                  </a:lnTo>
                  <a:lnTo>
                    <a:pt x="24" y="80"/>
                  </a:lnTo>
                  <a:lnTo>
                    <a:pt x="17" y="74"/>
                  </a:lnTo>
                  <a:lnTo>
                    <a:pt x="17" y="74"/>
                  </a:lnTo>
                  <a:lnTo>
                    <a:pt x="15" y="72"/>
                  </a:lnTo>
                  <a:lnTo>
                    <a:pt x="15" y="72"/>
                  </a:lnTo>
                  <a:lnTo>
                    <a:pt x="13" y="72"/>
                  </a:lnTo>
                  <a:lnTo>
                    <a:pt x="13" y="72"/>
                  </a:lnTo>
                  <a:lnTo>
                    <a:pt x="11" y="73"/>
                  </a:lnTo>
                  <a:lnTo>
                    <a:pt x="9" y="75"/>
                  </a:lnTo>
                  <a:lnTo>
                    <a:pt x="1" y="87"/>
                  </a:lnTo>
                  <a:lnTo>
                    <a:pt x="1" y="87"/>
                  </a:lnTo>
                  <a:lnTo>
                    <a:pt x="0" y="90"/>
                  </a:lnTo>
                  <a:lnTo>
                    <a:pt x="2" y="94"/>
                  </a:lnTo>
                  <a:lnTo>
                    <a:pt x="2" y="94"/>
                  </a:lnTo>
                  <a:lnTo>
                    <a:pt x="6" y="98"/>
                  </a:lnTo>
                  <a:lnTo>
                    <a:pt x="13" y="102"/>
                  </a:lnTo>
                  <a:lnTo>
                    <a:pt x="21" y="107"/>
                  </a:lnTo>
                  <a:lnTo>
                    <a:pt x="29" y="109"/>
                  </a:lnTo>
                  <a:lnTo>
                    <a:pt x="29" y="109"/>
                  </a:lnTo>
                  <a:lnTo>
                    <a:pt x="29" y="109"/>
                  </a:lnTo>
                  <a:lnTo>
                    <a:pt x="29" y="109"/>
                  </a:lnTo>
                  <a:lnTo>
                    <a:pt x="38" y="111"/>
                  </a:lnTo>
                  <a:lnTo>
                    <a:pt x="47" y="111"/>
                  </a:lnTo>
                  <a:lnTo>
                    <a:pt x="54" y="111"/>
                  </a:lnTo>
                  <a:lnTo>
                    <a:pt x="62" y="108"/>
                  </a:lnTo>
                  <a:lnTo>
                    <a:pt x="62" y="108"/>
                  </a:lnTo>
                  <a:lnTo>
                    <a:pt x="68" y="105"/>
                  </a:lnTo>
                  <a:lnTo>
                    <a:pt x="74" y="99"/>
                  </a:lnTo>
                  <a:lnTo>
                    <a:pt x="77" y="94"/>
                  </a:lnTo>
                  <a:lnTo>
                    <a:pt x="80" y="87"/>
                  </a:lnTo>
                  <a:lnTo>
                    <a:pt x="80" y="87"/>
                  </a:lnTo>
                  <a:lnTo>
                    <a:pt x="81" y="80"/>
                  </a:lnTo>
                  <a:lnTo>
                    <a:pt x="80" y="72"/>
                  </a:lnTo>
                  <a:lnTo>
                    <a:pt x="77" y="64"/>
                  </a:lnTo>
                  <a:lnTo>
                    <a:pt x="74" y="59"/>
                  </a:lnTo>
                  <a:lnTo>
                    <a:pt x="74" y="59"/>
                  </a:lnTo>
                  <a:close/>
                </a:path>
              </a:pathLst>
            </a:custGeom>
            <a:solidFill>
              <a:srgbClr val="00B0F0"/>
            </a:solidFill>
            <a:ln>
              <a:noFill/>
            </a:ln>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sp>
          <p:nvSpPr>
            <p:cNvPr id="35" name="Freeform 246"/>
            <p:cNvSpPr/>
            <p:nvPr/>
          </p:nvSpPr>
          <p:spPr bwMode="auto">
            <a:xfrm>
              <a:off x="2422347" y="2226167"/>
              <a:ext cx="78945" cy="163963"/>
            </a:xfrm>
            <a:custGeom>
              <a:avLst/>
              <a:gdLst>
                <a:gd name="T0" fmla="*/ 50 w 54"/>
                <a:gd name="T1" fmla="*/ 5 h 110"/>
                <a:gd name="T2" fmla="*/ 35 w 54"/>
                <a:gd name="T3" fmla="*/ 0 h 110"/>
                <a:gd name="T4" fmla="*/ 35 w 54"/>
                <a:gd name="T5" fmla="*/ 0 h 110"/>
                <a:gd name="T6" fmla="*/ 33 w 54"/>
                <a:gd name="T7" fmla="*/ 0 h 110"/>
                <a:gd name="T8" fmla="*/ 7 w 54"/>
                <a:gd name="T9" fmla="*/ 6 h 110"/>
                <a:gd name="T10" fmla="*/ 7 w 54"/>
                <a:gd name="T11" fmla="*/ 6 h 110"/>
                <a:gd name="T12" fmla="*/ 4 w 54"/>
                <a:gd name="T13" fmla="*/ 8 h 110"/>
                <a:gd name="T14" fmla="*/ 2 w 54"/>
                <a:gd name="T15" fmla="*/ 11 h 110"/>
                <a:gd name="T16" fmla="*/ 1 w 54"/>
                <a:gd name="T17" fmla="*/ 25 h 110"/>
                <a:gd name="T18" fmla="*/ 1 w 54"/>
                <a:gd name="T19" fmla="*/ 25 h 110"/>
                <a:gd name="T20" fmla="*/ 1 w 54"/>
                <a:gd name="T21" fmla="*/ 27 h 110"/>
                <a:gd name="T22" fmla="*/ 4 w 54"/>
                <a:gd name="T23" fmla="*/ 30 h 110"/>
                <a:gd name="T24" fmla="*/ 4 w 54"/>
                <a:gd name="T25" fmla="*/ 30 h 110"/>
                <a:gd name="T26" fmla="*/ 6 w 54"/>
                <a:gd name="T27" fmla="*/ 31 h 110"/>
                <a:gd name="T28" fmla="*/ 6 w 54"/>
                <a:gd name="T29" fmla="*/ 31 h 110"/>
                <a:gd name="T30" fmla="*/ 8 w 54"/>
                <a:gd name="T31" fmla="*/ 31 h 110"/>
                <a:gd name="T32" fmla="*/ 19 w 54"/>
                <a:gd name="T33" fmla="*/ 29 h 110"/>
                <a:gd name="T34" fmla="*/ 0 w 54"/>
                <a:gd name="T35" fmla="*/ 98 h 110"/>
                <a:gd name="T36" fmla="*/ 0 w 54"/>
                <a:gd name="T37" fmla="*/ 98 h 110"/>
                <a:gd name="T38" fmla="*/ 0 w 54"/>
                <a:gd name="T39" fmla="*/ 100 h 110"/>
                <a:gd name="T40" fmla="*/ 0 w 54"/>
                <a:gd name="T41" fmla="*/ 102 h 110"/>
                <a:gd name="T42" fmla="*/ 0 w 54"/>
                <a:gd name="T43" fmla="*/ 102 h 110"/>
                <a:gd name="T44" fmla="*/ 1 w 54"/>
                <a:gd name="T45" fmla="*/ 103 h 110"/>
                <a:gd name="T46" fmla="*/ 4 w 54"/>
                <a:gd name="T47" fmla="*/ 105 h 110"/>
                <a:gd name="T48" fmla="*/ 21 w 54"/>
                <a:gd name="T49" fmla="*/ 109 h 110"/>
                <a:gd name="T50" fmla="*/ 21 w 54"/>
                <a:gd name="T51" fmla="*/ 109 h 110"/>
                <a:gd name="T52" fmla="*/ 23 w 54"/>
                <a:gd name="T53" fmla="*/ 110 h 110"/>
                <a:gd name="T54" fmla="*/ 25 w 54"/>
                <a:gd name="T55" fmla="*/ 109 h 110"/>
                <a:gd name="T56" fmla="*/ 25 w 54"/>
                <a:gd name="T57" fmla="*/ 109 h 110"/>
                <a:gd name="T58" fmla="*/ 26 w 54"/>
                <a:gd name="T59" fmla="*/ 108 h 110"/>
                <a:gd name="T60" fmla="*/ 27 w 54"/>
                <a:gd name="T61" fmla="*/ 106 h 110"/>
                <a:gd name="T62" fmla="*/ 54 w 54"/>
                <a:gd name="T63" fmla="*/ 11 h 110"/>
                <a:gd name="T64" fmla="*/ 54 w 54"/>
                <a:gd name="T65" fmla="*/ 11 h 110"/>
                <a:gd name="T66" fmla="*/ 54 w 54"/>
                <a:gd name="T67" fmla="*/ 9 h 110"/>
                <a:gd name="T68" fmla="*/ 54 w 54"/>
                <a:gd name="T69" fmla="*/ 8 h 110"/>
                <a:gd name="T70" fmla="*/ 54 w 54"/>
                <a:gd name="T71" fmla="*/ 8 h 110"/>
                <a:gd name="T72" fmla="*/ 51 w 54"/>
                <a:gd name="T73" fmla="*/ 6 h 110"/>
                <a:gd name="T74" fmla="*/ 50 w 54"/>
                <a:gd name="T75" fmla="*/ 5 h 110"/>
                <a:gd name="T76" fmla="*/ 50 w 54"/>
                <a:gd name="T77" fmla="*/ 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0">
                  <a:moveTo>
                    <a:pt x="50" y="5"/>
                  </a:moveTo>
                  <a:lnTo>
                    <a:pt x="35" y="0"/>
                  </a:lnTo>
                  <a:lnTo>
                    <a:pt x="35" y="0"/>
                  </a:lnTo>
                  <a:lnTo>
                    <a:pt x="33" y="0"/>
                  </a:lnTo>
                  <a:lnTo>
                    <a:pt x="7" y="6"/>
                  </a:lnTo>
                  <a:lnTo>
                    <a:pt x="7" y="6"/>
                  </a:lnTo>
                  <a:lnTo>
                    <a:pt x="4" y="8"/>
                  </a:lnTo>
                  <a:lnTo>
                    <a:pt x="2" y="11"/>
                  </a:lnTo>
                  <a:lnTo>
                    <a:pt x="1" y="25"/>
                  </a:lnTo>
                  <a:lnTo>
                    <a:pt x="1" y="25"/>
                  </a:lnTo>
                  <a:lnTo>
                    <a:pt x="1" y="27"/>
                  </a:lnTo>
                  <a:lnTo>
                    <a:pt x="4" y="30"/>
                  </a:lnTo>
                  <a:lnTo>
                    <a:pt x="4" y="30"/>
                  </a:lnTo>
                  <a:lnTo>
                    <a:pt x="6" y="31"/>
                  </a:lnTo>
                  <a:lnTo>
                    <a:pt x="6" y="31"/>
                  </a:lnTo>
                  <a:lnTo>
                    <a:pt x="8" y="31"/>
                  </a:lnTo>
                  <a:lnTo>
                    <a:pt x="19" y="29"/>
                  </a:lnTo>
                  <a:lnTo>
                    <a:pt x="0" y="98"/>
                  </a:lnTo>
                  <a:lnTo>
                    <a:pt x="0" y="98"/>
                  </a:lnTo>
                  <a:lnTo>
                    <a:pt x="0" y="100"/>
                  </a:lnTo>
                  <a:lnTo>
                    <a:pt x="0" y="102"/>
                  </a:lnTo>
                  <a:lnTo>
                    <a:pt x="0" y="102"/>
                  </a:lnTo>
                  <a:lnTo>
                    <a:pt x="1" y="103"/>
                  </a:lnTo>
                  <a:lnTo>
                    <a:pt x="4" y="105"/>
                  </a:lnTo>
                  <a:lnTo>
                    <a:pt x="21" y="109"/>
                  </a:lnTo>
                  <a:lnTo>
                    <a:pt x="21" y="109"/>
                  </a:lnTo>
                  <a:lnTo>
                    <a:pt x="23" y="110"/>
                  </a:lnTo>
                  <a:lnTo>
                    <a:pt x="25" y="109"/>
                  </a:lnTo>
                  <a:lnTo>
                    <a:pt x="25" y="109"/>
                  </a:lnTo>
                  <a:lnTo>
                    <a:pt x="26" y="108"/>
                  </a:lnTo>
                  <a:lnTo>
                    <a:pt x="27" y="106"/>
                  </a:lnTo>
                  <a:lnTo>
                    <a:pt x="54" y="11"/>
                  </a:lnTo>
                  <a:lnTo>
                    <a:pt x="54" y="11"/>
                  </a:lnTo>
                  <a:lnTo>
                    <a:pt x="54" y="9"/>
                  </a:lnTo>
                  <a:lnTo>
                    <a:pt x="54" y="8"/>
                  </a:lnTo>
                  <a:lnTo>
                    <a:pt x="54" y="8"/>
                  </a:lnTo>
                  <a:lnTo>
                    <a:pt x="51" y="6"/>
                  </a:lnTo>
                  <a:lnTo>
                    <a:pt x="50" y="5"/>
                  </a:lnTo>
                  <a:lnTo>
                    <a:pt x="50" y="5"/>
                  </a:lnTo>
                  <a:close/>
                </a:path>
              </a:pathLst>
            </a:custGeom>
            <a:solidFill>
              <a:srgbClr val="00B0F0"/>
            </a:solidFill>
            <a:ln>
              <a:noFill/>
            </a:ln>
          </p:spPr>
          <p:txBody>
            <a:bodyPr vert="horz" wrap="square" lIns="91440" tIns="45720" rIns="91440" bIns="45720" numCol="1" anchor="t" anchorCtr="0" compatLnSpc="1"/>
            <a:lstStyle/>
            <a:p>
              <a:endParaRPr lang="zh-CN" altLang="en-US">
                <a:ea typeface="方正小标宋_GBK" panose="03000509000000000000" charset="-122"/>
                <a:cs typeface="方正小标宋_GBK" panose="03000509000000000000" charset="-122"/>
              </a:endParaRPr>
            </a:p>
          </p:txBody>
        </p:sp>
      </p:grpSp>
      <p:sp>
        <p:nvSpPr>
          <p:cNvPr id="38" name="矩形 37"/>
          <p:cNvSpPr/>
          <p:nvPr/>
        </p:nvSpPr>
        <p:spPr>
          <a:xfrm>
            <a:off x="5394810" y="1747131"/>
            <a:ext cx="1970405" cy="607695"/>
          </a:xfrm>
          <a:prstGeom prst="rect">
            <a:avLst/>
          </a:prstGeom>
        </p:spPr>
        <p:txBody>
          <a:bodyPr wrap="none">
            <a:spAutoFit/>
          </a:bodyPr>
          <a:lstStyle/>
          <a:p>
            <a:pPr marR="190500">
              <a:lnSpc>
                <a:spcPct val="120000"/>
              </a:lnSpc>
            </a:pPr>
            <a:r>
              <a:rPr lang="zh-CN" altLang="en-US" sz="2800" b="1" dirty="0">
                <a:solidFill>
                  <a:srgbClr val="00B8FF"/>
                </a:solidFill>
                <a:latin typeface="方正小标宋_GBK" panose="03000509000000000000" charset="-122"/>
                <a:ea typeface="方正小标宋_GBK" panose="03000509000000000000" charset="-122"/>
                <a:cs typeface="Times New Roman" panose="02020603050405020304" pitchFamily="18" charset="0"/>
              </a:rPr>
              <a:t>第一个结合</a:t>
            </a:r>
            <a:endParaRPr lang="zh-CN" altLang="en-US" sz="2800" b="1" dirty="0">
              <a:solidFill>
                <a:srgbClr val="00B8FF"/>
              </a:solidFill>
              <a:latin typeface="方正小标宋_GBK" panose="03000509000000000000" charset="-122"/>
              <a:ea typeface="方正小标宋_GBK" panose="03000509000000000000" charset="-122"/>
              <a:cs typeface="Times New Roman" panose="02020603050405020304" pitchFamily="18" charset="0"/>
            </a:endParaRPr>
          </a:p>
        </p:txBody>
      </p:sp>
      <p:sp>
        <p:nvSpPr>
          <p:cNvPr id="43" name="矩形 42"/>
          <p:cNvSpPr/>
          <p:nvPr/>
        </p:nvSpPr>
        <p:spPr>
          <a:xfrm>
            <a:off x="5419558" y="4499580"/>
            <a:ext cx="6001140" cy="1198880"/>
          </a:xfrm>
          <a:prstGeom prst="rect">
            <a:avLst/>
          </a:prstGeom>
        </p:spPr>
        <p:txBody>
          <a:bodyPr wrap="square">
            <a:spAutoFit/>
          </a:bodyPr>
          <a:lstStyle/>
          <a:p>
            <a:r>
              <a:rPr lang="zh-CN" altLang="en-US"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学习</a:t>
            </a:r>
            <a:r>
              <a:rPr lang="en-US" altLang="zh-CN"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a:t>
            </a:r>
            <a:r>
              <a:rPr lang="zh-CN" altLang="en-US"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条例</a:t>
            </a:r>
            <a:r>
              <a:rPr lang="en-US" altLang="zh-CN"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a:t>
            </a:r>
            <a:r>
              <a:rPr lang="zh-CN" altLang="en-US"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要与学习党章及其他党内法规、学习宪法及其他法律法规相结合</a:t>
            </a:r>
            <a:endParaRPr lang="en-US" altLang="zh-CN"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endParaRPr>
          </a:p>
          <a:p>
            <a:endParaRPr lang="en-US" altLang="zh-CN"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44" name="矩形 43"/>
          <p:cNvSpPr/>
          <p:nvPr/>
        </p:nvSpPr>
        <p:spPr>
          <a:xfrm>
            <a:off x="5419558" y="3872576"/>
            <a:ext cx="1970405" cy="607695"/>
          </a:xfrm>
          <a:prstGeom prst="rect">
            <a:avLst/>
          </a:prstGeom>
        </p:spPr>
        <p:txBody>
          <a:bodyPr wrap="none">
            <a:spAutoFit/>
          </a:bodyPr>
          <a:lstStyle/>
          <a:p>
            <a:pPr marR="190500">
              <a:lnSpc>
                <a:spcPct val="120000"/>
              </a:lnSpc>
            </a:pPr>
            <a:r>
              <a:rPr lang="zh-CN" altLang="en-US" sz="2800" b="1" dirty="0">
                <a:solidFill>
                  <a:srgbClr val="00B8FF"/>
                </a:solidFill>
                <a:latin typeface="方正小标宋_GBK" panose="03000509000000000000" charset="-122"/>
                <a:ea typeface="方正小标宋_GBK" panose="03000509000000000000" charset="-122"/>
                <a:cs typeface="Times New Roman" panose="02020603050405020304" pitchFamily="18" charset="0"/>
              </a:rPr>
              <a:t>第二个结合</a:t>
            </a:r>
            <a:endParaRPr lang="zh-CN" altLang="en-US" sz="2800" b="1" dirty="0">
              <a:solidFill>
                <a:srgbClr val="00B8FF"/>
              </a:solidFill>
              <a:latin typeface="方正小标宋_GBK" panose="03000509000000000000" charset="-122"/>
              <a:ea typeface="方正小标宋_GBK" panose="03000509000000000000" charset="-122"/>
              <a:cs typeface="Times New Roman" panose="02020603050405020304" pitchFamily="18" charset="0"/>
            </a:endParaRPr>
          </a:p>
        </p:txBody>
      </p:sp>
      <p:grpSp>
        <p:nvGrpSpPr>
          <p:cNvPr id="39" name="组合 38"/>
          <p:cNvGrpSpPr/>
          <p:nvPr/>
        </p:nvGrpSpPr>
        <p:grpSpPr>
          <a:xfrm>
            <a:off x="4684" y="274765"/>
            <a:ext cx="3440913" cy="611428"/>
            <a:chOff x="4684" y="274765"/>
            <a:chExt cx="3440913" cy="611428"/>
          </a:xfrm>
        </p:grpSpPr>
        <p:sp>
          <p:nvSpPr>
            <p:cNvPr id="40"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41" name="矩形 40"/>
            <p:cNvSpPr/>
            <p:nvPr/>
          </p:nvSpPr>
          <p:spPr>
            <a:xfrm>
              <a:off x="798718"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p:blinds/>
      </p:transition>
    </mc:Choice>
    <mc:Fallback>
      <p:transition spd="slow">
        <p:blind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6" name="组合 15"/>
          <p:cNvGrpSpPr/>
          <p:nvPr/>
        </p:nvGrpSpPr>
        <p:grpSpPr>
          <a:xfrm>
            <a:off x="7770649" y="1718810"/>
            <a:ext cx="2520280" cy="3420380"/>
            <a:chOff x="5827987" y="1289107"/>
            <a:chExt cx="1890210" cy="2565285"/>
          </a:xfrm>
        </p:grpSpPr>
        <p:sp>
          <p:nvSpPr>
            <p:cNvPr id="8" name="Rectangle 11"/>
            <p:cNvSpPr/>
            <p:nvPr/>
          </p:nvSpPr>
          <p:spPr>
            <a:xfrm>
              <a:off x="5887831" y="1370116"/>
              <a:ext cx="1770522" cy="2484276"/>
            </a:xfrm>
            <a:prstGeom prst="rect">
              <a:avLst/>
            </a:prstGeom>
            <a:ln w="19050">
              <a:solidFill>
                <a:srgbClr val="3AA845"/>
              </a:solidFill>
            </a:ln>
          </p:spPr>
          <p:style>
            <a:lnRef idx="1">
              <a:schemeClr val="accent1"/>
            </a:lnRef>
            <a:fillRef idx="0">
              <a:schemeClr val="accent1"/>
            </a:fillRef>
            <a:effectRef idx="0">
              <a:schemeClr val="accent1"/>
            </a:effectRef>
            <a:fontRef idx="minor">
              <a:schemeClr val="tx1"/>
            </a:fontRef>
          </p:style>
          <p:txBody>
            <a:bodyPr wrap="square" tIns="2880000" anchor="t" anchorCtr="1">
              <a:noAutofit/>
            </a:bodyPr>
            <a:lstStyle/>
            <a:p>
              <a:pPr>
                <a:lnSpc>
                  <a:spcPct val="120000"/>
                </a:lnSpc>
              </a:pPr>
              <a:endParaRPr lang="zh-CN" altLang="en-US" sz="4400" dirty="0">
                <a:ea typeface="方正小标宋_GBK" panose="03000509000000000000" charset="-122"/>
                <a:cs typeface="+mn-ea"/>
                <a:sym typeface="+mn-lt"/>
              </a:endParaRPr>
            </a:p>
          </p:txBody>
        </p:sp>
        <p:sp>
          <p:nvSpPr>
            <p:cNvPr id="9" name="Arrow: Pentagon 12"/>
            <p:cNvSpPr/>
            <p:nvPr/>
          </p:nvSpPr>
          <p:spPr>
            <a:xfrm rot="5400000">
              <a:off x="6044010" y="1073084"/>
              <a:ext cx="1458164" cy="1890210"/>
            </a:xfrm>
            <a:prstGeom prst="homePlate">
              <a:avLst/>
            </a:prstGeom>
            <a:solidFill>
              <a:srgbClr val="3AA84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88000" tIns="0" anchor="t" anchorCtr="1">
              <a:normAutofit/>
            </a:bodyPr>
            <a:lstStyle/>
            <a:p>
              <a:pPr algn="ctr"/>
              <a:r>
                <a:rPr lang="zh-CN" altLang="en-US" sz="2400" dirty="0">
                  <a:ea typeface="方正小标宋_GBK" panose="03000509000000000000" charset="-122"/>
                  <a:cs typeface="+mn-ea"/>
                  <a:sym typeface="+mn-lt"/>
                </a:rPr>
                <a:t>各级纪委的职责</a:t>
              </a:r>
              <a:endParaRPr lang="zh-CN" altLang="en-US" sz="2400" dirty="0">
                <a:ea typeface="方正小标宋_GBK" panose="03000509000000000000" charset="-122"/>
                <a:cs typeface="+mn-ea"/>
                <a:sym typeface="+mn-lt"/>
              </a:endParaRPr>
            </a:p>
          </p:txBody>
        </p:sp>
        <p:sp>
          <p:nvSpPr>
            <p:cNvPr id="10" name="Freeform: Shape 19"/>
            <p:cNvSpPr/>
            <p:nvPr/>
          </p:nvSpPr>
          <p:spPr bwMode="auto">
            <a:xfrm>
              <a:off x="6535640" y="1894422"/>
              <a:ext cx="474903" cy="47490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sz="2400">
                <a:ea typeface="方正小标宋_GBK" panose="03000509000000000000" charset="-122"/>
                <a:cs typeface="+mn-ea"/>
                <a:sym typeface="+mn-lt"/>
              </a:endParaRPr>
            </a:p>
          </p:txBody>
        </p:sp>
      </p:grpSp>
      <p:grpSp>
        <p:nvGrpSpPr>
          <p:cNvPr id="14" name="组合 13"/>
          <p:cNvGrpSpPr/>
          <p:nvPr/>
        </p:nvGrpSpPr>
        <p:grpSpPr>
          <a:xfrm>
            <a:off x="1901072" y="1718810"/>
            <a:ext cx="2520280" cy="3420380"/>
            <a:chOff x="1425804" y="1289107"/>
            <a:chExt cx="1890210" cy="2565285"/>
          </a:xfrm>
        </p:grpSpPr>
        <p:sp>
          <p:nvSpPr>
            <p:cNvPr id="4" name="Rectangle 1"/>
            <p:cNvSpPr/>
            <p:nvPr/>
          </p:nvSpPr>
          <p:spPr>
            <a:xfrm>
              <a:off x="1485648" y="1370116"/>
              <a:ext cx="1770522" cy="2484276"/>
            </a:xfrm>
            <a:prstGeom prst="rect">
              <a:avLst/>
            </a:prstGeom>
            <a:ln w="19050">
              <a:solidFill>
                <a:srgbClr val="00B8FF"/>
              </a:solidFill>
            </a:ln>
          </p:spPr>
          <p:style>
            <a:lnRef idx="1">
              <a:schemeClr val="accent1"/>
            </a:lnRef>
            <a:fillRef idx="0">
              <a:schemeClr val="accent1"/>
            </a:fillRef>
            <a:effectRef idx="0">
              <a:schemeClr val="accent1"/>
            </a:effectRef>
            <a:fontRef idx="minor">
              <a:schemeClr val="tx1"/>
            </a:fontRef>
          </p:style>
          <p:txBody>
            <a:bodyPr wrap="square" tIns="2880000" anchor="t" anchorCtr="1">
              <a:normAutofit/>
            </a:bodyPr>
            <a:lstStyle/>
            <a:p>
              <a:pPr>
                <a:lnSpc>
                  <a:spcPct val="120000"/>
                </a:lnSpc>
              </a:pPr>
              <a:endParaRPr lang="en-US" altLang="zh-CN" sz="1465"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5" name="Arrow: Pentagon 2"/>
            <p:cNvSpPr/>
            <p:nvPr/>
          </p:nvSpPr>
          <p:spPr>
            <a:xfrm rot="5400000">
              <a:off x="1641827" y="1073084"/>
              <a:ext cx="1458164" cy="1890210"/>
            </a:xfrm>
            <a:prstGeom prst="homePlate">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88000" anchor="t" anchorCtr="1">
              <a:normAutofit/>
            </a:bodyPr>
            <a:lstStyle/>
            <a:p>
              <a:pPr algn="ctr"/>
              <a:r>
                <a:rPr lang="zh-CN" altLang="en-US" sz="2400" dirty="0">
                  <a:ea typeface="方正小标宋_GBK" panose="03000509000000000000" charset="-122"/>
                  <a:cs typeface="+mn-ea"/>
                  <a:sym typeface="+mn-lt"/>
                </a:rPr>
                <a:t>各级纪委的职责</a:t>
              </a:r>
              <a:endParaRPr lang="zh-CN" altLang="en-US" sz="2400" dirty="0">
                <a:ea typeface="方正小标宋_GBK" panose="03000509000000000000" charset="-122"/>
                <a:cs typeface="+mn-ea"/>
                <a:sym typeface="+mn-lt"/>
              </a:endParaRPr>
            </a:p>
          </p:txBody>
        </p:sp>
        <p:sp>
          <p:nvSpPr>
            <p:cNvPr id="11" name="Freeform: Shape 20"/>
            <p:cNvSpPr/>
            <p:nvPr/>
          </p:nvSpPr>
          <p:spPr bwMode="auto">
            <a:xfrm>
              <a:off x="2133458" y="1894422"/>
              <a:ext cx="474903" cy="474903"/>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sz="2400">
                <a:ea typeface="方正小标宋_GBK" panose="03000509000000000000" charset="-122"/>
                <a:cs typeface="+mn-ea"/>
                <a:sym typeface="+mn-lt"/>
              </a:endParaRPr>
            </a:p>
          </p:txBody>
        </p:sp>
      </p:grpSp>
      <p:grpSp>
        <p:nvGrpSpPr>
          <p:cNvPr id="15" name="组合 14"/>
          <p:cNvGrpSpPr/>
          <p:nvPr/>
        </p:nvGrpSpPr>
        <p:grpSpPr>
          <a:xfrm>
            <a:off x="4835860" y="1718810"/>
            <a:ext cx="2520280" cy="3420380"/>
            <a:chOff x="3626895" y="1289107"/>
            <a:chExt cx="1890210" cy="2565285"/>
          </a:xfrm>
        </p:grpSpPr>
        <p:sp>
          <p:nvSpPr>
            <p:cNvPr id="6" name="Rectangle 6"/>
            <p:cNvSpPr/>
            <p:nvPr/>
          </p:nvSpPr>
          <p:spPr>
            <a:xfrm>
              <a:off x="3686739" y="1370116"/>
              <a:ext cx="1770522" cy="2484276"/>
            </a:xfrm>
            <a:prstGeom prst="rect">
              <a:avLst/>
            </a:prstGeom>
            <a:ln w="19050">
              <a:solidFill>
                <a:srgbClr val="FF7A00"/>
              </a:solidFill>
            </a:ln>
          </p:spPr>
          <p:style>
            <a:lnRef idx="1">
              <a:schemeClr val="accent1"/>
            </a:lnRef>
            <a:fillRef idx="0">
              <a:schemeClr val="accent1"/>
            </a:fillRef>
            <a:effectRef idx="0">
              <a:schemeClr val="accent1"/>
            </a:effectRef>
            <a:fontRef idx="minor">
              <a:schemeClr val="tx1"/>
            </a:fontRef>
          </p:style>
          <p:txBody>
            <a:bodyPr wrap="square" tIns="2880000" anchor="t" anchorCtr="1">
              <a:normAutofit/>
            </a:bodyPr>
            <a:lstStyle/>
            <a:p>
              <a:pPr>
                <a:lnSpc>
                  <a:spcPct val="120000"/>
                </a:lnSpc>
              </a:pPr>
              <a:endParaRPr lang="en-US" altLang="zh-CN" sz="1465"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7" name="Arrow: Pentagon 7"/>
            <p:cNvSpPr/>
            <p:nvPr/>
          </p:nvSpPr>
          <p:spPr>
            <a:xfrm rot="5400000">
              <a:off x="3842918" y="1073084"/>
              <a:ext cx="1458164" cy="1890210"/>
            </a:xfrm>
            <a:prstGeom prst="homePlate">
              <a:avLst/>
            </a:prstGeom>
            <a:solidFill>
              <a:srgbClr val="FF7A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88000" anchor="t" anchorCtr="1">
              <a:normAutofit/>
            </a:bodyPr>
            <a:lstStyle/>
            <a:p>
              <a:pPr algn="ctr"/>
              <a:r>
                <a:rPr lang="zh-CN" altLang="en-US" sz="2400" dirty="0">
                  <a:ea typeface="方正小标宋_GBK" panose="03000509000000000000" charset="-122"/>
                  <a:cs typeface="+mn-ea"/>
                  <a:sym typeface="+mn-lt"/>
                </a:rPr>
                <a:t>各级纪委的职责</a:t>
              </a:r>
              <a:endParaRPr lang="zh-CN" altLang="en-US" sz="2400" dirty="0">
                <a:ea typeface="方正小标宋_GBK" panose="03000509000000000000" charset="-122"/>
                <a:cs typeface="+mn-ea"/>
                <a:sym typeface="+mn-lt"/>
              </a:endParaRPr>
            </a:p>
          </p:txBody>
        </p:sp>
        <p:sp>
          <p:nvSpPr>
            <p:cNvPr id="12" name="Freeform: Shape 21"/>
            <p:cNvSpPr/>
            <p:nvPr/>
          </p:nvSpPr>
          <p:spPr bwMode="auto">
            <a:xfrm>
              <a:off x="4342814" y="1894561"/>
              <a:ext cx="474903" cy="474903"/>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2400">
                <a:ea typeface="方正小标宋_GBK" panose="03000509000000000000" charset="-122"/>
                <a:cs typeface="+mn-ea"/>
                <a:sym typeface="+mn-lt"/>
              </a:endParaRPr>
            </a:p>
          </p:txBody>
        </p:sp>
      </p:grpSp>
      <p:sp>
        <p:nvSpPr>
          <p:cNvPr id="2" name="矩形 1"/>
          <p:cNvSpPr/>
          <p:nvPr/>
        </p:nvSpPr>
        <p:spPr>
          <a:xfrm>
            <a:off x="8476790" y="4006461"/>
            <a:ext cx="1107996" cy="711285"/>
          </a:xfrm>
          <a:prstGeom prst="rect">
            <a:avLst/>
          </a:prstGeom>
        </p:spPr>
        <p:txBody>
          <a:bodyPr wrap="none">
            <a:spAutoFit/>
          </a:bodyPr>
          <a:lstStyle/>
          <a:p>
            <a:pPr>
              <a:lnSpc>
                <a:spcPct val="120000"/>
              </a:lnSpc>
            </a:pPr>
            <a:r>
              <a:rPr lang="zh-CN" altLang="en-US" sz="3600" b="1"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问责</a:t>
            </a:r>
            <a:endParaRPr lang="zh-CN" altLang="en-US" sz="3600" b="1" dirty="0">
              <a:ea typeface="方正小标宋_GBK" panose="03000509000000000000" charset="-122"/>
              <a:cs typeface="+mn-ea"/>
              <a:sym typeface="+mn-lt"/>
            </a:endParaRPr>
          </a:p>
        </p:txBody>
      </p:sp>
      <p:sp>
        <p:nvSpPr>
          <p:cNvPr id="22" name="矩形 21"/>
          <p:cNvSpPr/>
          <p:nvPr/>
        </p:nvSpPr>
        <p:spPr>
          <a:xfrm>
            <a:off x="5553023" y="4006460"/>
            <a:ext cx="1107996" cy="711285"/>
          </a:xfrm>
          <a:prstGeom prst="rect">
            <a:avLst/>
          </a:prstGeom>
        </p:spPr>
        <p:txBody>
          <a:bodyPr wrap="none">
            <a:spAutoFit/>
          </a:bodyPr>
          <a:lstStyle/>
          <a:p>
            <a:pPr>
              <a:lnSpc>
                <a:spcPct val="120000"/>
              </a:lnSpc>
            </a:pPr>
            <a:r>
              <a:rPr lang="zh-CN" altLang="en-US" sz="3600" b="1"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执纪</a:t>
            </a:r>
            <a:endParaRPr lang="zh-CN" altLang="en-US" sz="3600" b="1"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endParaRPr>
          </a:p>
        </p:txBody>
      </p:sp>
      <p:sp>
        <p:nvSpPr>
          <p:cNvPr id="23" name="矩形 22"/>
          <p:cNvSpPr/>
          <p:nvPr/>
        </p:nvSpPr>
        <p:spPr>
          <a:xfrm>
            <a:off x="2607214" y="4006459"/>
            <a:ext cx="1107996" cy="711285"/>
          </a:xfrm>
          <a:prstGeom prst="rect">
            <a:avLst/>
          </a:prstGeom>
        </p:spPr>
        <p:txBody>
          <a:bodyPr wrap="none">
            <a:spAutoFit/>
          </a:bodyPr>
          <a:lstStyle/>
          <a:p>
            <a:pPr>
              <a:lnSpc>
                <a:spcPct val="120000"/>
              </a:lnSpc>
            </a:pPr>
            <a:r>
              <a:rPr lang="zh-CN" altLang="en-US" sz="3600" b="1"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监督</a:t>
            </a:r>
            <a:endParaRPr lang="zh-CN" altLang="en-US" sz="3600" b="1"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endParaRPr>
          </a:p>
        </p:txBody>
      </p:sp>
      <p:grpSp>
        <p:nvGrpSpPr>
          <p:cNvPr id="21" name="组合 20"/>
          <p:cNvGrpSpPr/>
          <p:nvPr/>
        </p:nvGrpSpPr>
        <p:grpSpPr>
          <a:xfrm>
            <a:off x="4684" y="274765"/>
            <a:ext cx="3440913" cy="611428"/>
            <a:chOff x="4684" y="274765"/>
            <a:chExt cx="3440913" cy="611428"/>
          </a:xfrm>
        </p:grpSpPr>
        <p:sp>
          <p:nvSpPr>
            <p:cNvPr id="29"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30" name="矩形 29"/>
            <p:cNvSpPr/>
            <p:nvPr/>
          </p:nvSpPr>
          <p:spPr>
            <a:xfrm>
              <a:off x="798718"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7" name="Line 46"/>
          <p:cNvSpPr>
            <a:spLocks noChangeShapeType="1"/>
          </p:cNvSpPr>
          <p:nvPr/>
        </p:nvSpPr>
        <p:spPr bwMode="auto">
          <a:xfrm flipV="1">
            <a:off x="2262681" y="2210941"/>
            <a:ext cx="1008063" cy="1079500"/>
          </a:xfrm>
          <a:prstGeom prst="line">
            <a:avLst/>
          </a:prstGeom>
          <a:noFill/>
          <a:ln w="31750">
            <a:solidFill>
              <a:srgbClr val="00B050"/>
            </a:solidFill>
            <a:prstDash val="sysDot"/>
            <a:round/>
            <a:headEnd type="diamond" w="med" len="med"/>
            <a:tailEnd type="triangle" w="med" len="med"/>
          </a:ln>
        </p:spPr>
        <p:txBody>
          <a:bodyPr/>
          <a:lstStyle/>
          <a:p>
            <a:endParaRPr lang="zh-CN" altLang="en-US">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48" name="Line 46"/>
          <p:cNvSpPr>
            <a:spLocks noChangeShapeType="1"/>
          </p:cNvSpPr>
          <p:nvPr/>
        </p:nvSpPr>
        <p:spPr bwMode="auto">
          <a:xfrm>
            <a:off x="2262681" y="4227067"/>
            <a:ext cx="957263" cy="998537"/>
          </a:xfrm>
          <a:prstGeom prst="line">
            <a:avLst/>
          </a:prstGeom>
          <a:noFill/>
          <a:ln w="31750">
            <a:solidFill>
              <a:srgbClr val="00B050"/>
            </a:solidFill>
            <a:prstDash val="sysDot"/>
            <a:round/>
            <a:headEnd type="diamond" w="med" len="med"/>
            <a:tailEnd type="triangle" w="med" len="med"/>
          </a:ln>
        </p:spPr>
        <p:txBody>
          <a:bodyPr/>
          <a:lstStyle/>
          <a:p>
            <a:endParaRPr lang="zh-CN" altLang="en-US">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49" name="Line 46"/>
          <p:cNvSpPr>
            <a:spLocks noChangeShapeType="1"/>
          </p:cNvSpPr>
          <p:nvPr/>
        </p:nvSpPr>
        <p:spPr bwMode="auto">
          <a:xfrm>
            <a:off x="2407143" y="3722241"/>
            <a:ext cx="863600" cy="1587"/>
          </a:xfrm>
          <a:prstGeom prst="line">
            <a:avLst/>
          </a:prstGeom>
          <a:noFill/>
          <a:ln w="31750">
            <a:solidFill>
              <a:srgbClr val="00B050"/>
            </a:solidFill>
            <a:prstDash val="sysDot"/>
            <a:round/>
            <a:headEnd type="diamond" w="med" len="med"/>
            <a:tailEnd type="triangle" w="med" len="med"/>
          </a:ln>
        </p:spPr>
        <p:txBody>
          <a:bodyPr/>
          <a:lstStyle/>
          <a:p>
            <a:endParaRPr lang="zh-CN" altLang="en-US">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50" name="五边形 20"/>
          <p:cNvSpPr>
            <a:spLocks noChangeArrowheads="1"/>
          </p:cNvSpPr>
          <p:nvPr/>
        </p:nvSpPr>
        <p:spPr bwMode="auto">
          <a:xfrm>
            <a:off x="3270743" y="1922016"/>
            <a:ext cx="1854200" cy="596900"/>
          </a:xfrm>
          <a:prstGeom prst="homePlate">
            <a:avLst>
              <a:gd name="adj" fmla="val 47746"/>
            </a:avLst>
          </a:prstGeom>
          <a:noFill/>
          <a:ln w="25400" algn="ctr">
            <a:solidFill>
              <a:srgbClr val="3AA845"/>
            </a:solidFill>
            <a:miter lim="800000"/>
          </a:ln>
        </p:spPr>
        <p:txBody>
          <a:bodyPr lIns="92993" tIns="46496" rIns="92993" bIns="46496" anchor="ctr"/>
          <a:lstStyle/>
          <a:p>
            <a:pPr algn="ctr" defTabSz="1652905"/>
            <a:r>
              <a:rPr lang="zh-CN" altLang="en-US" sz="2400" b="1" dirty="0">
                <a:solidFill>
                  <a:srgbClr val="404040"/>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一</a:t>
            </a:r>
            <a:endParaRPr lang="zh-CN" altLang="en-US" sz="2400" b="1" dirty="0">
              <a:solidFill>
                <a:srgbClr val="404040"/>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51" name="五边形 21"/>
          <p:cNvSpPr>
            <a:spLocks noChangeArrowheads="1"/>
          </p:cNvSpPr>
          <p:nvPr/>
        </p:nvSpPr>
        <p:spPr bwMode="auto">
          <a:xfrm>
            <a:off x="3262806" y="3444428"/>
            <a:ext cx="1854200" cy="593725"/>
          </a:xfrm>
          <a:prstGeom prst="homePlate">
            <a:avLst>
              <a:gd name="adj" fmla="val 47857"/>
            </a:avLst>
          </a:prstGeom>
          <a:noFill/>
          <a:ln w="25400" algn="ctr">
            <a:solidFill>
              <a:srgbClr val="3AA845"/>
            </a:solidFill>
            <a:miter lim="800000"/>
          </a:ln>
        </p:spPr>
        <p:txBody>
          <a:bodyPr lIns="92993" tIns="46496" rIns="92993" bIns="46496" anchor="ctr"/>
          <a:lstStyle/>
          <a:p>
            <a:pPr algn="ctr" defTabSz="1652905"/>
            <a:r>
              <a:rPr lang="zh-CN" altLang="en-US" sz="2400" b="1">
                <a:solidFill>
                  <a:srgbClr val="404040"/>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二</a:t>
            </a:r>
            <a:endParaRPr lang="zh-CN" altLang="en-US" sz="2400" b="1" dirty="0">
              <a:solidFill>
                <a:srgbClr val="404040"/>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52" name="五边形 22"/>
          <p:cNvSpPr>
            <a:spLocks noChangeArrowheads="1"/>
          </p:cNvSpPr>
          <p:nvPr/>
        </p:nvSpPr>
        <p:spPr bwMode="auto">
          <a:xfrm>
            <a:off x="3253281" y="4868416"/>
            <a:ext cx="1854200" cy="593725"/>
          </a:xfrm>
          <a:prstGeom prst="homePlate">
            <a:avLst>
              <a:gd name="adj" fmla="val 47857"/>
            </a:avLst>
          </a:prstGeom>
          <a:noFill/>
          <a:ln w="25400" algn="ctr">
            <a:solidFill>
              <a:srgbClr val="3AA845"/>
            </a:solidFill>
            <a:miter lim="800000"/>
          </a:ln>
        </p:spPr>
        <p:txBody>
          <a:bodyPr lIns="92993" tIns="46496" rIns="92993" bIns="46496" anchor="ctr"/>
          <a:lstStyle/>
          <a:p>
            <a:pPr algn="ctr" defTabSz="1652905"/>
            <a:r>
              <a:rPr lang="zh-CN" altLang="en-US" sz="2400" b="1">
                <a:solidFill>
                  <a:srgbClr val="404040"/>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三</a:t>
            </a:r>
            <a:endParaRPr lang="zh-CN" altLang="en-US" sz="2400" b="1" dirty="0">
              <a:solidFill>
                <a:srgbClr val="404040"/>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53" name="椭圆 61"/>
          <p:cNvSpPr>
            <a:spLocks noChangeArrowheads="1"/>
          </p:cNvSpPr>
          <p:nvPr/>
        </p:nvSpPr>
        <p:spPr bwMode="auto">
          <a:xfrm>
            <a:off x="568755" y="2638567"/>
            <a:ext cx="1838388" cy="1947274"/>
          </a:xfrm>
          <a:prstGeom prst="ellipse">
            <a:avLst/>
          </a:prstGeom>
          <a:solidFill>
            <a:srgbClr val="FF7A00"/>
          </a:solidFill>
          <a:ln w="9525">
            <a:noFill/>
            <a:round/>
          </a:ln>
        </p:spPr>
        <p:txBody>
          <a:bodyPr lIns="0" tIns="0" rIns="36000" bIns="0" anchor="ctr"/>
          <a:lstStyle/>
          <a:p>
            <a:pPr algn="ctr" defTabSz="1652905"/>
            <a:r>
              <a:rPr lang="zh-CN" altLang="en-US" sz="2400" b="1" dirty="0">
                <a:solidFill>
                  <a:srgbClr val="F8F8F8"/>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各级纪委</a:t>
            </a:r>
            <a:endParaRPr lang="en-US" altLang="zh-CN" sz="2400" b="1" dirty="0">
              <a:solidFill>
                <a:srgbClr val="F8F8F8"/>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a:p>
            <a:pPr algn="ctr" defTabSz="1652905"/>
            <a:r>
              <a:rPr lang="zh-CN" altLang="en-US" sz="2400" b="1" dirty="0">
                <a:solidFill>
                  <a:srgbClr val="F8F8F8"/>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主要任务</a:t>
            </a:r>
            <a:endParaRPr lang="zh-CN" altLang="en-US" sz="2400" b="1" dirty="0">
              <a:solidFill>
                <a:srgbClr val="F8F8F8"/>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54" name="AutoShape 32"/>
          <p:cNvSpPr>
            <a:spLocks noChangeArrowheads="1"/>
          </p:cNvSpPr>
          <p:nvPr/>
        </p:nvSpPr>
        <p:spPr bwMode="auto">
          <a:xfrm>
            <a:off x="5142230" y="1706245"/>
            <a:ext cx="6523355" cy="1079500"/>
          </a:xfrm>
          <a:prstGeom prst="roundRect">
            <a:avLst>
              <a:gd name="adj" fmla="val 16667"/>
            </a:avLst>
          </a:prstGeom>
          <a:solidFill>
            <a:srgbClr val="00B8FF"/>
          </a:solidFill>
          <a:ln w="9525">
            <a:noFill/>
            <a:round/>
          </a:ln>
        </p:spPr>
        <p:txBody>
          <a:bodyPr wrap="none" anchor="ctr"/>
          <a:lstStyle/>
          <a:p>
            <a:pPr>
              <a:lnSpc>
                <a:spcPct val="100000"/>
              </a:lnSpc>
            </a:pPr>
            <a:endParaRPr lang="zh-CN" altLang="en-US">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55" name="AutoShape 33"/>
          <p:cNvSpPr>
            <a:spLocks noChangeArrowheads="1"/>
          </p:cNvSpPr>
          <p:nvPr/>
        </p:nvSpPr>
        <p:spPr bwMode="auto">
          <a:xfrm>
            <a:off x="5142230" y="3218815"/>
            <a:ext cx="6523355" cy="1079500"/>
          </a:xfrm>
          <a:prstGeom prst="roundRect">
            <a:avLst>
              <a:gd name="adj" fmla="val 16667"/>
            </a:avLst>
          </a:prstGeom>
          <a:solidFill>
            <a:srgbClr val="FF7A00"/>
          </a:solidFill>
          <a:ln w="9525">
            <a:noFill/>
            <a:round/>
          </a:ln>
        </p:spPr>
        <p:txBody>
          <a:bodyPr wrap="none" anchor="ctr"/>
          <a:lstStyle/>
          <a:p>
            <a:pPr>
              <a:lnSpc>
                <a:spcPct val="100000"/>
              </a:lnSpc>
            </a:pPr>
            <a:endParaRPr lang="zh-CN" altLang="en-US" sz="2400">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56" name="AutoShape 34"/>
          <p:cNvSpPr>
            <a:spLocks noChangeArrowheads="1"/>
          </p:cNvSpPr>
          <p:nvPr/>
        </p:nvSpPr>
        <p:spPr bwMode="auto">
          <a:xfrm>
            <a:off x="5142230" y="4585970"/>
            <a:ext cx="6523355" cy="1079500"/>
          </a:xfrm>
          <a:prstGeom prst="roundRect">
            <a:avLst>
              <a:gd name="adj" fmla="val 16667"/>
            </a:avLst>
          </a:prstGeom>
          <a:solidFill>
            <a:srgbClr val="00B8FF"/>
          </a:solidFill>
          <a:ln w="9525">
            <a:noFill/>
            <a:round/>
          </a:ln>
        </p:spPr>
        <p:txBody>
          <a:bodyPr wrap="none" anchor="ctr"/>
          <a:lstStyle/>
          <a:p>
            <a:pPr>
              <a:lnSpc>
                <a:spcPct val="100000"/>
              </a:lnSpc>
            </a:pPr>
            <a:endParaRPr lang="zh-CN" altLang="en-US" sz="2400">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57" name="Rectangle 35"/>
          <p:cNvSpPr>
            <a:spLocks noChangeArrowheads="1"/>
          </p:cNvSpPr>
          <p:nvPr/>
        </p:nvSpPr>
        <p:spPr bwMode="auto">
          <a:xfrm>
            <a:off x="5358130" y="1995805"/>
            <a:ext cx="5928995" cy="521970"/>
          </a:xfrm>
          <a:prstGeom prst="rect">
            <a:avLst/>
          </a:prstGeom>
          <a:noFill/>
          <a:ln w="9525">
            <a:noFill/>
            <a:miter lim="800000"/>
          </a:ln>
        </p:spPr>
        <p:txBody>
          <a:bodyPr wrap="square">
            <a:spAutoFit/>
          </a:bodyPr>
          <a:lstStyle/>
          <a:p>
            <a:pPr>
              <a:lnSpc>
                <a:spcPct val="100000"/>
              </a:lnSpc>
            </a:pPr>
            <a:r>
              <a:rPr lang="zh-CN" altLang="en-US" sz="2800" dirty="0">
                <a:solidFill>
                  <a:schemeClr val="bg1"/>
                </a:solidFill>
                <a:latin typeface="方正小标宋_GBK" panose="03000509000000000000" charset="-122"/>
                <a:ea typeface="方正小标宋_GBK" panose="03000509000000000000" charset="-122"/>
                <a:cs typeface="方正小标宋_GBK" panose="03000509000000000000" charset="-122"/>
              </a:rPr>
              <a:t>维护党的章程和其他党内法规</a:t>
            </a:r>
            <a:endParaRPr lang="zh-CN" altLang="en-US" sz="2800" dirty="0">
              <a:solidFill>
                <a:schemeClr val="bg1"/>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sp>
        <p:nvSpPr>
          <p:cNvPr id="58" name="Rectangle 36"/>
          <p:cNvSpPr>
            <a:spLocks noChangeArrowheads="1"/>
          </p:cNvSpPr>
          <p:nvPr/>
        </p:nvSpPr>
        <p:spPr bwMode="auto">
          <a:xfrm>
            <a:off x="5358130" y="3341370"/>
            <a:ext cx="5928995" cy="953135"/>
          </a:xfrm>
          <a:prstGeom prst="rect">
            <a:avLst/>
          </a:prstGeom>
          <a:noFill/>
          <a:ln w="9525">
            <a:noFill/>
            <a:miter lim="800000"/>
          </a:ln>
        </p:spPr>
        <p:txBody>
          <a:bodyPr wrap="square">
            <a:spAutoFit/>
          </a:bodyPr>
          <a:lstStyle/>
          <a:p>
            <a:pPr>
              <a:lnSpc>
                <a:spcPct val="100000"/>
              </a:lnSpc>
            </a:pPr>
            <a:r>
              <a:rPr lang="zh-CN" altLang="en-US" sz="2800" dirty="0">
                <a:solidFill>
                  <a:schemeClr val="bg1"/>
                </a:solidFill>
                <a:latin typeface="方正小标宋_GBK" panose="03000509000000000000" charset="-122"/>
                <a:ea typeface="方正小标宋_GBK" panose="03000509000000000000" charset="-122"/>
                <a:cs typeface="方正小标宋_GBK" panose="03000509000000000000" charset="-122"/>
              </a:rPr>
              <a:t>检查党的路线、方针、政策和决议的执行情况</a:t>
            </a:r>
            <a:endParaRPr lang="zh-CN" altLang="en-US" sz="280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59" name="Rectangle 37"/>
          <p:cNvSpPr>
            <a:spLocks noChangeArrowheads="1"/>
          </p:cNvSpPr>
          <p:nvPr/>
        </p:nvSpPr>
        <p:spPr bwMode="auto">
          <a:xfrm>
            <a:off x="5358130" y="4765675"/>
            <a:ext cx="5928995" cy="953135"/>
          </a:xfrm>
          <a:prstGeom prst="rect">
            <a:avLst/>
          </a:prstGeom>
          <a:noFill/>
          <a:ln w="9525">
            <a:noFill/>
            <a:miter lim="800000"/>
          </a:ln>
        </p:spPr>
        <p:txBody>
          <a:bodyPr wrap="square">
            <a:spAutoFit/>
          </a:bodyPr>
          <a:lstStyle/>
          <a:p>
            <a:pPr>
              <a:lnSpc>
                <a:spcPct val="100000"/>
              </a:lnSpc>
            </a:pPr>
            <a:r>
              <a:rPr lang="zh-CN" altLang="en-US" sz="2800" dirty="0">
                <a:solidFill>
                  <a:schemeClr val="bg1"/>
                </a:solidFill>
                <a:latin typeface="方正小标宋_GBK" panose="03000509000000000000" charset="-122"/>
                <a:ea typeface="方正小标宋_GBK" panose="03000509000000000000" charset="-122"/>
                <a:cs typeface="方正小标宋_GBK" panose="03000509000000000000" charset="-122"/>
              </a:rPr>
              <a:t>协助党的委员会推进全面从严治党、加强党风建设和组织协调反腐败工作</a:t>
            </a:r>
            <a:endParaRPr lang="zh-CN" altLang="en-US" sz="2800"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grpSp>
        <p:nvGrpSpPr>
          <p:cNvPr id="21" name="组合 20"/>
          <p:cNvGrpSpPr/>
          <p:nvPr/>
        </p:nvGrpSpPr>
        <p:grpSpPr>
          <a:xfrm>
            <a:off x="4684" y="274765"/>
            <a:ext cx="3440913" cy="611428"/>
            <a:chOff x="4684" y="274765"/>
            <a:chExt cx="3440913" cy="611428"/>
          </a:xfrm>
        </p:grpSpPr>
        <p:sp>
          <p:nvSpPr>
            <p:cNvPr id="29"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30" name="矩形 29"/>
            <p:cNvSpPr/>
            <p:nvPr/>
          </p:nvSpPr>
          <p:spPr>
            <a:xfrm>
              <a:off x="798718"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1" name="Group 4"/>
          <p:cNvGrpSpPr>
            <a:grpSpLocks noChangeAspect="1"/>
          </p:cNvGrpSpPr>
          <p:nvPr/>
        </p:nvGrpSpPr>
        <p:grpSpPr bwMode="auto">
          <a:xfrm rot="0">
            <a:off x="1736725" y="3596005"/>
            <a:ext cx="2169160" cy="2181225"/>
            <a:chOff x="2329" y="722"/>
            <a:chExt cx="3022" cy="3039"/>
          </a:xfrm>
        </p:grpSpPr>
        <p:sp>
          <p:nvSpPr>
            <p:cNvPr id="12" name="Freeform 5"/>
            <p:cNvSpPr/>
            <p:nvPr/>
          </p:nvSpPr>
          <p:spPr bwMode="auto">
            <a:xfrm>
              <a:off x="3462" y="722"/>
              <a:ext cx="389" cy="3039"/>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01">
                  <a:moveTo>
                    <a:pt x="0" y="9830"/>
                  </a:moveTo>
                  <a:lnTo>
                    <a:pt x="0" y="9830"/>
                  </a:lnTo>
                  <a:cubicBezTo>
                    <a:pt x="0" y="10198"/>
                    <a:pt x="2256" y="10501"/>
                    <a:pt x="5000" y="10501"/>
                  </a:cubicBezTo>
                  <a:lnTo>
                    <a:pt x="5000" y="10501"/>
                  </a:lnTo>
                  <a:cubicBezTo>
                    <a:pt x="7805" y="10501"/>
                    <a:pt x="10000" y="10198"/>
                    <a:pt x="10000" y="9830"/>
                  </a:cubicBezTo>
                  <a:lnTo>
                    <a:pt x="10000" y="9830"/>
                  </a:lnTo>
                  <a:lnTo>
                    <a:pt x="10000" y="0"/>
                  </a:lnTo>
                </a:path>
              </a:pathLst>
            </a:custGeom>
            <a:noFill/>
            <a:ln w="101600" cap="rnd">
              <a:solidFill>
                <a:srgbClr val="3AA84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ea typeface="方正小标宋_GBK" panose="03000509000000000000" charset="-122"/>
                <a:cs typeface="方正小标宋_GBK" panose="03000509000000000000" charset="-122"/>
              </a:endParaRPr>
            </a:p>
          </p:txBody>
        </p:sp>
        <p:sp>
          <p:nvSpPr>
            <p:cNvPr id="13"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方正小标宋_GBK" panose="03000509000000000000" charset="-122"/>
                <a:cs typeface="方正小标宋_GBK" panose="03000509000000000000" charset="-122"/>
              </a:endParaRPr>
            </a:p>
          </p:txBody>
        </p:sp>
        <p:sp>
          <p:nvSpPr>
            <p:cNvPr id="14"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方正小标宋_GBK" panose="03000509000000000000" charset="-122"/>
                <a:cs typeface="方正小标宋_GBK" panose="03000509000000000000" charset="-122"/>
              </a:endParaRPr>
            </a:p>
          </p:txBody>
        </p:sp>
        <p:sp>
          <p:nvSpPr>
            <p:cNvPr id="15"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rgbClr val="00B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方正小标宋_GBK" panose="03000509000000000000" charset="-122"/>
                <a:cs typeface="方正小标宋_GBK" panose="03000509000000000000" charset="-122"/>
              </a:endParaRPr>
            </a:p>
          </p:txBody>
        </p:sp>
        <p:sp>
          <p:nvSpPr>
            <p:cNvPr id="16"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rgbClr val="00B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方正小标宋_GBK" panose="03000509000000000000" charset="-122"/>
                <a:cs typeface="方正小标宋_GBK" panose="03000509000000000000" charset="-122"/>
              </a:endParaRPr>
            </a:p>
          </p:txBody>
        </p:sp>
      </p:grpSp>
      <p:grpSp>
        <p:nvGrpSpPr>
          <p:cNvPr id="17" name="Group 4"/>
          <p:cNvGrpSpPr>
            <a:grpSpLocks noChangeAspect="1"/>
          </p:cNvGrpSpPr>
          <p:nvPr/>
        </p:nvGrpSpPr>
        <p:grpSpPr bwMode="auto">
          <a:xfrm rot="0">
            <a:off x="875665" y="3596005"/>
            <a:ext cx="432435" cy="521970"/>
            <a:chOff x="347" y="3344"/>
            <a:chExt cx="586" cy="707"/>
          </a:xfrm>
          <a:solidFill>
            <a:srgbClr val="5DB510"/>
          </a:solidFill>
        </p:grpSpPr>
        <p:sp>
          <p:nvSpPr>
            <p:cNvPr id="18" name="Oval 5"/>
            <p:cNvSpPr>
              <a:spLocks noChangeArrowheads="1"/>
            </p:cNvSpPr>
            <p:nvPr/>
          </p:nvSpPr>
          <p:spPr bwMode="auto">
            <a:xfrm>
              <a:off x="347" y="3466"/>
              <a:ext cx="586" cy="585"/>
            </a:xfrm>
            <a:prstGeom prst="ellipse">
              <a:avLst/>
            </a:prstGeom>
            <a:solidFill>
              <a:srgbClr val="00B8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algn="ctr"/>
              <a:endParaRPr lang="en-AU"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19"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ea typeface="方正小标宋_GBK" panose="03000509000000000000" charset="-122"/>
                <a:cs typeface="方正小标宋_GBK" panose="03000509000000000000" charset="-122"/>
              </a:endParaRPr>
            </a:p>
          </p:txBody>
        </p:sp>
      </p:grpSp>
      <p:grpSp>
        <p:nvGrpSpPr>
          <p:cNvPr id="20" name="Group 4"/>
          <p:cNvGrpSpPr>
            <a:grpSpLocks noChangeAspect="1"/>
          </p:cNvGrpSpPr>
          <p:nvPr/>
        </p:nvGrpSpPr>
        <p:grpSpPr bwMode="auto">
          <a:xfrm rot="0">
            <a:off x="4272915" y="3686175"/>
            <a:ext cx="432435" cy="521970"/>
            <a:chOff x="347" y="3344"/>
            <a:chExt cx="586" cy="707"/>
          </a:xfrm>
          <a:solidFill>
            <a:srgbClr val="5DB510"/>
          </a:solidFill>
        </p:grpSpPr>
        <p:sp>
          <p:nvSpPr>
            <p:cNvPr id="21" name="Oval 5"/>
            <p:cNvSpPr>
              <a:spLocks noChangeArrowheads="1"/>
            </p:cNvSpPr>
            <p:nvPr/>
          </p:nvSpPr>
          <p:spPr bwMode="auto">
            <a:xfrm>
              <a:off x="347" y="3466"/>
              <a:ext cx="586" cy="585"/>
            </a:xfrm>
            <a:prstGeom prst="ellipse">
              <a:avLst/>
            </a:prstGeom>
            <a:solidFill>
              <a:srgbClr val="00B8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algn="ctr"/>
              <a:endParaRPr lang="en-AU"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22"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ea typeface="方正小标宋_GBK" panose="03000509000000000000" charset="-122"/>
                <a:cs typeface="方正小标宋_GBK" panose="03000509000000000000" charset="-122"/>
              </a:endParaRPr>
            </a:p>
          </p:txBody>
        </p:sp>
      </p:grpSp>
      <p:grpSp>
        <p:nvGrpSpPr>
          <p:cNvPr id="23" name="Group 4"/>
          <p:cNvGrpSpPr>
            <a:grpSpLocks noChangeAspect="1"/>
          </p:cNvGrpSpPr>
          <p:nvPr/>
        </p:nvGrpSpPr>
        <p:grpSpPr bwMode="auto">
          <a:xfrm rot="0">
            <a:off x="3688080" y="2954020"/>
            <a:ext cx="432435" cy="521970"/>
            <a:chOff x="347" y="3344"/>
            <a:chExt cx="586" cy="707"/>
          </a:xfrm>
          <a:solidFill>
            <a:srgbClr val="5DB510"/>
          </a:solidFill>
        </p:grpSpPr>
        <p:sp>
          <p:nvSpPr>
            <p:cNvPr id="24" name="Oval 5"/>
            <p:cNvSpPr>
              <a:spLocks noChangeArrowheads="1"/>
            </p:cNvSpPr>
            <p:nvPr/>
          </p:nvSpPr>
          <p:spPr bwMode="auto">
            <a:xfrm>
              <a:off x="347" y="3466"/>
              <a:ext cx="586" cy="585"/>
            </a:xfrm>
            <a:prstGeom prst="ellipse">
              <a:avLst/>
            </a:prstGeom>
            <a:solidFill>
              <a:srgbClr val="00B8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algn="ctr"/>
              <a:endParaRPr lang="en-AU"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25"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ea typeface="方正小标宋_GBK" panose="03000509000000000000" charset="-122"/>
                <a:cs typeface="方正小标宋_GBK" panose="03000509000000000000" charset="-122"/>
              </a:endParaRPr>
            </a:p>
          </p:txBody>
        </p:sp>
      </p:grpSp>
      <p:grpSp>
        <p:nvGrpSpPr>
          <p:cNvPr id="26" name="Group 4"/>
          <p:cNvGrpSpPr>
            <a:grpSpLocks noChangeAspect="1"/>
          </p:cNvGrpSpPr>
          <p:nvPr/>
        </p:nvGrpSpPr>
        <p:grpSpPr bwMode="auto">
          <a:xfrm rot="0">
            <a:off x="2287905" y="2974975"/>
            <a:ext cx="432435" cy="521970"/>
            <a:chOff x="347" y="3344"/>
            <a:chExt cx="586" cy="707"/>
          </a:xfrm>
          <a:solidFill>
            <a:srgbClr val="5DB510"/>
          </a:solidFill>
        </p:grpSpPr>
        <p:sp>
          <p:nvSpPr>
            <p:cNvPr id="27" name="Oval 5"/>
            <p:cNvSpPr>
              <a:spLocks noChangeArrowheads="1"/>
            </p:cNvSpPr>
            <p:nvPr/>
          </p:nvSpPr>
          <p:spPr bwMode="auto">
            <a:xfrm>
              <a:off x="347" y="3466"/>
              <a:ext cx="586" cy="585"/>
            </a:xfrm>
            <a:prstGeom prst="ellipse">
              <a:avLst/>
            </a:prstGeom>
            <a:solidFill>
              <a:srgbClr val="00B8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algn="ctr"/>
              <a:endParaRPr lang="en-AU"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28"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ea typeface="方正小标宋_GBK" panose="03000509000000000000" charset="-122"/>
                <a:cs typeface="方正小标宋_GBK" panose="03000509000000000000" charset="-122"/>
              </a:endParaRPr>
            </a:p>
          </p:txBody>
        </p:sp>
      </p:grpSp>
      <p:grpSp>
        <p:nvGrpSpPr>
          <p:cNvPr id="29" name="Group 4"/>
          <p:cNvGrpSpPr>
            <a:grpSpLocks noChangeAspect="1"/>
          </p:cNvGrpSpPr>
          <p:nvPr/>
        </p:nvGrpSpPr>
        <p:grpSpPr bwMode="auto">
          <a:xfrm rot="0">
            <a:off x="1448435" y="2733675"/>
            <a:ext cx="432435" cy="521970"/>
            <a:chOff x="347" y="3344"/>
            <a:chExt cx="586" cy="707"/>
          </a:xfrm>
          <a:solidFill>
            <a:srgbClr val="5DB510"/>
          </a:solidFill>
        </p:grpSpPr>
        <p:sp>
          <p:nvSpPr>
            <p:cNvPr id="30" name="Oval 5"/>
            <p:cNvSpPr>
              <a:spLocks noChangeArrowheads="1"/>
            </p:cNvSpPr>
            <p:nvPr/>
          </p:nvSpPr>
          <p:spPr bwMode="auto">
            <a:xfrm>
              <a:off x="347" y="3466"/>
              <a:ext cx="586" cy="585"/>
            </a:xfrm>
            <a:prstGeom prst="ellipse">
              <a:avLst/>
            </a:prstGeom>
            <a:solidFill>
              <a:srgbClr val="00B8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algn="ctr"/>
              <a:endParaRPr lang="en-AU"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31"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ea typeface="方正小标宋_GBK" panose="03000509000000000000" charset="-122"/>
                <a:cs typeface="方正小标宋_GBK" panose="03000509000000000000" charset="-122"/>
              </a:endParaRPr>
            </a:p>
          </p:txBody>
        </p:sp>
      </p:grpSp>
      <p:grpSp>
        <p:nvGrpSpPr>
          <p:cNvPr id="32" name="Group 4"/>
          <p:cNvGrpSpPr>
            <a:grpSpLocks noChangeAspect="1"/>
          </p:cNvGrpSpPr>
          <p:nvPr/>
        </p:nvGrpSpPr>
        <p:grpSpPr bwMode="auto">
          <a:xfrm rot="0">
            <a:off x="2882900" y="2472690"/>
            <a:ext cx="432435" cy="521970"/>
            <a:chOff x="347" y="3344"/>
            <a:chExt cx="586" cy="707"/>
          </a:xfrm>
          <a:solidFill>
            <a:srgbClr val="5DB510"/>
          </a:solidFill>
        </p:grpSpPr>
        <p:sp>
          <p:nvSpPr>
            <p:cNvPr id="33" name="Oval 5"/>
            <p:cNvSpPr>
              <a:spLocks noChangeArrowheads="1"/>
            </p:cNvSpPr>
            <p:nvPr/>
          </p:nvSpPr>
          <p:spPr bwMode="auto">
            <a:xfrm>
              <a:off x="347" y="3466"/>
              <a:ext cx="586" cy="585"/>
            </a:xfrm>
            <a:prstGeom prst="ellipse">
              <a:avLst/>
            </a:prstGeom>
            <a:solidFill>
              <a:srgbClr val="00B8FF"/>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algn="ctr"/>
              <a:endParaRPr lang="en-AU"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34"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ea typeface="方正小标宋_GBK" panose="03000509000000000000" charset="-122"/>
                <a:cs typeface="方正小标宋_GBK" panose="03000509000000000000" charset="-122"/>
              </a:endParaRPr>
            </a:p>
          </p:txBody>
        </p:sp>
      </p:grpSp>
      <p:sp>
        <p:nvSpPr>
          <p:cNvPr id="35" name="Teardrop 24"/>
          <p:cNvSpPr/>
          <p:nvPr/>
        </p:nvSpPr>
        <p:spPr>
          <a:xfrm rot="18900000">
            <a:off x="3347720" y="3228975"/>
            <a:ext cx="153670" cy="15367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36" name="Teardrop 108"/>
          <p:cNvSpPr/>
          <p:nvPr/>
        </p:nvSpPr>
        <p:spPr>
          <a:xfrm rot="18900000">
            <a:off x="1891030" y="3627755"/>
            <a:ext cx="153670" cy="15367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37" name="Teardrop 110"/>
          <p:cNvSpPr/>
          <p:nvPr/>
        </p:nvSpPr>
        <p:spPr>
          <a:xfrm rot="18900000">
            <a:off x="4224655" y="2783840"/>
            <a:ext cx="153670" cy="15367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38" name="Teardrop 116"/>
          <p:cNvSpPr/>
          <p:nvPr/>
        </p:nvSpPr>
        <p:spPr>
          <a:xfrm rot="18900000">
            <a:off x="3885565" y="3878580"/>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39" name="Teardrop 117"/>
          <p:cNvSpPr/>
          <p:nvPr/>
        </p:nvSpPr>
        <p:spPr>
          <a:xfrm rot="18900000">
            <a:off x="4843145" y="3427095"/>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40" name="Teardrop 118"/>
          <p:cNvSpPr/>
          <p:nvPr/>
        </p:nvSpPr>
        <p:spPr>
          <a:xfrm rot="18900000">
            <a:off x="2054225" y="2792095"/>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41" name="Teardrop 119"/>
          <p:cNvSpPr/>
          <p:nvPr/>
        </p:nvSpPr>
        <p:spPr>
          <a:xfrm rot="18900000">
            <a:off x="1680845" y="3856990"/>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42" name="Teardrop 120"/>
          <p:cNvSpPr/>
          <p:nvPr/>
        </p:nvSpPr>
        <p:spPr>
          <a:xfrm rot="18900000">
            <a:off x="1275715" y="3293110"/>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43" name="Teardrop 121"/>
          <p:cNvSpPr/>
          <p:nvPr/>
        </p:nvSpPr>
        <p:spPr>
          <a:xfrm rot="18900000">
            <a:off x="2025650" y="3215640"/>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44" name="Teardrop 122"/>
          <p:cNvSpPr/>
          <p:nvPr/>
        </p:nvSpPr>
        <p:spPr>
          <a:xfrm rot="18900000">
            <a:off x="3096895" y="3416935"/>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45" name="Teardrop 123"/>
          <p:cNvSpPr/>
          <p:nvPr/>
        </p:nvSpPr>
        <p:spPr>
          <a:xfrm rot="18900000">
            <a:off x="1200785" y="2797175"/>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46" name="Teardrop 124"/>
          <p:cNvSpPr/>
          <p:nvPr/>
        </p:nvSpPr>
        <p:spPr>
          <a:xfrm rot="18900000">
            <a:off x="767080" y="3578860"/>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47" name="Teardrop 125"/>
          <p:cNvSpPr/>
          <p:nvPr/>
        </p:nvSpPr>
        <p:spPr>
          <a:xfrm rot="18900000">
            <a:off x="2336800" y="2504440"/>
            <a:ext cx="153670" cy="15367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48" name="Teardrop 126"/>
          <p:cNvSpPr/>
          <p:nvPr/>
        </p:nvSpPr>
        <p:spPr>
          <a:xfrm rot="18900000">
            <a:off x="3949700" y="2588260"/>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49" name="Teardrop 127"/>
          <p:cNvSpPr/>
          <p:nvPr/>
        </p:nvSpPr>
        <p:spPr>
          <a:xfrm rot="18900000">
            <a:off x="3317240" y="2270125"/>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50" name="Teardrop 128"/>
          <p:cNvSpPr/>
          <p:nvPr/>
        </p:nvSpPr>
        <p:spPr>
          <a:xfrm rot="18900000">
            <a:off x="2645410" y="2797175"/>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51" name="Teardrop 129"/>
          <p:cNvSpPr/>
          <p:nvPr/>
        </p:nvSpPr>
        <p:spPr>
          <a:xfrm rot="18900000">
            <a:off x="3542030" y="2769870"/>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52" name="Teardrop 130"/>
          <p:cNvSpPr/>
          <p:nvPr/>
        </p:nvSpPr>
        <p:spPr>
          <a:xfrm rot="18900000">
            <a:off x="4229100" y="3432175"/>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53" name="Teardrop 131"/>
          <p:cNvSpPr/>
          <p:nvPr/>
        </p:nvSpPr>
        <p:spPr>
          <a:xfrm rot="18900000">
            <a:off x="1581785" y="2537460"/>
            <a:ext cx="88900" cy="88900"/>
          </a:xfrm>
          <a:prstGeom prst="teardrop">
            <a:avLst>
              <a:gd name="adj" fmla="val 10167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方正小标宋_GBK" panose="03000509000000000000" charset="-122"/>
              <a:cs typeface="方正小标宋_GBK" panose="03000509000000000000" charset="-122"/>
            </a:endParaRPr>
          </a:p>
        </p:txBody>
      </p:sp>
      <p:sp>
        <p:nvSpPr>
          <p:cNvPr id="94" name="矩形 93"/>
          <p:cNvSpPr/>
          <p:nvPr/>
        </p:nvSpPr>
        <p:spPr>
          <a:xfrm>
            <a:off x="5394810" y="2030158"/>
            <a:ext cx="3857625" cy="681990"/>
          </a:xfrm>
          <a:prstGeom prst="rect">
            <a:avLst/>
          </a:prstGeom>
        </p:spPr>
        <p:txBody>
          <a:bodyPr wrap="none">
            <a:spAutoFit/>
          </a:bodyPr>
          <a:lstStyle/>
          <a:p>
            <a:pPr marR="190500">
              <a:lnSpc>
                <a:spcPct val="120000"/>
              </a:lnSpc>
            </a:pPr>
            <a:r>
              <a:rPr lang="zh-CN" altLang="en-US" sz="3200" b="1" dirty="0">
                <a:solidFill>
                  <a:srgbClr val="00B8FF"/>
                </a:solidFill>
                <a:latin typeface="方正小标宋_GBK" panose="03000509000000000000" charset="-122"/>
                <a:ea typeface="方正小标宋_GBK" panose="03000509000000000000" charset="-122"/>
                <a:cs typeface="Times New Roman" panose="02020603050405020304" pitchFamily="18" charset="0"/>
              </a:rPr>
              <a:t>各级纪委经常性工作</a:t>
            </a:r>
            <a:endParaRPr lang="zh-CN" altLang="en-US" sz="3200" b="1" dirty="0">
              <a:solidFill>
                <a:srgbClr val="00B8FF"/>
              </a:solidFill>
              <a:latin typeface="方正小标宋_GBK" panose="03000509000000000000" charset="-122"/>
              <a:ea typeface="方正小标宋_GBK" panose="03000509000000000000" charset="-122"/>
              <a:cs typeface="Times New Roman" panose="02020603050405020304" pitchFamily="18" charset="0"/>
            </a:endParaRPr>
          </a:p>
        </p:txBody>
      </p:sp>
      <p:grpSp>
        <p:nvGrpSpPr>
          <p:cNvPr id="4" name="组合 3"/>
          <p:cNvGrpSpPr/>
          <p:nvPr/>
        </p:nvGrpSpPr>
        <p:grpSpPr>
          <a:xfrm>
            <a:off x="5612765" y="2911475"/>
            <a:ext cx="6845935" cy="2681719"/>
            <a:chOff x="5773934" y="2963224"/>
            <a:chExt cx="5055280" cy="2681835"/>
          </a:xfrm>
        </p:grpSpPr>
        <p:sp>
          <p:nvSpPr>
            <p:cNvPr id="2" name="矩形 1"/>
            <p:cNvSpPr/>
            <p:nvPr/>
          </p:nvSpPr>
          <p:spPr>
            <a:xfrm>
              <a:off x="5773934" y="2968418"/>
              <a:ext cx="1685589" cy="2676641"/>
            </a:xfrm>
            <a:prstGeom prst="rect">
              <a:avLst/>
            </a:prstGeom>
          </p:spPr>
          <p:txBody>
            <a:bodyPr wrap="square">
              <a:spAutoFit/>
            </a:bodyPr>
            <a:lstStyle/>
            <a:p>
              <a:pPr>
                <a:lnSpc>
                  <a:spcPct val="200000"/>
                </a:lnSpc>
              </a:pPr>
              <a:r>
                <a:rPr lang="en-US" altLang="zh-CN" sz="2800" b="1" dirty="0">
                  <a:ea typeface="方正小标宋_GBK" panose="03000509000000000000" charset="-122"/>
                  <a:cs typeface="Times New Roman" panose="02020603050405020304" pitchFamily="18" charset="0"/>
                </a:rPr>
                <a:t>1</a:t>
              </a:r>
              <a:r>
                <a:rPr lang="zh-CN" altLang="en-US" sz="2800" b="1" dirty="0">
                  <a:ea typeface="方正小标宋_GBK" panose="03000509000000000000" charset="-122"/>
                  <a:cs typeface="Times New Roman" panose="02020603050405020304" pitchFamily="18" charset="0"/>
                </a:rPr>
                <a:t>、</a:t>
              </a:r>
              <a:r>
                <a:rPr lang="zh-CN" altLang="zh-CN" sz="2800" b="1" dirty="0">
                  <a:ea typeface="方正小标宋_GBK" panose="03000509000000000000" charset="-122"/>
                  <a:cs typeface="Times New Roman" panose="02020603050405020304" pitchFamily="18" charset="0"/>
                </a:rPr>
                <a:t>教育党员</a:t>
              </a:r>
              <a:endParaRPr lang="en-US" altLang="zh-CN" sz="2800" b="1" dirty="0">
                <a:ea typeface="方正小标宋_GBK" panose="03000509000000000000" charset="-122"/>
                <a:cs typeface="Times New Roman" panose="02020603050405020304" pitchFamily="18" charset="0"/>
              </a:endParaRPr>
            </a:p>
            <a:p>
              <a:pPr>
                <a:lnSpc>
                  <a:spcPct val="200000"/>
                </a:lnSpc>
              </a:pPr>
              <a:r>
                <a:rPr lang="en-US" altLang="zh-CN" sz="2800" b="1" dirty="0">
                  <a:ea typeface="方正小标宋_GBK" panose="03000509000000000000" charset="-122"/>
                  <a:cs typeface="Times New Roman" panose="02020603050405020304" pitchFamily="18" charset="0"/>
                </a:rPr>
                <a:t>2</a:t>
              </a:r>
              <a:r>
                <a:rPr lang="zh-CN" altLang="en-US" sz="2800" b="1" dirty="0">
                  <a:ea typeface="方正小标宋_GBK" panose="03000509000000000000" charset="-122"/>
                  <a:cs typeface="Times New Roman" panose="02020603050405020304" pitchFamily="18" charset="0"/>
                </a:rPr>
                <a:t>、</a:t>
              </a:r>
              <a:r>
                <a:rPr lang="zh-CN" altLang="zh-CN" sz="2800" b="1" dirty="0">
                  <a:ea typeface="方正小标宋_GBK" panose="03000509000000000000" charset="-122"/>
                  <a:cs typeface="Times New Roman" panose="02020603050405020304" pitchFamily="18" charset="0"/>
                </a:rPr>
                <a:t>受理举报</a:t>
              </a:r>
              <a:endParaRPr lang="en-US" altLang="zh-CN" sz="2800" b="1" dirty="0">
                <a:ea typeface="方正小标宋_GBK" panose="03000509000000000000" charset="-122"/>
                <a:cs typeface="Times New Roman" panose="02020603050405020304" pitchFamily="18" charset="0"/>
              </a:endParaRPr>
            </a:p>
            <a:p>
              <a:pPr>
                <a:lnSpc>
                  <a:spcPct val="200000"/>
                </a:lnSpc>
              </a:pPr>
              <a:r>
                <a:rPr lang="en-US" altLang="zh-CN" sz="2800" b="1" dirty="0">
                  <a:ea typeface="方正小标宋_GBK" panose="03000509000000000000" charset="-122"/>
                  <a:cs typeface="Times New Roman" panose="02020603050405020304" pitchFamily="18" charset="0"/>
                </a:rPr>
                <a:t>3</a:t>
              </a:r>
              <a:r>
                <a:rPr lang="zh-CN" altLang="en-US" sz="2800" b="1" dirty="0">
                  <a:ea typeface="方正小标宋_GBK" panose="03000509000000000000" charset="-122"/>
                  <a:cs typeface="Times New Roman" panose="02020603050405020304" pitchFamily="18" charset="0"/>
                </a:rPr>
                <a:t>、</a:t>
              </a:r>
              <a:r>
                <a:rPr lang="zh-CN" altLang="zh-CN" sz="2800" b="1" dirty="0">
                  <a:ea typeface="方正小标宋_GBK" panose="03000509000000000000" charset="-122"/>
                  <a:cs typeface="Times New Roman" panose="02020603050405020304" pitchFamily="18" charset="0"/>
                </a:rPr>
                <a:t>处理违纪</a:t>
              </a:r>
              <a:endParaRPr lang="zh-CN" altLang="zh-CN" sz="2800" b="1" dirty="0">
                <a:ea typeface="方正小标宋_GBK" panose="03000509000000000000" charset="-122"/>
                <a:cs typeface="Times New Roman" panose="02020603050405020304" pitchFamily="18" charset="0"/>
              </a:endParaRPr>
            </a:p>
          </p:txBody>
        </p:sp>
        <p:sp>
          <p:nvSpPr>
            <p:cNvPr id="3" name="矩形 2"/>
            <p:cNvSpPr/>
            <p:nvPr/>
          </p:nvSpPr>
          <p:spPr>
            <a:xfrm>
              <a:off x="8647387" y="2963224"/>
              <a:ext cx="2181827" cy="2676641"/>
            </a:xfrm>
            <a:prstGeom prst="rect">
              <a:avLst/>
            </a:prstGeom>
          </p:spPr>
          <p:txBody>
            <a:bodyPr wrap="square">
              <a:spAutoFit/>
            </a:bodyPr>
            <a:lstStyle/>
            <a:p>
              <a:pPr>
                <a:lnSpc>
                  <a:spcPct val="200000"/>
                </a:lnSpc>
              </a:pPr>
              <a:r>
                <a:rPr lang="en-US" altLang="zh-CN" sz="2800" b="1" dirty="0">
                  <a:ea typeface="方正小标宋_GBK" panose="03000509000000000000" charset="-122"/>
                  <a:cs typeface="Times New Roman" panose="02020603050405020304" pitchFamily="18" charset="0"/>
                </a:rPr>
                <a:t>4</a:t>
              </a:r>
              <a:r>
                <a:rPr lang="zh-CN" altLang="en-US" sz="2800" b="1" dirty="0">
                  <a:ea typeface="方正小标宋_GBK" panose="03000509000000000000" charset="-122"/>
                  <a:cs typeface="Times New Roman" panose="02020603050405020304" pitchFamily="18" charset="0"/>
                </a:rPr>
                <a:t>、</a:t>
              </a:r>
              <a:r>
                <a:rPr lang="zh-CN" altLang="zh-CN" sz="2800" b="1" dirty="0">
                  <a:ea typeface="方正小标宋_GBK" panose="03000509000000000000" charset="-122"/>
                  <a:cs typeface="Times New Roman" panose="02020603050405020304" pitchFamily="18" charset="0"/>
                </a:rPr>
                <a:t>追究问责</a:t>
              </a:r>
              <a:endParaRPr lang="en-US" altLang="zh-CN" sz="2800" b="1" dirty="0">
                <a:ea typeface="方正小标宋_GBK" panose="03000509000000000000" charset="-122"/>
                <a:cs typeface="Times New Roman" panose="02020603050405020304" pitchFamily="18" charset="0"/>
              </a:endParaRPr>
            </a:p>
            <a:p>
              <a:pPr>
                <a:lnSpc>
                  <a:spcPct val="200000"/>
                </a:lnSpc>
              </a:pPr>
              <a:r>
                <a:rPr lang="en-US" altLang="zh-CN" sz="2800" b="1" dirty="0">
                  <a:ea typeface="方正小标宋_GBK" panose="03000509000000000000" charset="-122"/>
                  <a:cs typeface="Times New Roman" panose="02020603050405020304" pitchFamily="18" charset="0"/>
                </a:rPr>
                <a:t>5</a:t>
              </a:r>
              <a:r>
                <a:rPr lang="zh-CN" altLang="en-US" sz="2800" b="1" dirty="0">
                  <a:ea typeface="方正小标宋_GBK" panose="03000509000000000000" charset="-122"/>
                  <a:cs typeface="Times New Roman" panose="02020603050405020304" pitchFamily="18" charset="0"/>
                </a:rPr>
                <a:t>、</a:t>
              </a:r>
              <a:r>
                <a:rPr lang="zh-CN" altLang="zh-CN" sz="2800" b="1" dirty="0">
                  <a:ea typeface="方正小标宋_GBK" panose="03000509000000000000" charset="-122"/>
                  <a:cs typeface="Times New Roman" panose="02020603050405020304" pitchFamily="18" charset="0"/>
                </a:rPr>
                <a:t>控告申诉</a:t>
              </a:r>
              <a:endParaRPr lang="en-US" altLang="zh-CN" sz="2800" b="1" dirty="0">
                <a:ea typeface="方正小标宋_GBK" panose="03000509000000000000" charset="-122"/>
                <a:cs typeface="Times New Roman" panose="02020603050405020304" pitchFamily="18" charset="0"/>
              </a:endParaRPr>
            </a:p>
            <a:p>
              <a:pPr>
                <a:lnSpc>
                  <a:spcPct val="200000"/>
                </a:lnSpc>
              </a:pPr>
              <a:r>
                <a:rPr lang="en-US" altLang="zh-CN" sz="2800" b="1" dirty="0">
                  <a:ea typeface="方正小标宋_GBK" panose="03000509000000000000" charset="-122"/>
                  <a:cs typeface="Times New Roman" panose="02020603050405020304" pitchFamily="18" charset="0"/>
                </a:rPr>
                <a:t>6</a:t>
              </a:r>
              <a:r>
                <a:rPr lang="zh-CN" altLang="en-US" sz="2800" b="1" dirty="0">
                  <a:ea typeface="方正小标宋_GBK" panose="03000509000000000000" charset="-122"/>
                  <a:cs typeface="Times New Roman" panose="02020603050405020304" pitchFamily="18" charset="0"/>
                </a:rPr>
                <a:t>、</a:t>
              </a:r>
              <a:r>
                <a:rPr lang="zh-CN" altLang="zh-CN" sz="2800" b="1" dirty="0">
                  <a:ea typeface="方正小标宋_GBK" panose="03000509000000000000" charset="-122"/>
                  <a:cs typeface="Times New Roman" panose="02020603050405020304" pitchFamily="18" charset="0"/>
                </a:rPr>
                <a:t>保障权利</a:t>
              </a:r>
              <a:endParaRPr lang="zh-CN" altLang="zh-CN" sz="2800" b="1" dirty="0">
                <a:ea typeface="方正小标宋_GBK" panose="03000509000000000000" charset="-122"/>
                <a:cs typeface="Times New Roman" panose="02020603050405020304" pitchFamily="18" charset="0"/>
              </a:endParaRPr>
            </a:p>
          </p:txBody>
        </p:sp>
      </p:grpSp>
      <p:grpSp>
        <p:nvGrpSpPr>
          <p:cNvPr id="5" name="组合 4"/>
          <p:cNvGrpSpPr/>
          <p:nvPr/>
        </p:nvGrpSpPr>
        <p:grpSpPr>
          <a:xfrm>
            <a:off x="4684" y="274765"/>
            <a:ext cx="3440913" cy="611428"/>
            <a:chOff x="4684" y="274765"/>
            <a:chExt cx="3440913" cy="611428"/>
          </a:xfrm>
        </p:grpSpPr>
        <p:sp>
          <p:nvSpPr>
            <p:cNvPr id="6"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7" name="矩形 6"/>
            <p:cNvSpPr/>
            <p:nvPr/>
          </p:nvSpPr>
          <p:spPr>
            <a:xfrm>
              <a:off x="798718"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p:blinds/>
      </p:transition>
    </mc:Choice>
    <mc:Fallback>
      <p:transition spd="slow">
        <p:blind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609600" y="2493082"/>
            <a:ext cx="10972800" cy="1163441"/>
          </a:xfrm>
          <a:prstGeom prst="rect">
            <a:avLst/>
          </a:prstGeom>
          <a:solidFill>
            <a:srgbClr val="D72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70" dirty="0">
              <a:cs typeface="方正小标宋_GBK" panose="03000509000000000000" charset="-122"/>
            </a:endParaRPr>
          </a:p>
        </p:txBody>
      </p:sp>
      <p:sp>
        <p:nvSpPr>
          <p:cNvPr id="40" name="文本框 17"/>
          <p:cNvSpPr txBox="1"/>
          <p:nvPr/>
        </p:nvSpPr>
        <p:spPr>
          <a:xfrm>
            <a:off x="967740" y="2721610"/>
            <a:ext cx="10256520" cy="645160"/>
          </a:xfrm>
          <a:prstGeom prst="rect">
            <a:avLst/>
          </a:prstGeom>
          <a:noFill/>
        </p:spPr>
        <p:txBody>
          <a:bodyPr wrap="square" rtlCol="0">
            <a:spAutoFit/>
          </a:bodyPr>
          <a:lstStyle/>
          <a:p>
            <a:pPr algn="ctr"/>
            <a:r>
              <a:rPr sz="3600" b="1" dirty="0">
                <a:solidFill>
                  <a:schemeClr val="bg1"/>
                </a:solidFill>
                <a:latin typeface="方正小标宋_GBK" panose="03000509000000000000" charset="-122"/>
                <a:ea typeface="方正小标宋_GBK" panose="03000509000000000000" charset="-122"/>
                <a:cs typeface="方正小标宋_GBK" panose="03000509000000000000" charset="-122"/>
              </a:rPr>
              <a:t>一、《中国共产党纪律处分条例》修订背景</a:t>
            </a:r>
            <a:r>
              <a:rPr lang="zh-CN" sz="3600" b="1" dirty="0">
                <a:solidFill>
                  <a:schemeClr val="bg1"/>
                </a:solidFill>
                <a:latin typeface="方正小标宋_GBK" panose="03000509000000000000" charset="-122"/>
                <a:ea typeface="方正小标宋_GBK" panose="03000509000000000000" charset="-122"/>
                <a:cs typeface="方正小标宋_GBK" panose="03000509000000000000" charset="-122"/>
              </a:rPr>
              <a:t>及要求</a:t>
            </a:r>
            <a:endParaRPr lang="zh-CN" sz="360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6" name="组合 5"/>
          <p:cNvGrpSpPr/>
          <p:nvPr/>
        </p:nvGrpSpPr>
        <p:grpSpPr>
          <a:xfrm>
            <a:off x="4910455" y="1598295"/>
            <a:ext cx="6674485" cy="4831081"/>
            <a:chOff x="2392302" y="3729065"/>
            <a:chExt cx="6674581" cy="3938132"/>
          </a:xfrm>
          <a:solidFill>
            <a:schemeClr val="bg1">
              <a:lumMod val="75000"/>
            </a:schemeClr>
          </a:solidFill>
        </p:grpSpPr>
        <p:sp>
          <p:nvSpPr>
            <p:cNvPr id="5" name="矩形 4"/>
            <p:cNvSpPr/>
            <p:nvPr/>
          </p:nvSpPr>
          <p:spPr>
            <a:xfrm>
              <a:off x="2392302" y="3729065"/>
              <a:ext cx="6674581" cy="3938132"/>
            </a:xfrm>
            <a:prstGeom prst="rect">
              <a:avLst/>
            </a:prstGeom>
            <a:solidFill>
              <a:srgbClr val="F2F2F2"/>
            </a:solid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0000"/>
                </a:lnSpc>
              </a:pPr>
              <a:r>
                <a:rPr lang="en-US" altLang="zh-CN" sz="2800" b="1" dirty="0">
                  <a:solidFill>
                    <a:schemeClr val="tx1"/>
                  </a:solidFill>
                  <a:ea typeface="方正小标宋_GBK" panose="03000509000000000000" charset="-122"/>
                  <a:cs typeface="方正小标宋_GBK" panose="03000509000000000000" charset="-122"/>
                </a:rPr>
                <a:t>                             </a:t>
              </a:r>
              <a:endParaRPr lang="en-US" altLang="zh-CN" sz="2800" b="1" dirty="0">
                <a:solidFill>
                  <a:schemeClr val="tx1"/>
                </a:solidFill>
                <a:ea typeface="方正小标宋_GBK" panose="03000509000000000000" charset="-122"/>
                <a:cs typeface="方正小标宋_GBK" panose="03000509000000000000" charset="-122"/>
              </a:endParaRPr>
            </a:p>
            <a:p>
              <a:pPr>
                <a:lnSpc>
                  <a:spcPct val="100000"/>
                </a:lnSpc>
              </a:pPr>
              <a:endParaRPr lang="en-US" altLang="zh-CN" sz="2800" b="1" dirty="0">
                <a:solidFill>
                  <a:schemeClr val="tx1"/>
                </a:solidFill>
                <a:ea typeface="方正小标宋_GBK" panose="03000509000000000000" charset="-122"/>
                <a:cs typeface="方正小标宋_GBK" panose="03000509000000000000" charset="-122"/>
              </a:endParaRPr>
            </a:p>
            <a:p>
              <a:pPr>
                <a:lnSpc>
                  <a:spcPct val="100000"/>
                </a:lnSpc>
              </a:pPr>
              <a:r>
                <a:rPr lang="zh-CN" altLang="zh-CN" sz="2800" dirty="0">
                  <a:solidFill>
                    <a:schemeClr val="tx1"/>
                  </a:solidFill>
                  <a:ea typeface="方正小标宋_GBK" panose="03000509000000000000" charset="-122"/>
                  <a:cs typeface="方正小标宋_GBK" panose="03000509000000000000" charset="-122"/>
                </a:rPr>
                <a:t>各级纪律检查委员会发现同级党的委员会委员有违犯党的纪律的行为，可以先进行初步核实，如果需要立案检查的，应当在向同级党的委员会报告的同时向上一级纪律检查委员会报告；涉及常务委员的，报告上一级纪律检查委员会，由上一级纪律检查委员会进行初步核实，需要审查的，由上一级纪律检查委员会报它的同级党的委员会批准。</a:t>
              </a:r>
              <a:endParaRPr lang="zh-CN" altLang="zh-CN" sz="2800" dirty="0">
                <a:solidFill>
                  <a:schemeClr val="tx1"/>
                </a:solidFill>
                <a:ea typeface="方正小标宋_GBK" panose="03000509000000000000" charset="-122"/>
                <a:cs typeface="方正小标宋_GBK" panose="03000509000000000000" charset="-122"/>
              </a:endParaRPr>
            </a:p>
          </p:txBody>
        </p:sp>
        <p:sp>
          <p:nvSpPr>
            <p:cNvPr id="58" name="Parallelogram 13"/>
            <p:cNvSpPr/>
            <p:nvPr/>
          </p:nvSpPr>
          <p:spPr>
            <a:xfrm>
              <a:off x="2392302" y="3729065"/>
              <a:ext cx="3604947" cy="611321"/>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3200" dirty="0">
                  <a:latin typeface="方正小标宋_GBK" panose="03000509000000000000" charset="-122"/>
                  <a:ea typeface="方正小标宋_GBK" panose="03000509000000000000" charset="-122"/>
                  <a:cs typeface="方正小标宋_GBK" panose="03000509000000000000" charset="-122"/>
                </a:rPr>
                <a:t>纪委的审查权限</a:t>
              </a:r>
              <a:endParaRPr lang="zh-CN" altLang="zh-CN" sz="32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endParaRPr>
            </a:p>
          </p:txBody>
        </p:sp>
      </p:gr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9861" y="3072111"/>
            <a:ext cx="3807264" cy="2087851"/>
          </a:xfrm>
          <a:prstGeom prst="rect">
            <a:avLst/>
          </a:prstGeom>
          <a:ln>
            <a:noFill/>
          </a:ln>
          <a:effectLst>
            <a:outerShdw blurRad="190500" algn="tl" rotWithShape="0">
              <a:srgbClr val="000000">
                <a:alpha val="70000"/>
              </a:srgbClr>
            </a:outerShdw>
          </a:effectLst>
        </p:spPr>
      </p:pic>
      <p:grpSp>
        <p:nvGrpSpPr>
          <p:cNvPr id="21" name="组合 20"/>
          <p:cNvGrpSpPr/>
          <p:nvPr/>
        </p:nvGrpSpPr>
        <p:grpSpPr>
          <a:xfrm>
            <a:off x="4684" y="274765"/>
            <a:ext cx="3440913" cy="611428"/>
            <a:chOff x="4684" y="274765"/>
            <a:chExt cx="3440913" cy="611428"/>
          </a:xfrm>
        </p:grpSpPr>
        <p:sp>
          <p:nvSpPr>
            <p:cNvPr id="29"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30" name="矩形 29"/>
            <p:cNvSpPr/>
            <p:nvPr/>
          </p:nvSpPr>
          <p:spPr>
            <a:xfrm>
              <a:off x="798718"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blinds/>
      </p:transition>
    </mc:Choice>
    <mc:Fallback>
      <p:transition spd="slow" advClick="0" advTm="0">
        <p:blind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940501" y="1736992"/>
          <a:ext cx="4733186" cy="43499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7" name="图示 6"/>
          <p:cNvGraphicFramePr/>
          <p:nvPr/>
        </p:nvGraphicFramePr>
        <p:xfrm>
          <a:off x="6389063" y="1736992"/>
          <a:ext cx="5418068" cy="4349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1" name="组合 20"/>
          <p:cNvGrpSpPr/>
          <p:nvPr/>
        </p:nvGrpSpPr>
        <p:grpSpPr>
          <a:xfrm>
            <a:off x="4684" y="274765"/>
            <a:ext cx="3440913" cy="611428"/>
            <a:chOff x="4684" y="274765"/>
            <a:chExt cx="3440913" cy="611428"/>
          </a:xfrm>
        </p:grpSpPr>
        <p:sp>
          <p:nvSpPr>
            <p:cNvPr id="29"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30" name="矩形 29"/>
            <p:cNvSpPr/>
            <p:nvPr/>
          </p:nvSpPr>
          <p:spPr>
            <a:xfrm>
              <a:off x="798718"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blinds/>
      </p:transition>
    </mc:Choice>
    <mc:Fallback>
      <p:transition spd="slow" advClick="0" advTm="0">
        <p:blind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AutoShape 3"/>
          <p:cNvSpPr>
            <a:spLocks noChangeAspect="1" noChangeArrowheads="1" noTextEdit="1"/>
          </p:cNvSpPr>
          <p:nvPr/>
        </p:nvSpPr>
        <p:spPr bwMode="auto">
          <a:xfrm>
            <a:off x="1153586" y="1107019"/>
            <a:ext cx="9884833" cy="4635500"/>
          </a:xfrm>
          <a:prstGeom prst="rect">
            <a:avLst/>
          </a:prstGeom>
          <a:noFill/>
          <a:ln w="9525" cmpd="sng">
            <a:noFill/>
            <a:bevel/>
          </a:ln>
        </p:spPr>
        <p:txBody>
          <a:bodyPr/>
          <a:lstStyle/>
          <a:p>
            <a:pPr defTabSz="914400"/>
            <a:endParaRPr lang="zh-CN" altLang="zh-CN" sz="2400">
              <a:solidFill>
                <a:srgbClr val="000000"/>
              </a:solidFill>
              <a:ea typeface="方正小标宋_GBK" panose="03000509000000000000" charset="-122"/>
              <a:cs typeface="方正小标宋_GBK" panose="03000509000000000000" charset="-122"/>
              <a:sym typeface="方正小标宋_GBK" panose="03000509000000000000" charset="-122"/>
            </a:endParaRPr>
          </a:p>
        </p:txBody>
      </p:sp>
      <p:sp>
        <p:nvSpPr>
          <p:cNvPr id="142" name="Freeform 6"/>
          <p:cNvSpPr>
            <a:spLocks noChangeArrowheads="1"/>
          </p:cNvSpPr>
          <p:nvPr/>
        </p:nvSpPr>
        <p:spPr bwMode="auto">
          <a:xfrm>
            <a:off x="5414717" y="2091703"/>
            <a:ext cx="2279649" cy="2296583"/>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 name="T12" fmla="*/ 0 60000 65536"/>
              <a:gd name="T13" fmla="*/ 0 60000 65536"/>
              <a:gd name="T14" fmla="*/ 0 60000 65536"/>
              <a:gd name="T15" fmla="*/ 0 60000 65536"/>
              <a:gd name="T16" fmla="*/ 0 60000 65536"/>
              <a:gd name="T17" fmla="*/ 0 60000 65536"/>
              <a:gd name="T18" fmla="*/ 0 w 456"/>
              <a:gd name="T19" fmla="*/ 0 h 459"/>
              <a:gd name="T20" fmla="*/ 456 w 456"/>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C00000"/>
          </a:solidFill>
          <a:ln w="9525" cmpd="sng">
            <a:noFill/>
            <a:bevel/>
          </a:ln>
        </p:spPr>
        <p:txBody>
          <a:bodyPr/>
          <a:lstStyle/>
          <a:p>
            <a:pPr defTabSz="914400"/>
            <a:endParaRPr lang="zh-CN" altLang="zh-CN" sz="2135">
              <a:solidFill>
                <a:srgbClr val="000000"/>
              </a:solidFill>
              <a:ea typeface="方正小标宋_GBK" panose="03000509000000000000" charset="-122"/>
              <a:cs typeface="方正小标宋_GBK" panose="03000509000000000000" charset="-122"/>
              <a:sym typeface="方正小标宋_GBK" panose="03000509000000000000" charset="-122"/>
            </a:endParaRPr>
          </a:p>
        </p:txBody>
      </p:sp>
      <p:sp>
        <p:nvSpPr>
          <p:cNvPr id="143" name="Freeform 7"/>
          <p:cNvSpPr>
            <a:spLocks noChangeArrowheads="1"/>
          </p:cNvSpPr>
          <p:nvPr/>
        </p:nvSpPr>
        <p:spPr bwMode="auto">
          <a:xfrm>
            <a:off x="8604531" y="2062068"/>
            <a:ext cx="2279651" cy="2300816"/>
          </a:xfrm>
          <a:custGeom>
            <a:avLst/>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 name="T12" fmla="*/ 0 60000 65536"/>
              <a:gd name="T13" fmla="*/ 0 60000 65536"/>
              <a:gd name="T14" fmla="*/ 0 60000 65536"/>
              <a:gd name="T15" fmla="*/ 0 60000 65536"/>
              <a:gd name="T16" fmla="*/ 0 60000 65536"/>
              <a:gd name="T17" fmla="*/ 0 60000 65536"/>
              <a:gd name="T18" fmla="*/ 0 w 456"/>
              <a:gd name="T19" fmla="*/ 0 h 460"/>
              <a:gd name="T20" fmla="*/ 456 w 456"/>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C00000"/>
          </a:solidFill>
          <a:ln w="9525" cmpd="sng">
            <a:noFill/>
            <a:bevel/>
          </a:ln>
        </p:spPr>
        <p:txBody>
          <a:bodyPr/>
          <a:lstStyle/>
          <a:p>
            <a:pPr defTabSz="914400"/>
            <a:endParaRPr lang="zh-CN" altLang="zh-CN" sz="2135">
              <a:solidFill>
                <a:srgbClr val="000000"/>
              </a:solidFill>
              <a:ea typeface="方正小标宋_GBK" panose="03000509000000000000" charset="-122"/>
              <a:cs typeface="方正小标宋_GBK" panose="03000509000000000000" charset="-122"/>
              <a:sym typeface="方正小标宋_GBK" panose="03000509000000000000" charset="-122"/>
            </a:endParaRPr>
          </a:p>
        </p:txBody>
      </p:sp>
      <p:sp>
        <p:nvSpPr>
          <p:cNvPr id="147" name="Freeform 381"/>
          <p:cNvSpPr>
            <a:spLocks noChangeArrowheads="1"/>
          </p:cNvSpPr>
          <p:nvPr/>
        </p:nvSpPr>
        <p:spPr bwMode="auto">
          <a:xfrm>
            <a:off x="4955399" y="4663450"/>
            <a:ext cx="2063751" cy="323851"/>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rgbClr val="C00000"/>
          </a:solidFill>
          <a:ln w="9525" cmpd="sng">
            <a:noFill/>
            <a:bevel/>
          </a:ln>
        </p:spPr>
        <p:txBody>
          <a:bodyPr/>
          <a:lstStyle/>
          <a:p>
            <a:pPr defTabSz="914400"/>
            <a:endParaRPr lang="zh-CN" altLang="zh-CN" sz="2135">
              <a:solidFill>
                <a:srgbClr val="000000"/>
              </a:solidFill>
              <a:ea typeface="方正小标宋_GBK" panose="03000509000000000000" charset="-122"/>
              <a:cs typeface="方正小标宋_GBK" panose="03000509000000000000" charset="-122"/>
              <a:sym typeface="方正小标宋_GBK" panose="03000509000000000000" charset="-122"/>
            </a:endParaRPr>
          </a:p>
        </p:txBody>
      </p:sp>
      <p:sp>
        <p:nvSpPr>
          <p:cNvPr id="148" name="Freeform 382"/>
          <p:cNvSpPr>
            <a:spLocks noChangeArrowheads="1"/>
          </p:cNvSpPr>
          <p:nvPr/>
        </p:nvSpPr>
        <p:spPr bwMode="auto">
          <a:xfrm>
            <a:off x="6824415" y="4663450"/>
            <a:ext cx="3917949" cy="323851"/>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65"/>
              <a:gd name="T26" fmla="*/ 514 w 5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C00000"/>
          </a:solidFill>
          <a:ln w="9525" cmpd="sng">
            <a:noFill/>
            <a:bevel/>
          </a:ln>
        </p:spPr>
        <p:txBody>
          <a:bodyPr/>
          <a:lstStyle/>
          <a:p>
            <a:pPr defTabSz="914400"/>
            <a:endParaRPr lang="zh-CN" altLang="zh-CN" sz="2135">
              <a:solidFill>
                <a:srgbClr val="000000"/>
              </a:solidFill>
              <a:ea typeface="方正小标宋_GBK" panose="03000509000000000000" charset="-122"/>
              <a:cs typeface="方正小标宋_GBK" panose="03000509000000000000" charset="-122"/>
              <a:sym typeface="方正小标宋_GBK" panose="03000509000000000000" charset="-122"/>
            </a:endParaRPr>
          </a:p>
        </p:txBody>
      </p:sp>
      <p:sp>
        <p:nvSpPr>
          <p:cNvPr id="149" name="Rectangle 404"/>
          <p:cNvSpPr>
            <a:spLocks noChangeArrowheads="1"/>
          </p:cNvSpPr>
          <p:nvPr/>
        </p:nvSpPr>
        <p:spPr bwMode="auto">
          <a:xfrm>
            <a:off x="8968597" y="4557619"/>
            <a:ext cx="186267" cy="184151"/>
          </a:xfrm>
          <a:prstGeom prst="rect">
            <a:avLst/>
          </a:prstGeom>
          <a:solidFill>
            <a:srgbClr val="AFCF30"/>
          </a:solidFill>
          <a:ln w="9525" cmpd="sng">
            <a:noFill/>
            <a:bevel/>
          </a:ln>
        </p:spPr>
        <p:txBody>
          <a:bodyPr/>
          <a:lstStyle/>
          <a:p>
            <a:pPr defTabSz="914400"/>
            <a:endParaRPr lang="zh-CN" altLang="zh-CN" sz="2400">
              <a:solidFill>
                <a:srgbClr val="000000"/>
              </a:solidFill>
              <a:ea typeface="方正小标宋_GBK" panose="03000509000000000000" charset="-122"/>
              <a:cs typeface="方正小标宋_GBK" panose="03000509000000000000" charset="-122"/>
              <a:sym typeface="方正小标宋_GBK" panose="03000509000000000000" charset="-122"/>
            </a:endParaRPr>
          </a:p>
        </p:txBody>
      </p:sp>
      <p:sp>
        <p:nvSpPr>
          <p:cNvPr id="150" name="Oval 414"/>
          <p:cNvSpPr>
            <a:spLocks noChangeArrowheads="1"/>
          </p:cNvSpPr>
          <p:nvPr/>
        </p:nvSpPr>
        <p:spPr bwMode="auto">
          <a:xfrm>
            <a:off x="8693433" y="4477184"/>
            <a:ext cx="700617" cy="696384"/>
          </a:xfrm>
          <a:prstGeom prst="ellipse">
            <a:avLst/>
          </a:prstGeom>
          <a:solidFill>
            <a:srgbClr val="DAE3F3"/>
          </a:solidFill>
          <a:ln w="9525" cmpd="sng">
            <a:noFill/>
            <a:bevel/>
          </a:ln>
        </p:spPr>
        <p:txBody>
          <a:bodyPr/>
          <a:lstStyle/>
          <a:p>
            <a:pPr defTabSz="914400"/>
            <a:endParaRPr lang="zh-CN" altLang="zh-CN" sz="2400">
              <a:solidFill>
                <a:srgbClr val="000000"/>
              </a:solidFill>
              <a:ea typeface="方正小标宋_GBK" panose="03000509000000000000" charset="-122"/>
              <a:cs typeface="方正小标宋_GBK" panose="03000509000000000000" charset="-122"/>
              <a:sym typeface="方正小标宋_GBK" panose="03000509000000000000" charset="-122"/>
            </a:endParaRPr>
          </a:p>
        </p:txBody>
      </p:sp>
      <p:sp>
        <p:nvSpPr>
          <p:cNvPr id="151" name="Oval 415"/>
          <p:cNvSpPr>
            <a:spLocks noChangeArrowheads="1"/>
          </p:cNvSpPr>
          <p:nvPr/>
        </p:nvSpPr>
        <p:spPr bwMode="auto">
          <a:xfrm>
            <a:off x="8898750" y="4682501"/>
            <a:ext cx="289983" cy="285749"/>
          </a:xfrm>
          <a:prstGeom prst="ellipse">
            <a:avLst/>
          </a:prstGeom>
          <a:solidFill>
            <a:srgbClr val="C00000"/>
          </a:solidFill>
          <a:ln w="9525" cmpd="sng">
            <a:noFill/>
            <a:bevel/>
          </a:ln>
        </p:spPr>
        <p:txBody>
          <a:bodyPr/>
          <a:lstStyle/>
          <a:p>
            <a:pPr defTabSz="914400"/>
            <a:endParaRPr lang="zh-CN" altLang="zh-CN" sz="2135">
              <a:solidFill>
                <a:srgbClr val="000000"/>
              </a:solidFill>
              <a:ea typeface="方正小标宋_GBK" panose="03000509000000000000" charset="-122"/>
              <a:cs typeface="方正小标宋_GBK" panose="03000509000000000000" charset="-122"/>
              <a:sym typeface="方正小标宋_GBK" panose="03000509000000000000" charset="-122"/>
            </a:endParaRPr>
          </a:p>
        </p:txBody>
      </p:sp>
      <p:sp>
        <p:nvSpPr>
          <p:cNvPr id="152" name="Oval 416"/>
          <p:cNvSpPr>
            <a:spLocks noChangeArrowheads="1"/>
          </p:cNvSpPr>
          <p:nvPr/>
        </p:nvSpPr>
        <p:spPr bwMode="auto">
          <a:xfrm>
            <a:off x="5289831" y="4477184"/>
            <a:ext cx="698500" cy="696384"/>
          </a:xfrm>
          <a:prstGeom prst="ellipse">
            <a:avLst/>
          </a:prstGeom>
          <a:solidFill>
            <a:srgbClr val="DAE3F3"/>
          </a:solidFill>
          <a:ln w="9525" cmpd="sng">
            <a:noFill/>
            <a:bevel/>
          </a:ln>
        </p:spPr>
        <p:txBody>
          <a:bodyPr/>
          <a:lstStyle/>
          <a:p>
            <a:pPr defTabSz="914400"/>
            <a:endParaRPr lang="zh-CN" altLang="zh-CN" sz="2400">
              <a:solidFill>
                <a:srgbClr val="000000"/>
              </a:solidFill>
              <a:ea typeface="方正小标宋_GBK" panose="03000509000000000000" charset="-122"/>
              <a:cs typeface="方正小标宋_GBK" panose="03000509000000000000" charset="-122"/>
              <a:sym typeface="方正小标宋_GBK" panose="03000509000000000000" charset="-122"/>
            </a:endParaRPr>
          </a:p>
        </p:txBody>
      </p:sp>
      <p:sp>
        <p:nvSpPr>
          <p:cNvPr id="153" name="Oval 417"/>
          <p:cNvSpPr>
            <a:spLocks noChangeArrowheads="1"/>
          </p:cNvSpPr>
          <p:nvPr/>
        </p:nvSpPr>
        <p:spPr bwMode="auto">
          <a:xfrm>
            <a:off x="5495150" y="4682501"/>
            <a:ext cx="289983" cy="285749"/>
          </a:xfrm>
          <a:prstGeom prst="ellipse">
            <a:avLst/>
          </a:prstGeom>
          <a:solidFill>
            <a:srgbClr val="C00000"/>
          </a:solidFill>
          <a:ln w="9525" cmpd="sng">
            <a:noFill/>
            <a:bevel/>
          </a:ln>
        </p:spPr>
        <p:txBody>
          <a:bodyPr/>
          <a:lstStyle/>
          <a:p>
            <a:pPr defTabSz="914400"/>
            <a:endParaRPr lang="zh-CN" altLang="zh-CN" sz="2135">
              <a:solidFill>
                <a:srgbClr val="000000"/>
              </a:solidFill>
              <a:ea typeface="方正小标宋_GBK" panose="03000509000000000000" charset="-122"/>
              <a:cs typeface="方正小标宋_GBK" panose="03000509000000000000" charset="-122"/>
              <a:sym typeface="方正小标宋_GBK" panose="03000509000000000000" charset="-122"/>
            </a:endParaRPr>
          </a:p>
        </p:txBody>
      </p:sp>
      <p:sp>
        <p:nvSpPr>
          <p:cNvPr id="157" name="矩形 1"/>
          <p:cNvSpPr>
            <a:spLocks noChangeArrowheads="1"/>
          </p:cNvSpPr>
          <p:nvPr/>
        </p:nvSpPr>
        <p:spPr bwMode="auto">
          <a:xfrm>
            <a:off x="627380" y="2341880"/>
            <a:ext cx="3844925" cy="1383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defTabSz="914400"/>
            <a:r>
              <a:rPr lang="zh-CN" altLang="en-US" sz="2800" b="1" dirty="0">
                <a:ln w="0"/>
                <a:solidFill>
                  <a:srgbClr val="3AA845"/>
                </a:solidFill>
                <a:effectLst/>
                <a:latin typeface="方正小标宋_GBK" panose="03000509000000000000" charset="-122"/>
                <a:ea typeface="方正小标宋_GBK" panose="03000509000000000000" charset="-122"/>
                <a:cs typeface="方正小标宋_GBK" panose="03000509000000000000" charset="-122"/>
              </a:rPr>
              <a:t>对地方各级党的委员会委员、候补委员</a:t>
            </a:r>
            <a:r>
              <a:rPr lang="zh-CN" altLang="en-US" sz="2800" b="1" dirty="0" smtClean="0">
                <a:ln w="0"/>
                <a:solidFill>
                  <a:srgbClr val="3AA845"/>
                </a:solidFill>
                <a:effectLst/>
                <a:latin typeface="方正小标宋_GBK" panose="03000509000000000000" charset="-122"/>
                <a:ea typeface="方正小标宋_GBK" panose="03000509000000000000" charset="-122"/>
                <a:cs typeface="方正小标宋_GBK" panose="03000509000000000000" charset="-122"/>
              </a:rPr>
              <a:t>，给予警告</a:t>
            </a:r>
            <a:r>
              <a:rPr lang="zh-CN" altLang="en-US" sz="2800" b="1" dirty="0">
                <a:ln w="0"/>
                <a:solidFill>
                  <a:srgbClr val="3AA845"/>
                </a:solidFill>
                <a:effectLst/>
                <a:latin typeface="方正小标宋_GBK" panose="03000509000000000000" charset="-122"/>
                <a:ea typeface="方正小标宋_GBK" panose="03000509000000000000" charset="-122"/>
                <a:cs typeface="方正小标宋_GBK" panose="03000509000000000000" charset="-122"/>
              </a:rPr>
              <a:t>、严重警告处分</a:t>
            </a:r>
            <a:endParaRPr lang="zh-CN" altLang="en-US" sz="2800" b="1" dirty="0">
              <a:ln w="0"/>
              <a:solidFill>
                <a:srgbClr val="3AA845"/>
              </a:solidFill>
              <a:effectLst/>
              <a:latin typeface="方正小标宋_GBK" panose="03000509000000000000" charset="-122"/>
              <a:ea typeface="方正小标宋_GBK" panose="03000509000000000000" charset="-122"/>
              <a:cs typeface="方正小标宋_GBK" panose="03000509000000000000" charset="-122"/>
            </a:endParaRPr>
          </a:p>
        </p:txBody>
      </p:sp>
      <p:sp>
        <p:nvSpPr>
          <p:cNvPr id="159" name="矩形 1"/>
          <p:cNvSpPr>
            <a:spLocks noChangeArrowheads="1"/>
          </p:cNvSpPr>
          <p:nvPr/>
        </p:nvSpPr>
        <p:spPr bwMode="auto">
          <a:xfrm>
            <a:off x="5495148" y="2707651"/>
            <a:ext cx="2091267" cy="1198880"/>
          </a:xfrm>
          <a:prstGeom prst="rect">
            <a:avLst/>
          </a:prstGeom>
          <a:noFill/>
          <a:ln w="9525" cmpd="sng">
            <a:noFill/>
            <a:bevel/>
          </a:ln>
        </p:spPr>
        <p:txBody>
          <a:bodyPr>
            <a:spAutoFit/>
          </a:bodyPr>
          <a:lstStyle/>
          <a:p>
            <a:pPr algn="just" defTabSz="914400"/>
            <a:r>
              <a:rPr lang="zh-CN" altLang="en-US" sz="2400" dirty="0">
                <a:solidFill>
                  <a:prstClr val="white"/>
                </a:solidFill>
                <a:latin typeface="方正小标宋_GBK" panose="03000509000000000000" charset="-122"/>
                <a:ea typeface="方正小标宋_GBK" panose="03000509000000000000" charset="-122"/>
                <a:cs typeface="方正小标宋_GBK" panose="03000509000000000000" charset="-122"/>
              </a:rPr>
              <a:t>应由上一级纪律检查委员会批准</a:t>
            </a:r>
            <a:endParaRPr lang="zh-CN" altLang="en-US" sz="24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161" name="矩形 1"/>
          <p:cNvSpPr>
            <a:spLocks noChangeArrowheads="1"/>
          </p:cNvSpPr>
          <p:nvPr/>
        </p:nvSpPr>
        <p:spPr bwMode="auto">
          <a:xfrm>
            <a:off x="8693431" y="2707651"/>
            <a:ext cx="2091267" cy="1198880"/>
          </a:xfrm>
          <a:prstGeom prst="rect">
            <a:avLst/>
          </a:prstGeom>
          <a:noFill/>
          <a:ln w="9525" cmpd="sng">
            <a:noFill/>
            <a:bevel/>
          </a:ln>
        </p:spPr>
        <p:txBody>
          <a:bodyPr>
            <a:spAutoFit/>
          </a:bodyPr>
          <a:lstStyle/>
          <a:p>
            <a:pPr algn="just" defTabSz="914400"/>
            <a:r>
              <a:rPr lang="zh-CN" altLang="en-US" sz="2400" dirty="0">
                <a:solidFill>
                  <a:prstClr val="white"/>
                </a:solidFill>
                <a:latin typeface="方正小标宋_GBK" panose="03000509000000000000" charset="-122"/>
                <a:ea typeface="方正小标宋_GBK" panose="03000509000000000000" charset="-122"/>
                <a:cs typeface="方正小标宋_GBK" panose="03000509000000000000" charset="-122"/>
              </a:rPr>
              <a:t>并报它的同级党的委员会备案</a:t>
            </a:r>
            <a:endParaRPr lang="zh-CN" altLang="en-US" sz="24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grpSp>
        <p:nvGrpSpPr>
          <p:cNvPr id="21" name="组合 20"/>
          <p:cNvGrpSpPr/>
          <p:nvPr/>
        </p:nvGrpSpPr>
        <p:grpSpPr>
          <a:xfrm>
            <a:off x="4684" y="274765"/>
            <a:ext cx="3440913" cy="611428"/>
            <a:chOff x="4684" y="274765"/>
            <a:chExt cx="3440913" cy="611428"/>
          </a:xfrm>
        </p:grpSpPr>
        <p:sp>
          <p:nvSpPr>
            <p:cNvPr id="29"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30" name="矩形 29"/>
            <p:cNvSpPr/>
            <p:nvPr/>
          </p:nvSpPr>
          <p:spPr>
            <a:xfrm>
              <a:off x="798718"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push dir="u"/>
      </p:transition>
    </mc:Choice>
    <mc:Fallback>
      <p:transition spd="slow" advClick="0" advTm="0">
        <p:push dir="u"/>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7497" y="1600202"/>
            <a:ext cx="4673792" cy="4037012"/>
            <a:chOff x="1218497" y="1600201"/>
            <a:chExt cx="4673792" cy="4037012"/>
          </a:xfrm>
          <a:solidFill>
            <a:srgbClr val="D10000"/>
          </a:solidFill>
        </p:grpSpPr>
        <p:sp>
          <p:nvSpPr>
            <p:cNvPr id="3" name="Freeform 15"/>
            <p:cNvSpPr/>
            <p:nvPr/>
          </p:nvSpPr>
          <p:spPr bwMode="auto">
            <a:xfrm>
              <a:off x="1218497" y="1600201"/>
              <a:ext cx="4673792" cy="1693768"/>
            </a:xfrm>
            <a:custGeom>
              <a:avLst/>
              <a:gdLst>
                <a:gd name="T0" fmla="*/ 16 w 272"/>
                <a:gd name="T1" fmla="*/ 98 h 99"/>
                <a:gd name="T2" fmla="*/ 6 w 272"/>
                <a:gd name="T3" fmla="*/ 93 h 99"/>
                <a:gd name="T4" fmla="*/ 6 w 272"/>
                <a:gd name="T5" fmla="*/ 72 h 99"/>
                <a:gd name="T6" fmla="*/ 266 w 272"/>
                <a:gd name="T7" fmla="*/ 71 h 99"/>
                <a:gd name="T8" fmla="*/ 266 w 272"/>
                <a:gd name="T9" fmla="*/ 93 h 99"/>
                <a:gd name="T10" fmla="*/ 244 w 272"/>
                <a:gd name="T11" fmla="*/ 93 h 99"/>
                <a:gd name="T12" fmla="*/ 27 w 272"/>
                <a:gd name="T13" fmla="*/ 93 h 99"/>
                <a:gd name="T14" fmla="*/ 16 w 272"/>
                <a:gd name="T15" fmla="*/ 98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99">
                  <a:moveTo>
                    <a:pt x="16" y="98"/>
                  </a:moveTo>
                  <a:cubicBezTo>
                    <a:pt x="12" y="98"/>
                    <a:pt x="9" y="96"/>
                    <a:pt x="6" y="93"/>
                  </a:cubicBezTo>
                  <a:cubicBezTo>
                    <a:pt x="0" y="87"/>
                    <a:pt x="0" y="78"/>
                    <a:pt x="6" y="72"/>
                  </a:cubicBezTo>
                  <a:cubicBezTo>
                    <a:pt x="77" y="0"/>
                    <a:pt x="194" y="0"/>
                    <a:pt x="266" y="71"/>
                  </a:cubicBezTo>
                  <a:cubicBezTo>
                    <a:pt x="272" y="77"/>
                    <a:pt x="272" y="87"/>
                    <a:pt x="266" y="93"/>
                  </a:cubicBezTo>
                  <a:cubicBezTo>
                    <a:pt x="260" y="99"/>
                    <a:pt x="250" y="99"/>
                    <a:pt x="244" y="93"/>
                  </a:cubicBezTo>
                  <a:cubicBezTo>
                    <a:pt x="184" y="33"/>
                    <a:pt x="87" y="33"/>
                    <a:pt x="27" y="93"/>
                  </a:cubicBezTo>
                  <a:cubicBezTo>
                    <a:pt x="24" y="96"/>
                    <a:pt x="20" y="98"/>
                    <a:pt x="16" y="98"/>
                  </a:cubicBezTo>
                  <a:close/>
                </a:path>
              </a:pathLst>
            </a:custGeom>
            <a:grpFill/>
            <a:ln>
              <a:noFill/>
            </a:ln>
          </p:spPr>
          <p:txBody>
            <a:bodyPr vert="horz" wrap="square" lIns="91440" tIns="45720" rIns="91440" bIns="45720" numCol="1" anchor="t" anchorCtr="0" compatLnSpc="1"/>
            <a:lstStyle/>
            <a:p>
              <a:pPr defTabSz="914400"/>
              <a:endParaRPr lang="zh-CN" altLang="en-US">
                <a:solidFill>
                  <a:prstClr val="black"/>
                </a:solidFill>
                <a:latin typeface="方正小标宋_GBK" panose="03000509000000000000" charset="-122"/>
                <a:ea typeface="方正小标宋_GBK" panose="03000509000000000000" charset="-122"/>
                <a:cs typeface="方正小标宋_GBK" panose="03000509000000000000" charset="-122"/>
              </a:endParaRPr>
            </a:p>
          </p:txBody>
        </p:sp>
        <p:sp>
          <p:nvSpPr>
            <p:cNvPr id="4" name="Freeform 13"/>
            <p:cNvSpPr/>
            <p:nvPr/>
          </p:nvSpPr>
          <p:spPr bwMode="auto">
            <a:xfrm>
              <a:off x="2326448" y="3484991"/>
              <a:ext cx="2445143" cy="929664"/>
            </a:xfrm>
            <a:custGeom>
              <a:avLst/>
              <a:gdLst>
                <a:gd name="T0" fmla="*/ 16 w 142"/>
                <a:gd name="T1" fmla="*/ 53 h 54"/>
                <a:gd name="T2" fmla="*/ 6 w 142"/>
                <a:gd name="T3" fmla="*/ 48 h 54"/>
                <a:gd name="T4" fmla="*/ 6 w 142"/>
                <a:gd name="T5" fmla="*/ 27 h 54"/>
                <a:gd name="T6" fmla="*/ 71 w 142"/>
                <a:gd name="T7" fmla="*/ 0 h 54"/>
                <a:gd name="T8" fmla="*/ 71 w 142"/>
                <a:gd name="T9" fmla="*/ 0 h 54"/>
                <a:gd name="T10" fmla="*/ 136 w 142"/>
                <a:gd name="T11" fmla="*/ 26 h 54"/>
                <a:gd name="T12" fmla="*/ 136 w 142"/>
                <a:gd name="T13" fmla="*/ 48 h 54"/>
                <a:gd name="T14" fmla="*/ 114 w 142"/>
                <a:gd name="T15" fmla="*/ 48 h 54"/>
                <a:gd name="T16" fmla="*/ 71 w 142"/>
                <a:gd name="T17" fmla="*/ 30 h 54"/>
                <a:gd name="T18" fmla="*/ 71 w 142"/>
                <a:gd name="T19" fmla="*/ 30 h 54"/>
                <a:gd name="T20" fmla="*/ 27 w 142"/>
                <a:gd name="T21" fmla="*/ 48 h 54"/>
                <a:gd name="T22" fmla="*/ 16 w 142"/>
                <a:gd name="T2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54">
                  <a:moveTo>
                    <a:pt x="16" y="53"/>
                  </a:moveTo>
                  <a:cubicBezTo>
                    <a:pt x="13" y="53"/>
                    <a:pt x="9" y="51"/>
                    <a:pt x="6" y="48"/>
                  </a:cubicBezTo>
                  <a:cubicBezTo>
                    <a:pt x="0" y="42"/>
                    <a:pt x="0" y="33"/>
                    <a:pt x="6" y="27"/>
                  </a:cubicBezTo>
                  <a:cubicBezTo>
                    <a:pt x="23" y="9"/>
                    <a:pt x="46" y="0"/>
                    <a:pt x="71" y="0"/>
                  </a:cubicBezTo>
                  <a:cubicBezTo>
                    <a:pt x="71" y="0"/>
                    <a:pt x="71" y="0"/>
                    <a:pt x="71" y="0"/>
                  </a:cubicBezTo>
                  <a:cubicBezTo>
                    <a:pt x="95" y="0"/>
                    <a:pt x="118" y="9"/>
                    <a:pt x="136" y="26"/>
                  </a:cubicBezTo>
                  <a:cubicBezTo>
                    <a:pt x="142" y="32"/>
                    <a:pt x="142" y="42"/>
                    <a:pt x="136" y="48"/>
                  </a:cubicBezTo>
                  <a:cubicBezTo>
                    <a:pt x="130" y="54"/>
                    <a:pt x="120" y="54"/>
                    <a:pt x="114" y="48"/>
                  </a:cubicBezTo>
                  <a:cubicBezTo>
                    <a:pt x="102" y="37"/>
                    <a:pt x="87" y="30"/>
                    <a:pt x="71" y="30"/>
                  </a:cubicBezTo>
                  <a:cubicBezTo>
                    <a:pt x="71" y="30"/>
                    <a:pt x="71" y="30"/>
                    <a:pt x="71" y="30"/>
                  </a:cubicBezTo>
                  <a:cubicBezTo>
                    <a:pt x="54" y="30"/>
                    <a:pt x="39" y="37"/>
                    <a:pt x="27" y="48"/>
                  </a:cubicBezTo>
                  <a:cubicBezTo>
                    <a:pt x="24" y="51"/>
                    <a:pt x="20" y="53"/>
                    <a:pt x="16" y="53"/>
                  </a:cubicBezTo>
                  <a:close/>
                </a:path>
              </a:pathLst>
            </a:custGeom>
            <a:grpFill/>
            <a:ln>
              <a:noFill/>
            </a:ln>
          </p:spPr>
          <p:txBody>
            <a:bodyPr vert="horz" wrap="square" lIns="91440" tIns="45720" rIns="91440" bIns="45720" numCol="1" anchor="t" anchorCtr="0" compatLnSpc="1"/>
            <a:lstStyle/>
            <a:p>
              <a:pPr defTabSz="914400"/>
              <a:endParaRPr lang="zh-CN" altLang="en-US">
                <a:solidFill>
                  <a:prstClr val="black"/>
                </a:solidFill>
                <a:latin typeface="方正小标宋_GBK" panose="03000509000000000000" charset="-122"/>
                <a:ea typeface="方正小标宋_GBK" panose="03000509000000000000" charset="-122"/>
                <a:cs typeface="方正小标宋_GBK" panose="03000509000000000000" charset="-122"/>
              </a:endParaRPr>
            </a:p>
          </p:txBody>
        </p:sp>
        <p:sp>
          <p:nvSpPr>
            <p:cNvPr id="5" name="Freeform 14"/>
            <p:cNvSpPr/>
            <p:nvPr/>
          </p:nvSpPr>
          <p:spPr bwMode="auto">
            <a:xfrm>
              <a:off x="1766103" y="2695416"/>
              <a:ext cx="3553102" cy="1171626"/>
            </a:xfrm>
            <a:custGeom>
              <a:avLst/>
              <a:gdLst>
                <a:gd name="T0" fmla="*/ 17 w 207"/>
                <a:gd name="T1" fmla="*/ 66 h 68"/>
                <a:gd name="T2" fmla="*/ 6 w 207"/>
                <a:gd name="T3" fmla="*/ 62 h 68"/>
                <a:gd name="T4" fmla="*/ 6 w 207"/>
                <a:gd name="T5" fmla="*/ 40 h 68"/>
                <a:gd name="T6" fmla="*/ 104 w 207"/>
                <a:gd name="T7" fmla="*/ 0 h 68"/>
                <a:gd name="T8" fmla="*/ 104 w 207"/>
                <a:gd name="T9" fmla="*/ 0 h 68"/>
                <a:gd name="T10" fmla="*/ 201 w 207"/>
                <a:gd name="T11" fmla="*/ 40 h 68"/>
                <a:gd name="T12" fmla="*/ 201 w 207"/>
                <a:gd name="T13" fmla="*/ 62 h 68"/>
                <a:gd name="T14" fmla="*/ 180 w 207"/>
                <a:gd name="T15" fmla="*/ 62 h 68"/>
                <a:gd name="T16" fmla="*/ 104 w 207"/>
                <a:gd name="T17" fmla="*/ 30 h 68"/>
                <a:gd name="T18" fmla="*/ 104 w 207"/>
                <a:gd name="T19" fmla="*/ 30 h 68"/>
                <a:gd name="T20" fmla="*/ 28 w 207"/>
                <a:gd name="T21" fmla="*/ 62 h 68"/>
                <a:gd name="T22" fmla="*/ 17 w 207"/>
                <a:gd name="T2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68">
                  <a:moveTo>
                    <a:pt x="17" y="66"/>
                  </a:moveTo>
                  <a:cubicBezTo>
                    <a:pt x="13" y="66"/>
                    <a:pt x="9" y="65"/>
                    <a:pt x="6" y="62"/>
                  </a:cubicBezTo>
                  <a:cubicBezTo>
                    <a:pt x="0" y="56"/>
                    <a:pt x="0" y="46"/>
                    <a:pt x="6" y="40"/>
                  </a:cubicBezTo>
                  <a:cubicBezTo>
                    <a:pt x="32" y="14"/>
                    <a:pt x="67" y="0"/>
                    <a:pt x="104" y="0"/>
                  </a:cubicBezTo>
                  <a:cubicBezTo>
                    <a:pt x="104" y="0"/>
                    <a:pt x="104" y="0"/>
                    <a:pt x="104" y="0"/>
                  </a:cubicBezTo>
                  <a:cubicBezTo>
                    <a:pt x="141" y="0"/>
                    <a:pt x="175" y="14"/>
                    <a:pt x="201" y="40"/>
                  </a:cubicBezTo>
                  <a:cubicBezTo>
                    <a:pt x="207" y="46"/>
                    <a:pt x="207" y="56"/>
                    <a:pt x="201" y="62"/>
                  </a:cubicBezTo>
                  <a:cubicBezTo>
                    <a:pt x="195" y="68"/>
                    <a:pt x="186" y="68"/>
                    <a:pt x="180" y="62"/>
                  </a:cubicBezTo>
                  <a:cubicBezTo>
                    <a:pt x="159" y="41"/>
                    <a:pt x="132" y="30"/>
                    <a:pt x="104" y="30"/>
                  </a:cubicBezTo>
                  <a:cubicBezTo>
                    <a:pt x="104" y="30"/>
                    <a:pt x="104" y="30"/>
                    <a:pt x="104" y="30"/>
                  </a:cubicBezTo>
                  <a:cubicBezTo>
                    <a:pt x="75" y="30"/>
                    <a:pt x="48" y="41"/>
                    <a:pt x="28" y="62"/>
                  </a:cubicBezTo>
                  <a:cubicBezTo>
                    <a:pt x="25" y="65"/>
                    <a:pt x="21" y="66"/>
                    <a:pt x="17" y="66"/>
                  </a:cubicBezTo>
                  <a:close/>
                </a:path>
              </a:pathLst>
            </a:custGeom>
            <a:grpFill/>
            <a:ln>
              <a:noFill/>
            </a:ln>
          </p:spPr>
          <p:txBody>
            <a:bodyPr vert="horz" wrap="square" lIns="91440" tIns="45720" rIns="91440" bIns="45720" numCol="1" anchor="t" anchorCtr="0" compatLnSpc="1"/>
            <a:lstStyle/>
            <a:p>
              <a:pPr defTabSz="914400"/>
              <a:endParaRPr lang="zh-CN" altLang="en-US">
                <a:solidFill>
                  <a:prstClr val="black"/>
                </a:solidFill>
                <a:latin typeface="方正小标宋_GBK" panose="03000509000000000000" charset="-122"/>
                <a:ea typeface="方正小标宋_GBK" panose="03000509000000000000" charset="-122"/>
                <a:cs typeface="方正小标宋_GBK" panose="03000509000000000000" charset="-122"/>
              </a:endParaRPr>
            </a:p>
          </p:txBody>
        </p:sp>
        <p:sp>
          <p:nvSpPr>
            <p:cNvPr id="6" name="Freeform 16"/>
            <p:cNvSpPr/>
            <p:nvPr/>
          </p:nvSpPr>
          <p:spPr bwMode="auto">
            <a:xfrm>
              <a:off x="2963204" y="4491057"/>
              <a:ext cx="1158900" cy="1146156"/>
            </a:xfrm>
            <a:custGeom>
              <a:avLst/>
              <a:gdLst>
                <a:gd name="T0" fmla="*/ 55 w 67"/>
                <a:gd name="T1" fmla="*/ 12 h 67"/>
                <a:gd name="T2" fmla="*/ 55 w 67"/>
                <a:gd name="T3" fmla="*/ 55 h 67"/>
                <a:gd name="T4" fmla="*/ 12 w 67"/>
                <a:gd name="T5" fmla="*/ 55 h 67"/>
                <a:gd name="T6" fmla="*/ 12 w 67"/>
                <a:gd name="T7" fmla="*/ 12 h 67"/>
                <a:gd name="T8" fmla="*/ 55 w 67"/>
                <a:gd name="T9" fmla="*/ 12 h 67"/>
              </a:gdLst>
              <a:ahLst/>
              <a:cxnLst>
                <a:cxn ang="0">
                  <a:pos x="T0" y="T1"/>
                </a:cxn>
                <a:cxn ang="0">
                  <a:pos x="T2" y="T3"/>
                </a:cxn>
                <a:cxn ang="0">
                  <a:pos x="T4" y="T5"/>
                </a:cxn>
                <a:cxn ang="0">
                  <a:pos x="T6" y="T7"/>
                </a:cxn>
                <a:cxn ang="0">
                  <a:pos x="T8" y="T9"/>
                </a:cxn>
              </a:cxnLst>
              <a:rect l="0" t="0" r="r" b="b"/>
              <a:pathLst>
                <a:path w="67" h="67">
                  <a:moveTo>
                    <a:pt x="55" y="12"/>
                  </a:moveTo>
                  <a:cubicBezTo>
                    <a:pt x="67" y="24"/>
                    <a:pt x="67" y="43"/>
                    <a:pt x="55" y="55"/>
                  </a:cubicBezTo>
                  <a:cubicBezTo>
                    <a:pt x="43" y="67"/>
                    <a:pt x="24" y="67"/>
                    <a:pt x="12" y="55"/>
                  </a:cubicBezTo>
                  <a:cubicBezTo>
                    <a:pt x="0" y="43"/>
                    <a:pt x="0" y="24"/>
                    <a:pt x="12" y="12"/>
                  </a:cubicBezTo>
                  <a:cubicBezTo>
                    <a:pt x="24" y="0"/>
                    <a:pt x="43" y="0"/>
                    <a:pt x="55" y="12"/>
                  </a:cubicBezTo>
                  <a:close/>
                </a:path>
              </a:pathLst>
            </a:custGeom>
            <a:grpFill/>
            <a:ln>
              <a:noFill/>
            </a:ln>
          </p:spPr>
          <p:txBody>
            <a:bodyPr vert="horz" wrap="square" lIns="91440" tIns="45720" rIns="91440" bIns="45720" numCol="1" anchor="t" anchorCtr="0" compatLnSpc="1"/>
            <a:lstStyle/>
            <a:p>
              <a:pPr defTabSz="914400"/>
              <a:endParaRPr lang="zh-CN" altLang="en-US">
                <a:solidFill>
                  <a:prstClr val="black"/>
                </a:solidFill>
                <a:latin typeface="方正小标宋_GBK" panose="03000509000000000000" charset="-122"/>
                <a:ea typeface="方正小标宋_GBK" panose="03000509000000000000" charset="-122"/>
                <a:cs typeface="方正小标宋_GBK" panose="03000509000000000000" charset="-122"/>
              </a:endParaRPr>
            </a:p>
          </p:txBody>
        </p:sp>
        <p:sp>
          <p:nvSpPr>
            <p:cNvPr id="7" name="Freeform 17"/>
            <p:cNvSpPr/>
            <p:nvPr/>
          </p:nvSpPr>
          <p:spPr bwMode="auto">
            <a:xfrm>
              <a:off x="4249454" y="4720288"/>
              <a:ext cx="458464" cy="674962"/>
            </a:xfrm>
            <a:custGeom>
              <a:avLst/>
              <a:gdLst>
                <a:gd name="T0" fmla="*/ 11 w 26"/>
                <a:gd name="T1" fmla="*/ 1 h 39"/>
                <a:gd name="T2" fmla="*/ 0 w 26"/>
                <a:gd name="T3" fmla="*/ 17 h 39"/>
                <a:gd name="T4" fmla="*/ 2 w 26"/>
                <a:gd name="T5" fmla="*/ 18 h 39"/>
                <a:gd name="T6" fmla="*/ 6 w 26"/>
                <a:gd name="T7" fmla="*/ 18 h 39"/>
                <a:gd name="T8" fmla="*/ 6 w 26"/>
                <a:gd name="T9" fmla="*/ 38 h 39"/>
                <a:gd name="T10" fmla="*/ 7 w 26"/>
                <a:gd name="T11" fmla="*/ 39 h 39"/>
                <a:gd name="T12" fmla="*/ 18 w 26"/>
                <a:gd name="T13" fmla="*/ 39 h 39"/>
                <a:gd name="T14" fmla="*/ 20 w 26"/>
                <a:gd name="T15" fmla="*/ 38 h 39"/>
                <a:gd name="T16" fmla="*/ 20 w 26"/>
                <a:gd name="T17" fmla="*/ 18 h 39"/>
                <a:gd name="T18" fmla="*/ 24 w 26"/>
                <a:gd name="T19" fmla="*/ 18 h 39"/>
                <a:gd name="T20" fmla="*/ 26 w 26"/>
                <a:gd name="T21" fmla="*/ 17 h 39"/>
                <a:gd name="T22" fmla="*/ 14 w 26"/>
                <a:gd name="T23" fmla="*/ 1 h 39"/>
                <a:gd name="T24" fmla="*/ 13 w 26"/>
                <a:gd name="T25" fmla="*/ 0 h 39"/>
                <a:gd name="T26" fmla="*/ 11 w 26"/>
                <a:gd name="T2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11" y="1"/>
                  </a:moveTo>
                  <a:cubicBezTo>
                    <a:pt x="11" y="1"/>
                    <a:pt x="0" y="16"/>
                    <a:pt x="0" y="17"/>
                  </a:cubicBezTo>
                  <a:cubicBezTo>
                    <a:pt x="0" y="18"/>
                    <a:pt x="1" y="18"/>
                    <a:pt x="2" y="18"/>
                  </a:cubicBezTo>
                  <a:cubicBezTo>
                    <a:pt x="2" y="18"/>
                    <a:pt x="3" y="18"/>
                    <a:pt x="6" y="18"/>
                  </a:cubicBezTo>
                  <a:cubicBezTo>
                    <a:pt x="6" y="38"/>
                    <a:pt x="6" y="38"/>
                    <a:pt x="6" y="38"/>
                  </a:cubicBezTo>
                  <a:cubicBezTo>
                    <a:pt x="6" y="39"/>
                    <a:pt x="6" y="39"/>
                    <a:pt x="7" y="39"/>
                  </a:cubicBezTo>
                  <a:cubicBezTo>
                    <a:pt x="18" y="39"/>
                    <a:pt x="18" y="39"/>
                    <a:pt x="18" y="39"/>
                  </a:cubicBezTo>
                  <a:cubicBezTo>
                    <a:pt x="19" y="39"/>
                    <a:pt x="20" y="39"/>
                    <a:pt x="20" y="38"/>
                  </a:cubicBezTo>
                  <a:cubicBezTo>
                    <a:pt x="20" y="18"/>
                    <a:pt x="20" y="18"/>
                    <a:pt x="20" y="18"/>
                  </a:cubicBezTo>
                  <a:cubicBezTo>
                    <a:pt x="22" y="18"/>
                    <a:pt x="24" y="18"/>
                    <a:pt x="24" y="18"/>
                  </a:cubicBezTo>
                  <a:cubicBezTo>
                    <a:pt x="25" y="18"/>
                    <a:pt x="26" y="18"/>
                    <a:pt x="26" y="17"/>
                  </a:cubicBezTo>
                  <a:cubicBezTo>
                    <a:pt x="26" y="16"/>
                    <a:pt x="15" y="1"/>
                    <a:pt x="14" y="1"/>
                  </a:cubicBezTo>
                  <a:cubicBezTo>
                    <a:pt x="14" y="0"/>
                    <a:pt x="14" y="0"/>
                    <a:pt x="13" y="0"/>
                  </a:cubicBezTo>
                  <a:cubicBezTo>
                    <a:pt x="12" y="0"/>
                    <a:pt x="12" y="0"/>
                    <a:pt x="11" y="1"/>
                  </a:cubicBezTo>
                  <a:close/>
                </a:path>
              </a:pathLst>
            </a:custGeom>
            <a:grpFill/>
            <a:ln>
              <a:noFill/>
            </a:ln>
          </p:spPr>
          <p:txBody>
            <a:bodyPr vert="horz" wrap="square" lIns="91440" tIns="45720" rIns="91440" bIns="45720" numCol="1" anchor="t" anchorCtr="0" compatLnSpc="1"/>
            <a:lstStyle/>
            <a:p>
              <a:pPr defTabSz="914400"/>
              <a:endParaRPr lang="zh-CN" altLang="en-US">
                <a:solidFill>
                  <a:prstClr val="black"/>
                </a:solidFill>
                <a:latin typeface="方正小标宋_GBK" panose="03000509000000000000" charset="-122"/>
                <a:ea typeface="方正小标宋_GBK" panose="03000509000000000000" charset="-122"/>
                <a:cs typeface="方正小标宋_GBK" panose="03000509000000000000" charset="-122"/>
              </a:endParaRPr>
            </a:p>
          </p:txBody>
        </p:sp>
        <p:sp>
          <p:nvSpPr>
            <p:cNvPr id="8" name="Freeform 18"/>
            <p:cNvSpPr/>
            <p:nvPr/>
          </p:nvSpPr>
          <p:spPr bwMode="auto">
            <a:xfrm>
              <a:off x="2402858" y="4720288"/>
              <a:ext cx="420263" cy="674962"/>
            </a:xfrm>
            <a:custGeom>
              <a:avLst/>
              <a:gdLst>
                <a:gd name="T0" fmla="*/ 14 w 25"/>
                <a:gd name="T1" fmla="*/ 38 h 39"/>
                <a:gd name="T2" fmla="*/ 25 w 25"/>
                <a:gd name="T3" fmla="*/ 22 h 39"/>
                <a:gd name="T4" fmla="*/ 24 w 25"/>
                <a:gd name="T5" fmla="*/ 21 h 39"/>
                <a:gd name="T6" fmla="*/ 20 w 25"/>
                <a:gd name="T7" fmla="*/ 21 h 39"/>
                <a:gd name="T8" fmla="*/ 20 w 25"/>
                <a:gd name="T9" fmla="*/ 1 h 39"/>
                <a:gd name="T10" fmla="*/ 18 w 25"/>
                <a:gd name="T11" fmla="*/ 0 h 39"/>
                <a:gd name="T12" fmla="*/ 7 w 25"/>
                <a:gd name="T13" fmla="*/ 0 h 39"/>
                <a:gd name="T14" fmla="*/ 5 w 25"/>
                <a:gd name="T15" fmla="*/ 1 h 39"/>
                <a:gd name="T16" fmla="*/ 5 w 25"/>
                <a:gd name="T17" fmla="*/ 21 h 39"/>
                <a:gd name="T18" fmla="*/ 1 w 25"/>
                <a:gd name="T19" fmla="*/ 21 h 39"/>
                <a:gd name="T20" fmla="*/ 0 w 25"/>
                <a:gd name="T21" fmla="*/ 22 h 39"/>
                <a:gd name="T22" fmla="*/ 11 w 25"/>
                <a:gd name="T23" fmla="*/ 38 h 39"/>
                <a:gd name="T24" fmla="*/ 12 w 25"/>
                <a:gd name="T25" fmla="*/ 39 h 39"/>
                <a:gd name="T26" fmla="*/ 14 w 25"/>
                <a:gd name="T2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9">
                  <a:moveTo>
                    <a:pt x="14" y="38"/>
                  </a:moveTo>
                  <a:cubicBezTo>
                    <a:pt x="14" y="38"/>
                    <a:pt x="25" y="23"/>
                    <a:pt x="25" y="22"/>
                  </a:cubicBezTo>
                  <a:cubicBezTo>
                    <a:pt x="25" y="21"/>
                    <a:pt x="25" y="21"/>
                    <a:pt x="24" y="21"/>
                  </a:cubicBezTo>
                  <a:cubicBezTo>
                    <a:pt x="24" y="21"/>
                    <a:pt x="22" y="21"/>
                    <a:pt x="20" y="21"/>
                  </a:cubicBezTo>
                  <a:cubicBezTo>
                    <a:pt x="20" y="1"/>
                    <a:pt x="20" y="1"/>
                    <a:pt x="20" y="1"/>
                  </a:cubicBezTo>
                  <a:cubicBezTo>
                    <a:pt x="20" y="0"/>
                    <a:pt x="19" y="0"/>
                    <a:pt x="18" y="0"/>
                  </a:cubicBezTo>
                  <a:cubicBezTo>
                    <a:pt x="7" y="0"/>
                    <a:pt x="7" y="0"/>
                    <a:pt x="7" y="0"/>
                  </a:cubicBezTo>
                  <a:cubicBezTo>
                    <a:pt x="6" y="0"/>
                    <a:pt x="5" y="0"/>
                    <a:pt x="5" y="1"/>
                  </a:cubicBezTo>
                  <a:cubicBezTo>
                    <a:pt x="5" y="21"/>
                    <a:pt x="5" y="21"/>
                    <a:pt x="5" y="21"/>
                  </a:cubicBezTo>
                  <a:cubicBezTo>
                    <a:pt x="3" y="21"/>
                    <a:pt x="1" y="21"/>
                    <a:pt x="1" y="21"/>
                  </a:cubicBezTo>
                  <a:cubicBezTo>
                    <a:pt x="0" y="21"/>
                    <a:pt x="0" y="21"/>
                    <a:pt x="0" y="22"/>
                  </a:cubicBezTo>
                  <a:cubicBezTo>
                    <a:pt x="0" y="23"/>
                    <a:pt x="11" y="38"/>
                    <a:pt x="11" y="38"/>
                  </a:cubicBezTo>
                  <a:cubicBezTo>
                    <a:pt x="11" y="39"/>
                    <a:pt x="12" y="39"/>
                    <a:pt x="12" y="39"/>
                  </a:cubicBezTo>
                  <a:cubicBezTo>
                    <a:pt x="13" y="39"/>
                    <a:pt x="14" y="39"/>
                    <a:pt x="14" y="38"/>
                  </a:cubicBezTo>
                  <a:close/>
                </a:path>
              </a:pathLst>
            </a:custGeom>
            <a:grpFill/>
            <a:ln>
              <a:noFill/>
            </a:ln>
          </p:spPr>
          <p:txBody>
            <a:bodyPr vert="horz" wrap="square" lIns="91440" tIns="45720" rIns="91440" bIns="45720" numCol="1" anchor="t" anchorCtr="0" compatLnSpc="1"/>
            <a:lstStyle/>
            <a:p>
              <a:pPr defTabSz="914400"/>
              <a:endParaRPr lang="zh-CN" altLang="en-US">
                <a:solidFill>
                  <a:prstClr val="black"/>
                </a:solidFill>
                <a:latin typeface="方正小标宋_GBK" panose="03000509000000000000" charset="-122"/>
                <a:ea typeface="方正小标宋_GBK" panose="03000509000000000000" charset="-122"/>
                <a:cs typeface="方正小标宋_GBK" panose="03000509000000000000" charset="-122"/>
              </a:endParaRPr>
            </a:p>
          </p:txBody>
        </p:sp>
        <p:sp>
          <p:nvSpPr>
            <p:cNvPr id="9" name="AutoShape 8"/>
            <p:cNvSpPr>
              <a:spLocks noChangeAspect="1" noChangeArrowheads="1" noTextEdit="1"/>
            </p:cNvSpPr>
            <p:nvPr/>
          </p:nvSpPr>
          <p:spPr bwMode="auto">
            <a:xfrm>
              <a:off x="3218654" y="4831029"/>
              <a:ext cx="647999" cy="456319"/>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zh-CN" altLang="en-US">
                <a:solidFill>
                  <a:prstClr val="black"/>
                </a:solidFill>
                <a:latin typeface="方正小标宋_GBK" panose="03000509000000000000" charset="-122"/>
                <a:ea typeface="方正小标宋_GBK" panose="03000509000000000000" charset="-122"/>
                <a:cs typeface="方正小标宋_GBK" panose="03000509000000000000" charset="-122"/>
              </a:endParaRPr>
            </a:p>
          </p:txBody>
        </p:sp>
      </p:grpSp>
      <p:sp>
        <p:nvSpPr>
          <p:cNvPr id="13" name="文本框 12"/>
          <p:cNvSpPr txBox="1"/>
          <p:nvPr/>
        </p:nvSpPr>
        <p:spPr>
          <a:xfrm>
            <a:off x="6059170" y="1647825"/>
            <a:ext cx="5197475" cy="3538220"/>
          </a:xfrm>
          <a:prstGeom prst="rect">
            <a:avLst/>
          </a:prstGeom>
          <a:noFill/>
        </p:spPr>
        <p:txBody>
          <a:bodyPr wrap="square" rtlCol="0">
            <a:spAutoFit/>
          </a:bodyPr>
          <a:lstStyle/>
          <a:p>
            <a:pPr algn="just" defTabSz="914400">
              <a:lnSpc>
                <a:spcPct val="100000"/>
              </a:lnSpc>
            </a:pPr>
            <a:r>
              <a:rPr lang="zh-CN" altLang="zh-CN" sz="2800" dirty="0">
                <a:latin typeface="方正小标宋_GBK" panose="03000509000000000000" charset="-122"/>
                <a:ea typeface="方正小标宋_GBK" panose="03000509000000000000" charset="-122"/>
                <a:cs typeface="方正小标宋_GBK" panose="03000509000000000000" charset="-122"/>
              </a:rPr>
              <a:t>如果是给予撤销党内职务、留党察看或开除党籍的重处分，必须由本人所在的委员会全体会议三分之二以上的多数决定。在全体会议闭会期间，可以先由中央政治局和地方各级委员会常务委员会作出处理决定，待召开委员会全体会议时予以追认。</a:t>
            </a:r>
            <a:endParaRPr lang="zh-CN" altLang="zh-CN" sz="2800" dirty="0">
              <a:solidFill>
                <a:srgbClr val="1D495D"/>
              </a:solidFill>
              <a:latin typeface="方正小标宋_GBK" panose="03000509000000000000" charset="-122"/>
              <a:ea typeface="方正小标宋_GBK" panose="03000509000000000000" charset="-122"/>
              <a:cs typeface="方正小标宋_GBK" panose="03000509000000000000" charset="-122"/>
            </a:endParaRPr>
          </a:p>
        </p:txBody>
      </p:sp>
      <p:sp>
        <p:nvSpPr>
          <p:cNvPr id="33" name="Copyright Notice"/>
          <p:cNvSpPr>
            <a:spLocks noChangeArrowheads="1"/>
          </p:cNvSpPr>
          <p:nvPr/>
        </p:nvSpPr>
        <p:spPr bwMode="auto">
          <a:xfrm>
            <a:off x="5869411" y="384175"/>
            <a:ext cx="453183" cy="43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00" tIns="32400" rIns="72000" bIns="32400">
            <a:spAutoFit/>
          </a:bodyPr>
          <a:lstStyle/>
          <a:p>
            <a:pPr algn="ctr" defTabSz="914400"/>
            <a:r>
              <a:rPr lang="zh-CN" altLang="en-US" sz="2400" b="1" dirty="0">
                <a:solidFill>
                  <a:prstClr val="white"/>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rPr>
              <a:t>、</a:t>
            </a:r>
            <a:endParaRPr lang="zh-CN" altLang="en-US" sz="2400" b="1" dirty="0">
              <a:solidFill>
                <a:prstClr val="white"/>
              </a:solidFill>
              <a:latin typeface="方正小标宋_GBK" panose="03000509000000000000" charset="-122"/>
              <a:ea typeface="方正小标宋_GBK" panose="03000509000000000000" charset="-122"/>
              <a:cs typeface="方正小标宋_GBK" panose="03000509000000000000" charset="-122"/>
              <a:sym typeface="方正小标宋_GBK" panose="03000509000000000000" charset="-122"/>
            </a:endParaRPr>
          </a:p>
        </p:txBody>
      </p:sp>
      <p:grpSp>
        <p:nvGrpSpPr>
          <p:cNvPr id="21" name="组合 20"/>
          <p:cNvGrpSpPr/>
          <p:nvPr/>
        </p:nvGrpSpPr>
        <p:grpSpPr>
          <a:xfrm>
            <a:off x="4684" y="274765"/>
            <a:ext cx="3440913" cy="611428"/>
            <a:chOff x="4684" y="274765"/>
            <a:chExt cx="3440913" cy="611428"/>
          </a:xfrm>
        </p:grpSpPr>
        <p:sp>
          <p:nvSpPr>
            <p:cNvPr id="29"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30" name="矩形 29"/>
            <p:cNvSpPr/>
            <p:nvPr/>
          </p:nvSpPr>
          <p:spPr>
            <a:xfrm>
              <a:off x="798718"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spTree>
  </p:cSld>
  <p:clrMapOvr>
    <a:masterClrMapping/>
  </p:clrMapOvr>
  <p:transition spd="slow" advTm="0">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5046109" y="3722800"/>
            <a:ext cx="1362076" cy="1727200"/>
            <a:chOff x="5361798" y="3799002"/>
            <a:chExt cx="1362076" cy="1727200"/>
          </a:xfrm>
        </p:grpSpPr>
        <p:sp>
          <p:nvSpPr>
            <p:cNvPr id="8" name="MH_Other_7"/>
            <p:cNvSpPr/>
            <p:nvPr>
              <p:custDataLst>
                <p:tags r:id="rId1"/>
              </p:custDataLst>
            </p:nvPr>
          </p:nvSpPr>
          <p:spPr bwMode="auto">
            <a:xfrm>
              <a:off x="6042837" y="3799002"/>
              <a:ext cx="681037" cy="1727200"/>
            </a:xfrm>
            <a:custGeom>
              <a:avLst/>
              <a:gdLst>
                <a:gd name="T0" fmla="*/ 514 w 514"/>
                <a:gd name="T1" fmla="*/ 824 h 1302"/>
                <a:gd name="T2" fmla="*/ 514 w 514"/>
                <a:gd name="T3" fmla="*/ 513 h 1302"/>
                <a:gd name="T4" fmla="*/ 0 w 514"/>
                <a:gd name="T5" fmla="*/ 0 h 1302"/>
                <a:gd name="T6" fmla="*/ 0 w 514"/>
                <a:gd name="T7" fmla="*/ 1302 h 1302"/>
                <a:gd name="T8" fmla="*/ 514 w 514"/>
                <a:gd name="T9" fmla="*/ 824 h 1302"/>
              </a:gdLst>
              <a:ahLst/>
              <a:cxnLst>
                <a:cxn ang="0">
                  <a:pos x="T0" y="T1"/>
                </a:cxn>
                <a:cxn ang="0">
                  <a:pos x="T2" y="T3"/>
                </a:cxn>
                <a:cxn ang="0">
                  <a:pos x="T4" y="T5"/>
                </a:cxn>
                <a:cxn ang="0">
                  <a:pos x="T6" y="T7"/>
                </a:cxn>
                <a:cxn ang="0">
                  <a:pos x="T8" y="T9"/>
                </a:cxn>
              </a:cxnLst>
              <a:rect l="0" t="0" r="r" b="b"/>
              <a:pathLst>
                <a:path w="514" h="1302">
                  <a:moveTo>
                    <a:pt x="514" y="824"/>
                  </a:moveTo>
                  <a:lnTo>
                    <a:pt x="514" y="513"/>
                  </a:lnTo>
                  <a:lnTo>
                    <a:pt x="0" y="0"/>
                  </a:lnTo>
                  <a:lnTo>
                    <a:pt x="0" y="1302"/>
                  </a:lnTo>
                  <a:lnTo>
                    <a:pt x="514" y="824"/>
                  </a:lnTo>
                  <a:close/>
                </a:path>
              </a:pathLst>
            </a:custGeom>
            <a:solidFill>
              <a:srgbClr val="88915C"/>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9" name="MH_Other_8"/>
            <p:cNvSpPr/>
            <p:nvPr>
              <p:custDataLst>
                <p:tags r:id="rId2"/>
              </p:custDataLst>
            </p:nvPr>
          </p:nvSpPr>
          <p:spPr bwMode="auto">
            <a:xfrm>
              <a:off x="5361798" y="3799002"/>
              <a:ext cx="681038" cy="1727200"/>
            </a:xfrm>
            <a:custGeom>
              <a:avLst/>
              <a:gdLst>
                <a:gd name="T0" fmla="*/ 0 w 514"/>
                <a:gd name="T1" fmla="*/ 824 h 1302"/>
                <a:gd name="T2" fmla="*/ 0 w 514"/>
                <a:gd name="T3" fmla="*/ 513 h 1302"/>
                <a:gd name="T4" fmla="*/ 514 w 514"/>
                <a:gd name="T5" fmla="*/ 0 h 1302"/>
                <a:gd name="T6" fmla="*/ 514 w 514"/>
                <a:gd name="T7" fmla="*/ 1302 h 1302"/>
                <a:gd name="T8" fmla="*/ 0 w 514"/>
                <a:gd name="T9" fmla="*/ 824 h 1302"/>
              </a:gdLst>
              <a:ahLst/>
              <a:cxnLst>
                <a:cxn ang="0">
                  <a:pos x="T0" y="T1"/>
                </a:cxn>
                <a:cxn ang="0">
                  <a:pos x="T2" y="T3"/>
                </a:cxn>
                <a:cxn ang="0">
                  <a:pos x="T4" y="T5"/>
                </a:cxn>
                <a:cxn ang="0">
                  <a:pos x="T6" y="T7"/>
                </a:cxn>
                <a:cxn ang="0">
                  <a:pos x="T8" y="T9"/>
                </a:cxn>
              </a:cxnLst>
              <a:rect l="0" t="0" r="r" b="b"/>
              <a:pathLst>
                <a:path w="514" h="1302">
                  <a:moveTo>
                    <a:pt x="0" y="824"/>
                  </a:moveTo>
                  <a:lnTo>
                    <a:pt x="0" y="513"/>
                  </a:lnTo>
                  <a:lnTo>
                    <a:pt x="514" y="0"/>
                  </a:lnTo>
                  <a:lnTo>
                    <a:pt x="514" y="1302"/>
                  </a:lnTo>
                  <a:lnTo>
                    <a:pt x="0" y="824"/>
                  </a:lnTo>
                  <a:close/>
                </a:path>
              </a:pathLst>
            </a:custGeom>
            <a:solidFill>
              <a:srgbClr val="3AA845"/>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10" name="MH_Other_11"/>
            <p:cNvSpPr>
              <a:spLocks noChangeAspect="1" noEditPoints="1"/>
            </p:cNvSpPr>
            <p:nvPr>
              <p:custDataLst>
                <p:tags r:id="rId3"/>
              </p:custDataLst>
            </p:nvPr>
          </p:nvSpPr>
          <p:spPr bwMode="auto">
            <a:xfrm>
              <a:off x="5683917" y="4448289"/>
              <a:ext cx="698500" cy="404813"/>
            </a:xfrm>
            <a:custGeom>
              <a:avLst/>
              <a:gdLst>
                <a:gd name="T0" fmla="*/ 2147483646 w 132"/>
                <a:gd name="T1" fmla="*/ 764997897 h 67"/>
                <a:gd name="T2" fmla="*/ 2147483646 w 132"/>
                <a:gd name="T3" fmla="*/ 941536290 h 67"/>
                <a:gd name="T4" fmla="*/ 2147483646 w 132"/>
                <a:gd name="T5" fmla="*/ 1088649810 h 67"/>
                <a:gd name="T6" fmla="*/ 2147483646 w 132"/>
                <a:gd name="T7" fmla="*/ 1618259564 h 67"/>
                <a:gd name="T8" fmla="*/ 2147483646 w 132"/>
                <a:gd name="T9" fmla="*/ 1618259564 h 67"/>
                <a:gd name="T10" fmla="*/ 2147483646 w 132"/>
                <a:gd name="T11" fmla="*/ 1441721171 h 67"/>
                <a:gd name="T12" fmla="*/ 2147483646 w 132"/>
                <a:gd name="T13" fmla="*/ 1971336351 h 67"/>
                <a:gd name="T14" fmla="*/ 2147483646 w 132"/>
                <a:gd name="T15" fmla="*/ 1971336351 h 67"/>
                <a:gd name="T16" fmla="*/ 2147483646 w 132"/>
                <a:gd name="T17" fmla="*/ 1765378510 h 67"/>
                <a:gd name="T18" fmla="*/ 2147483646 w 132"/>
                <a:gd name="T19" fmla="*/ 1971336351 h 67"/>
                <a:gd name="T20" fmla="*/ 2147483646 w 132"/>
                <a:gd name="T21" fmla="*/ 1971336351 h 67"/>
                <a:gd name="T22" fmla="*/ 2147483646 w 132"/>
                <a:gd name="T23" fmla="*/ 1441721171 h 67"/>
                <a:gd name="T24" fmla="*/ 2147483646 w 132"/>
                <a:gd name="T25" fmla="*/ 1618259564 h 67"/>
                <a:gd name="T26" fmla="*/ 2147483646 w 132"/>
                <a:gd name="T27" fmla="*/ 1618259564 h 67"/>
                <a:gd name="T28" fmla="*/ 2147483646 w 132"/>
                <a:gd name="T29" fmla="*/ 1088649810 h 67"/>
                <a:gd name="T30" fmla="*/ 2147483646 w 132"/>
                <a:gd name="T31" fmla="*/ 941536290 h 67"/>
                <a:gd name="T32" fmla="*/ 2147483646 w 132"/>
                <a:gd name="T33" fmla="*/ 764997897 h 67"/>
                <a:gd name="T34" fmla="*/ 405775621 w 132"/>
                <a:gd name="T35" fmla="*/ 764997897 h 67"/>
                <a:gd name="T36" fmla="*/ 247974518 w 132"/>
                <a:gd name="T37" fmla="*/ 941536290 h 67"/>
                <a:gd name="T38" fmla="*/ 293061226 w 132"/>
                <a:gd name="T39" fmla="*/ 1088649810 h 67"/>
                <a:gd name="T40" fmla="*/ 45086708 w 132"/>
                <a:gd name="T41" fmla="*/ 1618259564 h 67"/>
                <a:gd name="T42" fmla="*/ 67627687 w 132"/>
                <a:gd name="T43" fmla="*/ 1618259564 h 67"/>
                <a:gd name="T44" fmla="*/ 247974518 w 132"/>
                <a:gd name="T45" fmla="*/ 1441721171 h 67"/>
                <a:gd name="T46" fmla="*/ 157801102 w 132"/>
                <a:gd name="T47" fmla="*/ 1971336351 h 67"/>
                <a:gd name="T48" fmla="*/ 293061226 w 132"/>
                <a:gd name="T49" fmla="*/ 1971336351 h 67"/>
                <a:gd name="T50" fmla="*/ 405775621 w 132"/>
                <a:gd name="T51" fmla="*/ 1765378510 h 67"/>
                <a:gd name="T52" fmla="*/ 495949036 w 132"/>
                <a:gd name="T53" fmla="*/ 1971336351 h 67"/>
                <a:gd name="T54" fmla="*/ 631209160 w 132"/>
                <a:gd name="T55" fmla="*/ 1971336351 h 67"/>
                <a:gd name="T56" fmla="*/ 541035744 w 132"/>
                <a:gd name="T57" fmla="*/ 1441721171 h 67"/>
                <a:gd name="T58" fmla="*/ 721377825 w 132"/>
                <a:gd name="T59" fmla="*/ 1618259564 h 67"/>
                <a:gd name="T60" fmla="*/ 743923555 w 132"/>
                <a:gd name="T61" fmla="*/ 1618259564 h 67"/>
                <a:gd name="T62" fmla="*/ 495949036 w 132"/>
                <a:gd name="T63" fmla="*/ 1088649810 h 67"/>
                <a:gd name="T64" fmla="*/ 541035744 w 132"/>
                <a:gd name="T65" fmla="*/ 941536290 h 67"/>
                <a:gd name="T66" fmla="*/ 405775621 w 132"/>
                <a:gd name="T67" fmla="*/ 764997897 h 67"/>
                <a:gd name="T68" fmla="*/ 1510388088 w 132"/>
                <a:gd name="T69" fmla="*/ 0 h 67"/>
                <a:gd name="T70" fmla="*/ 1284954548 w 132"/>
                <a:gd name="T71" fmla="*/ 294227039 h 67"/>
                <a:gd name="T72" fmla="*/ 1352586985 w 132"/>
                <a:gd name="T73" fmla="*/ 529615181 h 67"/>
                <a:gd name="T74" fmla="*/ 946811365 w 132"/>
                <a:gd name="T75" fmla="*/ 1382876848 h 67"/>
                <a:gd name="T76" fmla="*/ 991898073 w 132"/>
                <a:gd name="T77" fmla="*/ 1412301722 h 67"/>
                <a:gd name="T78" fmla="*/ 1262413570 w 132"/>
                <a:gd name="T79" fmla="*/ 1118069258 h 67"/>
                <a:gd name="T80" fmla="*/ 1127153446 w 132"/>
                <a:gd name="T81" fmla="*/ 1971336351 h 67"/>
                <a:gd name="T82" fmla="*/ 1352586985 w 132"/>
                <a:gd name="T83" fmla="*/ 1971336351 h 67"/>
                <a:gd name="T84" fmla="*/ 1510388088 w 132"/>
                <a:gd name="T85" fmla="*/ 1618259564 h 67"/>
                <a:gd name="T86" fmla="*/ 1668189190 w 132"/>
                <a:gd name="T87" fmla="*/ 1971336351 h 67"/>
                <a:gd name="T88" fmla="*/ 1893622730 w 132"/>
                <a:gd name="T89" fmla="*/ 1971336351 h 67"/>
                <a:gd name="T90" fmla="*/ 1758362606 w 132"/>
                <a:gd name="T91" fmla="*/ 1118069258 h 67"/>
                <a:gd name="T92" fmla="*/ 2028878103 w 132"/>
                <a:gd name="T93" fmla="*/ 1412301722 h 67"/>
                <a:gd name="T94" fmla="*/ 2073964811 w 132"/>
                <a:gd name="T95" fmla="*/ 1382876848 h 67"/>
                <a:gd name="T96" fmla="*/ 1668189190 w 132"/>
                <a:gd name="T97" fmla="*/ 529615181 h 67"/>
                <a:gd name="T98" fmla="*/ 1735816877 w 132"/>
                <a:gd name="T99" fmla="*/ 294227039 h 67"/>
                <a:gd name="T100" fmla="*/ 1510388088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grpSp>
      <p:sp>
        <p:nvSpPr>
          <p:cNvPr id="11" name="MH_SubTitle_1"/>
          <p:cNvSpPr txBox="1">
            <a:spLocks noChangeArrowheads="1"/>
          </p:cNvSpPr>
          <p:nvPr>
            <p:custDataLst>
              <p:tags r:id="rId4"/>
            </p:custDataLst>
          </p:nvPr>
        </p:nvSpPr>
        <p:spPr bwMode="auto">
          <a:xfrm>
            <a:off x="6956425" y="4316095"/>
            <a:ext cx="4589780" cy="10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lvl="0">
              <a:lnSpc>
                <a:spcPct val="120000"/>
              </a:lnSpc>
              <a:defRPr sz="2000">
                <a:solidFill>
                  <a:schemeClr val="tx1">
                    <a:lumMod val="85000"/>
                    <a:lumOff val="15000"/>
                  </a:schemeClr>
                </a:solidFill>
                <a:latin typeface="微软雅黑" panose="020B0503020204020204" charset="-122"/>
                <a:ea typeface="微软雅黑" panose="020B0503020204020204" charset="-122"/>
              </a:defRPr>
            </a:lvl1pPr>
            <a:lvl2pPr marL="742950" indent="-285750">
              <a:defRPr>
                <a:latin typeface="Times New Roman" panose="02020603050405020304" pitchFamily="18" charset="0"/>
                <a:ea typeface="微软雅黑" panose="020B0503020204020204" charset="-122"/>
              </a:defRPr>
            </a:lvl2pPr>
            <a:lvl3pPr marL="1143000" indent="-228600">
              <a:defRPr>
                <a:latin typeface="Times New Roman" panose="02020603050405020304" pitchFamily="18" charset="0"/>
                <a:ea typeface="微软雅黑" panose="020B0503020204020204" charset="-122"/>
              </a:defRPr>
            </a:lvl3pPr>
            <a:lvl4pPr marL="1600200" indent="-228600">
              <a:defRPr>
                <a:latin typeface="Times New Roman" panose="02020603050405020304" pitchFamily="18" charset="0"/>
                <a:ea typeface="微软雅黑" panose="020B0503020204020204" charset="-122"/>
              </a:defRPr>
            </a:lvl4pPr>
            <a:lvl5pPr marL="2057400" indent="-228600">
              <a:defRPr>
                <a:latin typeface="Times New Roman" panose="02020603050405020304" pitchFamily="18" charset="0"/>
                <a:ea typeface="微软雅黑" panose="020B0503020204020204" charset="-122"/>
              </a:defRPr>
            </a:lvl5pPr>
            <a:lvl6pPr marL="2514600" indent="-228600" fontAlgn="base">
              <a:spcBef>
                <a:spcPct val="0"/>
              </a:spcBef>
              <a:spcAft>
                <a:spcPct val="0"/>
              </a:spcAft>
              <a:defRPr>
                <a:latin typeface="Times New Roman" panose="02020603050405020304" pitchFamily="18" charset="0"/>
                <a:ea typeface="微软雅黑" panose="020B0503020204020204" charset="-122"/>
              </a:defRPr>
            </a:lvl6pPr>
            <a:lvl7pPr marL="2971800" indent="-228600" fontAlgn="base">
              <a:spcBef>
                <a:spcPct val="0"/>
              </a:spcBef>
              <a:spcAft>
                <a:spcPct val="0"/>
              </a:spcAft>
              <a:defRPr>
                <a:latin typeface="Times New Roman" panose="02020603050405020304" pitchFamily="18" charset="0"/>
                <a:ea typeface="微软雅黑" panose="020B0503020204020204" charset="-122"/>
              </a:defRPr>
            </a:lvl7pPr>
            <a:lvl8pPr marL="3429000" indent="-228600" fontAlgn="base">
              <a:spcBef>
                <a:spcPct val="0"/>
              </a:spcBef>
              <a:spcAft>
                <a:spcPct val="0"/>
              </a:spcAft>
              <a:defRPr>
                <a:latin typeface="Times New Roman" panose="02020603050405020304" pitchFamily="18" charset="0"/>
                <a:ea typeface="微软雅黑" panose="020B0503020204020204" charset="-122"/>
              </a:defRPr>
            </a:lvl8pPr>
            <a:lvl9pPr marL="3886200" indent="-228600" fontAlgn="base">
              <a:spcBef>
                <a:spcPct val="0"/>
              </a:spcBef>
              <a:spcAft>
                <a:spcPct val="0"/>
              </a:spcAft>
              <a:defRPr>
                <a:latin typeface="Times New Roman" panose="02020603050405020304" pitchFamily="18" charset="0"/>
                <a:ea typeface="微软雅黑" panose="020B0503020204020204" charset="-122"/>
              </a:defRPr>
            </a:lvl9pPr>
          </a:lstStyle>
          <a:p>
            <a:pPr>
              <a:lnSpc>
                <a:spcPct val="100000"/>
              </a:lnSpc>
            </a:pPr>
            <a:r>
              <a:rPr lang="zh-CN" altLang="en-US" sz="2400" dirty="0">
                <a:solidFill>
                  <a:srgbClr val="00B0F0"/>
                </a:solidFill>
                <a:latin typeface="方正小标宋_GBK" panose="03000509000000000000" charset="-122"/>
                <a:ea typeface="方正小标宋_GBK" panose="03000509000000000000" charset="-122"/>
                <a:cs typeface="方正小标宋_GBK" panose="03000509000000000000" charset="-122"/>
              </a:rPr>
              <a:t>纪委的监督对象</a:t>
            </a:r>
            <a:r>
              <a:rPr lang="zh-CN" altLang="en-US" sz="2400" dirty="0">
                <a:latin typeface="方正小标宋_GBK" panose="03000509000000000000" charset="-122"/>
                <a:ea typeface="方正小标宋_GBK" panose="03000509000000000000" charset="-122"/>
                <a:cs typeface="方正小标宋_GBK" panose="03000509000000000000" charset="-122"/>
              </a:rPr>
              <a:t>有同级党委特别是常委会委员、党的工作部门和直接领导的党组织</a:t>
            </a:r>
            <a:endParaRPr lang="zh-CN" altLang="en-US" sz="2400" dirty="0">
              <a:latin typeface="方正小标宋_GBK" panose="03000509000000000000" charset="-122"/>
              <a:ea typeface="方正小标宋_GBK" panose="03000509000000000000" charset="-122"/>
              <a:cs typeface="方正小标宋_GBK" panose="03000509000000000000" charset="-122"/>
            </a:endParaRPr>
          </a:p>
        </p:txBody>
      </p:sp>
      <p:sp>
        <p:nvSpPr>
          <p:cNvPr id="13" name="MH_SubTitle_2"/>
          <p:cNvSpPr txBox="1">
            <a:spLocks noChangeArrowheads="1"/>
          </p:cNvSpPr>
          <p:nvPr>
            <p:custDataLst>
              <p:tags r:id="rId5"/>
            </p:custDataLst>
          </p:nvPr>
        </p:nvSpPr>
        <p:spPr bwMode="auto">
          <a:xfrm>
            <a:off x="6824980" y="1985645"/>
            <a:ext cx="4589780" cy="6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lvl="0">
              <a:lnSpc>
                <a:spcPct val="120000"/>
              </a:lnSpc>
              <a:defRPr sz="2000">
                <a:solidFill>
                  <a:schemeClr val="tx1">
                    <a:lumMod val="85000"/>
                    <a:lumOff val="15000"/>
                  </a:schemeClr>
                </a:solidFill>
                <a:latin typeface="微软雅黑" panose="020B0503020204020204" charset="-122"/>
                <a:ea typeface="微软雅黑" panose="020B0503020204020204" charset="-122"/>
              </a:defRPr>
            </a:lvl1pPr>
            <a:lvl2pPr marL="742950" indent="-285750">
              <a:defRPr>
                <a:latin typeface="Times New Roman" panose="02020603050405020304" pitchFamily="18" charset="0"/>
                <a:ea typeface="微软雅黑" panose="020B0503020204020204" charset="-122"/>
              </a:defRPr>
            </a:lvl2pPr>
            <a:lvl3pPr marL="1143000" indent="-228600">
              <a:defRPr>
                <a:latin typeface="Times New Roman" panose="02020603050405020304" pitchFamily="18" charset="0"/>
                <a:ea typeface="微软雅黑" panose="020B0503020204020204" charset="-122"/>
              </a:defRPr>
            </a:lvl3pPr>
            <a:lvl4pPr marL="1600200" indent="-228600">
              <a:defRPr>
                <a:latin typeface="Times New Roman" panose="02020603050405020304" pitchFamily="18" charset="0"/>
                <a:ea typeface="微软雅黑" panose="020B0503020204020204" charset="-122"/>
              </a:defRPr>
            </a:lvl4pPr>
            <a:lvl5pPr marL="2057400" indent="-228600">
              <a:defRPr>
                <a:latin typeface="Times New Roman" panose="02020603050405020304" pitchFamily="18" charset="0"/>
                <a:ea typeface="微软雅黑" panose="020B0503020204020204" charset="-122"/>
              </a:defRPr>
            </a:lvl5pPr>
            <a:lvl6pPr marL="2514600" indent="-228600" fontAlgn="base">
              <a:spcBef>
                <a:spcPct val="0"/>
              </a:spcBef>
              <a:spcAft>
                <a:spcPct val="0"/>
              </a:spcAft>
              <a:defRPr>
                <a:latin typeface="Times New Roman" panose="02020603050405020304" pitchFamily="18" charset="0"/>
                <a:ea typeface="微软雅黑" panose="020B0503020204020204" charset="-122"/>
              </a:defRPr>
            </a:lvl6pPr>
            <a:lvl7pPr marL="2971800" indent="-228600" fontAlgn="base">
              <a:spcBef>
                <a:spcPct val="0"/>
              </a:spcBef>
              <a:spcAft>
                <a:spcPct val="0"/>
              </a:spcAft>
              <a:defRPr>
                <a:latin typeface="Times New Roman" panose="02020603050405020304" pitchFamily="18" charset="0"/>
                <a:ea typeface="微软雅黑" panose="020B0503020204020204" charset="-122"/>
              </a:defRPr>
            </a:lvl7pPr>
            <a:lvl8pPr marL="3429000" indent="-228600" fontAlgn="base">
              <a:spcBef>
                <a:spcPct val="0"/>
              </a:spcBef>
              <a:spcAft>
                <a:spcPct val="0"/>
              </a:spcAft>
              <a:defRPr>
                <a:latin typeface="Times New Roman" panose="02020603050405020304" pitchFamily="18" charset="0"/>
                <a:ea typeface="微软雅黑" panose="020B0503020204020204" charset="-122"/>
              </a:defRPr>
            </a:lvl8pPr>
            <a:lvl9pPr marL="3886200" indent="-228600" fontAlgn="base">
              <a:spcBef>
                <a:spcPct val="0"/>
              </a:spcBef>
              <a:spcAft>
                <a:spcPct val="0"/>
              </a:spcAft>
              <a:defRPr>
                <a:latin typeface="Times New Roman" panose="02020603050405020304" pitchFamily="18" charset="0"/>
                <a:ea typeface="微软雅黑" panose="020B0503020204020204" charset="-122"/>
              </a:defRPr>
            </a:lvl9pPr>
          </a:lstStyle>
          <a:p>
            <a:pPr>
              <a:lnSpc>
                <a:spcPct val="100000"/>
              </a:lnSpc>
            </a:pPr>
            <a:r>
              <a:rPr lang="zh-CN" altLang="en-US" sz="2400" dirty="0">
                <a:solidFill>
                  <a:srgbClr val="00B0F0"/>
                </a:solidFill>
                <a:latin typeface="方正小标宋_GBK" panose="03000509000000000000" charset="-122"/>
                <a:ea typeface="方正小标宋_GBK" panose="03000509000000000000" charset="-122"/>
                <a:cs typeface="方正小标宋_GBK" panose="03000509000000000000" charset="-122"/>
              </a:rPr>
              <a:t>党委的监督对象</a:t>
            </a:r>
            <a:r>
              <a:rPr lang="zh-CN" altLang="en-US" sz="2400" dirty="0">
                <a:latin typeface="方正小标宋_GBK" panose="03000509000000000000" charset="-122"/>
                <a:ea typeface="方正小标宋_GBK" panose="03000509000000000000" charset="-122"/>
                <a:cs typeface="方正小标宋_GBK" panose="03000509000000000000" charset="-122"/>
              </a:rPr>
              <a:t>是党委常委会委员（党组成员）、党委委员，同级纪委、党的工作部门和直接领导的党组织领导班子及其成员</a:t>
            </a:r>
            <a:endParaRPr lang="zh-CN" altLang="en-US" sz="2400" dirty="0">
              <a:latin typeface="方正小标宋_GBK" panose="03000509000000000000" charset="-122"/>
              <a:ea typeface="方正小标宋_GBK" panose="03000509000000000000" charset="-122"/>
              <a:cs typeface="方正小标宋_GBK" panose="03000509000000000000" charset="-122"/>
            </a:endParaRPr>
          </a:p>
        </p:txBody>
      </p:sp>
      <p:sp>
        <p:nvSpPr>
          <p:cNvPr id="15" name="MH_SubTitle_4"/>
          <p:cNvSpPr txBox="1">
            <a:spLocks noChangeArrowheads="1"/>
          </p:cNvSpPr>
          <p:nvPr>
            <p:custDataLst>
              <p:tags r:id="rId6"/>
            </p:custDataLst>
          </p:nvPr>
        </p:nvSpPr>
        <p:spPr bwMode="auto">
          <a:xfrm>
            <a:off x="653415" y="2035175"/>
            <a:ext cx="375158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lvl="0">
              <a:lnSpc>
                <a:spcPct val="120000"/>
              </a:lnSpc>
              <a:defRPr>
                <a:solidFill>
                  <a:srgbClr val="000000">
                    <a:lumMod val="65000"/>
                    <a:lumOff val="35000"/>
                  </a:srgbClr>
                </a:solidFill>
                <a:latin typeface="微软雅黑" panose="020B0503020204020204" charset="-122"/>
                <a:ea typeface="微软雅黑" panose="020B0503020204020204" charset="-122"/>
              </a:defRPr>
            </a:lvl1pPr>
            <a:lvl2pPr marL="742950" indent="-285750">
              <a:defRPr>
                <a:latin typeface="Times New Roman" panose="02020603050405020304" pitchFamily="18" charset="0"/>
                <a:ea typeface="微软雅黑" panose="020B0503020204020204" charset="-122"/>
              </a:defRPr>
            </a:lvl2pPr>
            <a:lvl3pPr marL="1143000" indent="-228600">
              <a:defRPr>
                <a:latin typeface="Times New Roman" panose="02020603050405020304" pitchFamily="18" charset="0"/>
                <a:ea typeface="微软雅黑" panose="020B0503020204020204" charset="-122"/>
              </a:defRPr>
            </a:lvl3pPr>
            <a:lvl4pPr marL="1600200" indent="-228600">
              <a:defRPr>
                <a:latin typeface="Times New Roman" panose="02020603050405020304" pitchFamily="18" charset="0"/>
                <a:ea typeface="微软雅黑" panose="020B0503020204020204" charset="-122"/>
              </a:defRPr>
            </a:lvl4pPr>
            <a:lvl5pPr marL="2057400" indent="-228600">
              <a:defRPr>
                <a:latin typeface="Times New Roman" panose="02020603050405020304" pitchFamily="18" charset="0"/>
                <a:ea typeface="微软雅黑" panose="020B0503020204020204" charset="-122"/>
              </a:defRPr>
            </a:lvl5pPr>
            <a:lvl6pPr marL="2514600" indent="-228600" fontAlgn="base">
              <a:spcBef>
                <a:spcPct val="0"/>
              </a:spcBef>
              <a:spcAft>
                <a:spcPct val="0"/>
              </a:spcAft>
              <a:defRPr>
                <a:latin typeface="Times New Roman" panose="02020603050405020304" pitchFamily="18" charset="0"/>
                <a:ea typeface="微软雅黑" panose="020B0503020204020204" charset="-122"/>
              </a:defRPr>
            </a:lvl6pPr>
            <a:lvl7pPr marL="2971800" indent="-228600" fontAlgn="base">
              <a:spcBef>
                <a:spcPct val="0"/>
              </a:spcBef>
              <a:spcAft>
                <a:spcPct val="0"/>
              </a:spcAft>
              <a:defRPr>
                <a:latin typeface="Times New Roman" panose="02020603050405020304" pitchFamily="18" charset="0"/>
                <a:ea typeface="微软雅黑" panose="020B0503020204020204" charset="-122"/>
              </a:defRPr>
            </a:lvl7pPr>
            <a:lvl8pPr marL="3429000" indent="-228600" fontAlgn="base">
              <a:spcBef>
                <a:spcPct val="0"/>
              </a:spcBef>
              <a:spcAft>
                <a:spcPct val="0"/>
              </a:spcAft>
              <a:defRPr>
                <a:latin typeface="Times New Roman" panose="02020603050405020304" pitchFamily="18" charset="0"/>
                <a:ea typeface="微软雅黑" panose="020B0503020204020204" charset="-122"/>
              </a:defRPr>
            </a:lvl8pPr>
            <a:lvl9pPr marL="3886200" indent="-228600" fontAlgn="base">
              <a:spcBef>
                <a:spcPct val="0"/>
              </a:spcBef>
              <a:spcAft>
                <a:spcPct val="0"/>
              </a:spcAft>
              <a:defRPr>
                <a:latin typeface="Times New Roman" panose="02020603050405020304" pitchFamily="18" charset="0"/>
                <a:ea typeface="微软雅黑" panose="020B0503020204020204" charset="-122"/>
              </a:defRPr>
            </a:lvl9pPr>
          </a:lstStyle>
          <a:p>
            <a:pPr>
              <a:lnSpc>
                <a:spcPct val="100000"/>
              </a:lnSpc>
            </a:pPr>
            <a:r>
              <a:rPr lang="zh-CN" altLang="en-US" sz="2400" dirty="0">
                <a:solidFill>
                  <a:srgbClr val="00B0F0"/>
                </a:solidFill>
                <a:latin typeface="方正小标宋_GBK" panose="03000509000000000000" charset="-122"/>
                <a:ea typeface="方正小标宋_GBK" panose="03000509000000000000" charset="-122"/>
                <a:cs typeface="方正小标宋_GBK" panose="03000509000000000000" charset="-122"/>
              </a:rPr>
              <a:t>党委的职责重点</a:t>
            </a:r>
            <a:r>
              <a:rPr lang="zh-CN" altLang="en-US"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是领导本地区本部门本单位党内监督工作，组织实施各项监督制度，抓好督促检查，也就是全面的监督</a:t>
            </a:r>
            <a:endParaRPr lang="zh-CN" altLang="en-US" sz="24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endParaRPr>
          </a:p>
        </p:txBody>
      </p:sp>
      <p:grpSp>
        <p:nvGrpSpPr>
          <p:cNvPr id="31" name="组合 30"/>
          <p:cNvGrpSpPr/>
          <p:nvPr/>
        </p:nvGrpSpPr>
        <p:grpSpPr>
          <a:xfrm>
            <a:off x="553720" y="4388485"/>
            <a:ext cx="4639310" cy="1058545"/>
            <a:chOff x="1397915" y="4674206"/>
            <a:chExt cx="4121086" cy="1058862"/>
          </a:xfrm>
        </p:grpSpPr>
        <p:sp>
          <p:nvSpPr>
            <p:cNvPr id="17" name="MH_SubTitle_3"/>
            <p:cNvSpPr txBox="1">
              <a:spLocks noChangeArrowheads="1"/>
            </p:cNvSpPr>
            <p:nvPr>
              <p:custDataLst>
                <p:tags r:id="rId7"/>
              </p:custDataLst>
            </p:nvPr>
          </p:nvSpPr>
          <p:spPr bwMode="auto">
            <a:xfrm>
              <a:off x="1397915" y="4674206"/>
              <a:ext cx="3329777"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lvl="0">
                <a:lnSpc>
                  <a:spcPct val="120000"/>
                </a:lnSpc>
                <a:defRPr sz="2000">
                  <a:solidFill>
                    <a:schemeClr val="tx1">
                      <a:lumMod val="85000"/>
                      <a:lumOff val="15000"/>
                    </a:schemeClr>
                  </a:solidFill>
                  <a:latin typeface="微软雅黑" panose="020B0503020204020204" charset="-122"/>
                  <a:ea typeface="微软雅黑" panose="020B0503020204020204" charset="-122"/>
                </a:defRPr>
              </a:lvl1pPr>
              <a:lvl2pPr marL="742950" indent="-285750">
                <a:defRPr>
                  <a:latin typeface="Times New Roman" panose="02020603050405020304" pitchFamily="18" charset="0"/>
                  <a:ea typeface="微软雅黑" panose="020B0503020204020204" charset="-122"/>
                </a:defRPr>
              </a:lvl2pPr>
              <a:lvl3pPr marL="1143000" indent="-228600">
                <a:defRPr>
                  <a:latin typeface="Times New Roman" panose="02020603050405020304" pitchFamily="18" charset="0"/>
                  <a:ea typeface="微软雅黑" panose="020B0503020204020204" charset="-122"/>
                </a:defRPr>
              </a:lvl3pPr>
              <a:lvl4pPr marL="1600200" indent="-228600">
                <a:defRPr>
                  <a:latin typeface="Times New Roman" panose="02020603050405020304" pitchFamily="18" charset="0"/>
                  <a:ea typeface="微软雅黑" panose="020B0503020204020204" charset="-122"/>
                </a:defRPr>
              </a:lvl4pPr>
              <a:lvl5pPr marL="2057400" indent="-228600">
                <a:defRPr>
                  <a:latin typeface="Times New Roman" panose="02020603050405020304" pitchFamily="18" charset="0"/>
                  <a:ea typeface="微软雅黑" panose="020B0503020204020204" charset="-122"/>
                </a:defRPr>
              </a:lvl5pPr>
              <a:lvl6pPr marL="2514600" indent="-228600" fontAlgn="base">
                <a:spcBef>
                  <a:spcPct val="0"/>
                </a:spcBef>
                <a:spcAft>
                  <a:spcPct val="0"/>
                </a:spcAft>
                <a:defRPr>
                  <a:latin typeface="Times New Roman" panose="02020603050405020304" pitchFamily="18" charset="0"/>
                  <a:ea typeface="微软雅黑" panose="020B0503020204020204" charset="-122"/>
                </a:defRPr>
              </a:lvl6pPr>
              <a:lvl7pPr marL="2971800" indent="-228600" fontAlgn="base">
                <a:spcBef>
                  <a:spcPct val="0"/>
                </a:spcBef>
                <a:spcAft>
                  <a:spcPct val="0"/>
                </a:spcAft>
                <a:defRPr>
                  <a:latin typeface="Times New Roman" panose="02020603050405020304" pitchFamily="18" charset="0"/>
                  <a:ea typeface="微软雅黑" panose="020B0503020204020204" charset="-122"/>
                </a:defRPr>
              </a:lvl7pPr>
              <a:lvl8pPr marL="3429000" indent="-228600" fontAlgn="base">
                <a:spcBef>
                  <a:spcPct val="0"/>
                </a:spcBef>
                <a:spcAft>
                  <a:spcPct val="0"/>
                </a:spcAft>
                <a:defRPr>
                  <a:latin typeface="Times New Roman" panose="02020603050405020304" pitchFamily="18" charset="0"/>
                  <a:ea typeface="微软雅黑" panose="020B0503020204020204" charset="-122"/>
                </a:defRPr>
              </a:lvl8pPr>
              <a:lvl9pPr marL="3886200" indent="-228600" fontAlgn="base">
                <a:spcBef>
                  <a:spcPct val="0"/>
                </a:spcBef>
                <a:spcAft>
                  <a:spcPct val="0"/>
                </a:spcAft>
                <a:defRPr>
                  <a:latin typeface="Times New Roman" panose="02020603050405020304" pitchFamily="18" charset="0"/>
                  <a:ea typeface="微软雅黑" panose="020B0503020204020204" charset="-122"/>
                </a:defRPr>
              </a:lvl9pPr>
            </a:lstStyle>
            <a:p>
              <a:pPr>
                <a:lnSpc>
                  <a:spcPct val="100000"/>
                </a:lnSpc>
              </a:pPr>
              <a:r>
                <a:rPr lang="zh-CN" altLang="en-US" sz="2400" dirty="0">
                  <a:solidFill>
                    <a:srgbClr val="00B0F0"/>
                  </a:solidFill>
                  <a:latin typeface="方正小标宋_GBK" panose="03000509000000000000" charset="-122"/>
                  <a:ea typeface="方正小标宋_GBK" panose="03000509000000000000" charset="-122"/>
                  <a:cs typeface="方正小标宋_GBK" panose="03000509000000000000" charset="-122"/>
                </a:rPr>
                <a:t>纪委的职责重点</a:t>
              </a:r>
              <a:r>
                <a:rPr lang="zh-CN" altLang="en-US" sz="2400" dirty="0">
                  <a:latin typeface="方正小标宋_GBK" panose="03000509000000000000" charset="-122"/>
                  <a:ea typeface="方正小标宋_GBK" panose="03000509000000000000" charset="-122"/>
                  <a:cs typeface="方正小标宋_GBK" panose="03000509000000000000" charset="-122"/>
                </a:rPr>
                <a:t>是对监督对象履行职责、行使权力情况的监督</a:t>
              </a:r>
              <a:endParaRPr lang="zh-CN" altLang="en-US" sz="2400" dirty="0">
                <a:latin typeface="方正小标宋_GBK" panose="03000509000000000000" charset="-122"/>
                <a:ea typeface="方正小标宋_GBK" panose="03000509000000000000" charset="-122"/>
                <a:cs typeface="方正小标宋_GBK" panose="03000509000000000000" charset="-122"/>
              </a:endParaRPr>
            </a:p>
          </p:txBody>
        </p:sp>
        <p:sp>
          <p:nvSpPr>
            <p:cNvPr id="18" name="MH_Other_16"/>
            <p:cNvSpPr txBox="1">
              <a:spLocks noChangeArrowheads="1"/>
            </p:cNvSpPr>
            <p:nvPr>
              <p:custDataLst>
                <p:tags r:id="rId8"/>
              </p:custDataLst>
            </p:nvPr>
          </p:nvSpPr>
          <p:spPr bwMode="auto">
            <a:xfrm>
              <a:off x="4884001" y="4754145"/>
              <a:ext cx="6350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lnSpc>
                  <a:spcPct val="100000"/>
                </a:lnSpc>
              </a:pPr>
              <a:endParaRPr lang="zh-CN" altLang="en-US" sz="3200" dirty="0">
                <a:solidFill>
                  <a:schemeClr val="tx1">
                    <a:lumMod val="75000"/>
                    <a:lumOff val="25000"/>
                  </a:schemeClr>
                </a:solidFill>
                <a:latin typeface="+mn-lt"/>
                <a:ea typeface="方正小标宋_GBK" panose="03000509000000000000" charset="-122"/>
                <a:cs typeface="方正小标宋_GBK" panose="03000509000000000000" charset="-122"/>
              </a:endParaRPr>
            </a:p>
          </p:txBody>
        </p:sp>
      </p:grpSp>
      <p:grpSp>
        <p:nvGrpSpPr>
          <p:cNvPr id="26" name="组合 25"/>
          <p:cNvGrpSpPr/>
          <p:nvPr/>
        </p:nvGrpSpPr>
        <p:grpSpPr>
          <a:xfrm>
            <a:off x="5735085" y="2965562"/>
            <a:ext cx="1725613" cy="1362076"/>
            <a:chOff x="6050774" y="3041764"/>
            <a:chExt cx="1725613" cy="1362076"/>
          </a:xfrm>
        </p:grpSpPr>
        <p:sp>
          <p:nvSpPr>
            <p:cNvPr id="2" name="MH_Other_1"/>
            <p:cNvSpPr/>
            <p:nvPr>
              <p:custDataLst>
                <p:tags r:id="rId9"/>
              </p:custDataLst>
            </p:nvPr>
          </p:nvSpPr>
          <p:spPr bwMode="auto">
            <a:xfrm>
              <a:off x="6050774" y="3041764"/>
              <a:ext cx="1725613" cy="681038"/>
            </a:xfrm>
            <a:custGeom>
              <a:avLst/>
              <a:gdLst>
                <a:gd name="T0" fmla="*/ 824 w 1302"/>
                <a:gd name="T1" fmla="*/ 0 h 514"/>
                <a:gd name="T2" fmla="*/ 513 w 1302"/>
                <a:gd name="T3" fmla="*/ 0 h 514"/>
                <a:gd name="T4" fmla="*/ 0 w 1302"/>
                <a:gd name="T5" fmla="*/ 514 h 514"/>
                <a:gd name="T6" fmla="*/ 1302 w 1302"/>
                <a:gd name="T7" fmla="*/ 514 h 514"/>
                <a:gd name="T8" fmla="*/ 824 w 1302"/>
                <a:gd name="T9" fmla="*/ 0 h 514"/>
              </a:gdLst>
              <a:ahLst/>
              <a:cxnLst>
                <a:cxn ang="0">
                  <a:pos x="T0" y="T1"/>
                </a:cxn>
                <a:cxn ang="0">
                  <a:pos x="T2" y="T3"/>
                </a:cxn>
                <a:cxn ang="0">
                  <a:pos x="T4" y="T5"/>
                </a:cxn>
                <a:cxn ang="0">
                  <a:pos x="T6" y="T7"/>
                </a:cxn>
                <a:cxn ang="0">
                  <a:pos x="T8" y="T9"/>
                </a:cxn>
              </a:cxnLst>
              <a:rect l="0" t="0" r="r" b="b"/>
              <a:pathLst>
                <a:path w="1302" h="514">
                  <a:moveTo>
                    <a:pt x="824" y="0"/>
                  </a:moveTo>
                  <a:lnTo>
                    <a:pt x="513" y="0"/>
                  </a:lnTo>
                  <a:lnTo>
                    <a:pt x="0" y="514"/>
                  </a:lnTo>
                  <a:lnTo>
                    <a:pt x="1302" y="514"/>
                  </a:lnTo>
                  <a:lnTo>
                    <a:pt x="824" y="0"/>
                  </a:lnTo>
                  <a:close/>
                </a:path>
              </a:pathLst>
            </a:custGeom>
            <a:solidFill>
              <a:srgbClr val="FFF200"/>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3" name="MH_Other_2"/>
            <p:cNvSpPr/>
            <p:nvPr>
              <p:custDataLst>
                <p:tags r:id="rId10"/>
              </p:custDataLst>
            </p:nvPr>
          </p:nvSpPr>
          <p:spPr bwMode="auto">
            <a:xfrm>
              <a:off x="6050774" y="3722803"/>
              <a:ext cx="1725613" cy="681037"/>
            </a:xfrm>
            <a:custGeom>
              <a:avLst/>
              <a:gdLst>
                <a:gd name="T0" fmla="*/ 824 w 1302"/>
                <a:gd name="T1" fmla="*/ 514 h 514"/>
                <a:gd name="T2" fmla="*/ 513 w 1302"/>
                <a:gd name="T3" fmla="*/ 514 h 514"/>
                <a:gd name="T4" fmla="*/ 0 w 1302"/>
                <a:gd name="T5" fmla="*/ 0 h 514"/>
                <a:gd name="T6" fmla="*/ 1302 w 1302"/>
                <a:gd name="T7" fmla="*/ 0 h 514"/>
                <a:gd name="T8" fmla="*/ 824 w 1302"/>
                <a:gd name="T9" fmla="*/ 514 h 514"/>
              </a:gdLst>
              <a:ahLst/>
              <a:cxnLst>
                <a:cxn ang="0">
                  <a:pos x="T0" y="T1"/>
                </a:cxn>
                <a:cxn ang="0">
                  <a:pos x="T2" y="T3"/>
                </a:cxn>
                <a:cxn ang="0">
                  <a:pos x="T4" y="T5"/>
                </a:cxn>
                <a:cxn ang="0">
                  <a:pos x="T6" y="T7"/>
                </a:cxn>
                <a:cxn ang="0">
                  <a:pos x="T8" y="T9"/>
                </a:cxn>
              </a:cxnLst>
              <a:rect l="0" t="0" r="r" b="b"/>
              <a:pathLst>
                <a:path w="1302" h="514">
                  <a:moveTo>
                    <a:pt x="824" y="514"/>
                  </a:moveTo>
                  <a:lnTo>
                    <a:pt x="513" y="514"/>
                  </a:lnTo>
                  <a:lnTo>
                    <a:pt x="0" y="0"/>
                  </a:lnTo>
                  <a:lnTo>
                    <a:pt x="1302" y="0"/>
                  </a:lnTo>
                  <a:lnTo>
                    <a:pt x="824" y="514"/>
                  </a:lnTo>
                  <a:close/>
                </a:path>
              </a:pathLst>
            </a:custGeom>
            <a:solidFill>
              <a:srgbClr val="FFE699"/>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19" name="KSO_Shape"/>
            <p:cNvSpPr/>
            <p:nvPr/>
          </p:nvSpPr>
          <p:spPr bwMode="auto">
            <a:xfrm>
              <a:off x="6788606" y="3417989"/>
              <a:ext cx="348021" cy="520729"/>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chemeClr val="bg1">
                <a:alpha val="88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方正小标宋_GBK" panose="03000509000000000000" charset="-122"/>
                <a:ea typeface="方正小标宋_GBK" panose="03000509000000000000" charset="-122"/>
                <a:cs typeface="方正小标宋_GBK" panose="03000509000000000000" charset="-122"/>
              </a:endParaRPr>
            </a:p>
          </p:txBody>
        </p:sp>
      </p:grpSp>
      <p:grpSp>
        <p:nvGrpSpPr>
          <p:cNvPr id="28" name="组合 27"/>
          <p:cNvGrpSpPr/>
          <p:nvPr/>
        </p:nvGrpSpPr>
        <p:grpSpPr>
          <a:xfrm>
            <a:off x="4004709" y="2965562"/>
            <a:ext cx="1722438" cy="1362076"/>
            <a:chOff x="4320398" y="3041764"/>
            <a:chExt cx="1722438" cy="1362076"/>
          </a:xfrm>
        </p:grpSpPr>
        <p:sp>
          <p:nvSpPr>
            <p:cNvPr id="6" name="MH_Other_5"/>
            <p:cNvSpPr/>
            <p:nvPr>
              <p:custDataLst>
                <p:tags r:id="rId11"/>
              </p:custDataLst>
            </p:nvPr>
          </p:nvSpPr>
          <p:spPr bwMode="auto">
            <a:xfrm>
              <a:off x="4320398" y="3722803"/>
              <a:ext cx="1722438" cy="681037"/>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rgbClr val="FF7A00"/>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7" name="MH_Other_6"/>
            <p:cNvSpPr/>
            <p:nvPr>
              <p:custDataLst>
                <p:tags r:id="rId12"/>
              </p:custDataLst>
            </p:nvPr>
          </p:nvSpPr>
          <p:spPr bwMode="auto">
            <a:xfrm>
              <a:off x="4320398" y="3041764"/>
              <a:ext cx="1722438" cy="681038"/>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rgbClr val="FFB42B"/>
            </a:solidFill>
            <a:ln>
              <a:noFill/>
            </a:ln>
          </p:spPr>
          <p:txBody>
            <a:bodyPr lIns="68580" tIns="34290" rIns="68580" bIns="34290"/>
            <a:lstStyle/>
            <a:p>
              <a:pPr fontAlgn="auto">
                <a:spcBef>
                  <a:spcPts val="0"/>
                </a:spcBef>
                <a:spcAft>
                  <a:spcPts val="0"/>
                </a:spcAft>
                <a:defRPr/>
              </a:pPr>
              <a:endParaRPr lang="zh-CN" altLang="en-US" kern="0" dirty="0">
                <a:solidFill>
                  <a:prstClr val="black"/>
                </a:solidFill>
                <a:latin typeface="+mn-lt"/>
                <a:ea typeface="方正小标宋_GBK" panose="03000509000000000000" charset="-122"/>
                <a:cs typeface="方正小标宋_GBK" panose="03000509000000000000" charset="-122"/>
              </a:endParaRPr>
            </a:p>
          </p:txBody>
        </p:sp>
        <p:sp>
          <p:nvSpPr>
            <p:cNvPr id="20" name="KSO_Shape"/>
            <p:cNvSpPr/>
            <p:nvPr/>
          </p:nvSpPr>
          <p:spPr bwMode="auto">
            <a:xfrm>
              <a:off x="4894457" y="3454076"/>
              <a:ext cx="522288" cy="537454"/>
            </a:xfrm>
            <a:custGeom>
              <a:avLst/>
              <a:gdLst>
                <a:gd name="T0" fmla="*/ 1443836 w 3333"/>
                <a:gd name="T1" fmla="*/ 903609 h 3431"/>
                <a:gd name="T2" fmla="*/ 1368287 w 3333"/>
                <a:gd name="T3" fmla="*/ 893114 h 3431"/>
                <a:gd name="T4" fmla="*/ 1423900 w 3333"/>
                <a:gd name="T5" fmla="*/ 783443 h 3431"/>
                <a:gd name="T6" fmla="*/ 1444361 w 3333"/>
                <a:gd name="T7" fmla="*/ 784492 h 3431"/>
                <a:gd name="T8" fmla="*/ 1650548 w 3333"/>
                <a:gd name="T9" fmla="*/ 409825 h 3431"/>
                <a:gd name="T10" fmla="*/ 1470069 w 3333"/>
                <a:gd name="T11" fmla="*/ 201502 h 3431"/>
                <a:gd name="T12" fmla="*/ 1470069 w 3333"/>
                <a:gd name="T13" fmla="*/ 79761 h 3431"/>
                <a:gd name="T14" fmla="*/ 1748658 w 3333"/>
                <a:gd name="T15" fmla="*/ 409825 h 3431"/>
                <a:gd name="T16" fmla="*/ 1443836 w 3333"/>
                <a:gd name="T17" fmla="*/ 903609 h 3431"/>
                <a:gd name="T18" fmla="*/ 880887 w 3333"/>
                <a:gd name="T19" fmla="*/ 1170179 h 3431"/>
                <a:gd name="T20" fmla="*/ 317413 w 3333"/>
                <a:gd name="T21" fmla="*/ 354202 h 3431"/>
                <a:gd name="T22" fmla="*/ 319512 w 3333"/>
                <a:gd name="T23" fmla="*/ 0 h 3431"/>
                <a:gd name="T24" fmla="*/ 1433343 w 3333"/>
                <a:gd name="T25" fmla="*/ 0 h 3431"/>
                <a:gd name="T26" fmla="*/ 1433343 w 3333"/>
                <a:gd name="T27" fmla="*/ 354202 h 3431"/>
                <a:gd name="T28" fmla="*/ 880887 w 3333"/>
                <a:gd name="T29" fmla="*/ 1170179 h 3431"/>
                <a:gd name="T30" fmla="*/ 600724 w 3333"/>
                <a:gd name="T31" fmla="*/ 108097 h 3431"/>
                <a:gd name="T32" fmla="*/ 462217 w 3333"/>
                <a:gd name="T33" fmla="*/ 107573 h 3431"/>
                <a:gd name="T34" fmla="*/ 888757 w 3333"/>
                <a:gd name="T35" fmla="*/ 1071527 h 3431"/>
                <a:gd name="T36" fmla="*/ 600724 w 3333"/>
                <a:gd name="T37" fmla="*/ 108097 h 3431"/>
                <a:gd name="T38" fmla="*/ 304822 w 3333"/>
                <a:gd name="T39" fmla="*/ 784492 h 3431"/>
                <a:gd name="T40" fmla="*/ 324758 w 3333"/>
                <a:gd name="T41" fmla="*/ 783443 h 3431"/>
                <a:gd name="T42" fmla="*/ 380371 w 3333"/>
                <a:gd name="T43" fmla="*/ 893114 h 3431"/>
                <a:gd name="T44" fmla="*/ 304822 w 3333"/>
                <a:gd name="T45" fmla="*/ 903609 h 3431"/>
                <a:gd name="T46" fmla="*/ 0 w 3333"/>
                <a:gd name="T47" fmla="*/ 409825 h 3431"/>
                <a:gd name="T48" fmla="*/ 278589 w 3333"/>
                <a:gd name="T49" fmla="*/ 79761 h 3431"/>
                <a:gd name="T50" fmla="*/ 278589 w 3333"/>
                <a:gd name="T51" fmla="*/ 201502 h 3431"/>
                <a:gd name="T52" fmla="*/ 98110 w 3333"/>
                <a:gd name="T53" fmla="*/ 409825 h 3431"/>
                <a:gd name="T54" fmla="*/ 304822 w 3333"/>
                <a:gd name="T55" fmla="*/ 784492 h 3431"/>
                <a:gd name="T56" fmla="*/ 776482 w 3333"/>
                <a:gd name="T57" fmla="*/ 1318157 h 3431"/>
                <a:gd name="T58" fmla="*/ 871443 w 3333"/>
                <a:gd name="T59" fmla="*/ 1223178 h 3431"/>
                <a:gd name="T60" fmla="*/ 966405 w 3333"/>
                <a:gd name="T61" fmla="*/ 1318157 h 3431"/>
                <a:gd name="T62" fmla="*/ 871443 w 3333"/>
                <a:gd name="T63" fmla="*/ 1413661 h 3431"/>
                <a:gd name="T64" fmla="*/ 776482 w 3333"/>
                <a:gd name="T65" fmla="*/ 1318157 h 3431"/>
                <a:gd name="T66" fmla="*/ 1147934 w 3333"/>
                <a:gd name="T67" fmla="*/ 1530679 h 3431"/>
                <a:gd name="T68" fmla="*/ 1057694 w 3333"/>
                <a:gd name="T69" fmla="*/ 1620410 h 3431"/>
                <a:gd name="T70" fmla="*/ 695686 w 3333"/>
                <a:gd name="T71" fmla="*/ 1620410 h 3431"/>
                <a:gd name="T72" fmla="*/ 605446 w 3333"/>
                <a:gd name="T73" fmla="*/ 1530679 h 3431"/>
                <a:gd name="T74" fmla="*/ 695686 w 3333"/>
                <a:gd name="T75" fmla="*/ 1440423 h 3431"/>
                <a:gd name="T76" fmla="*/ 1057694 w 3333"/>
                <a:gd name="T77" fmla="*/ 1440423 h 3431"/>
                <a:gd name="T78" fmla="*/ 1147934 w 3333"/>
                <a:gd name="T79" fmla="*/ 1530679 h 3431"/>
                <a:gd name="T80" fmla="*/ 515206 w 3333"/>
                <a:gd name="T81" fmla="*/ 1656617 h 3431"/>
                <a:gd name="T82" fmla="*/ 1199350 w 3333"/>
                <a:gd name="T83" fmla="*/ 1656617 h 3431"/>
                <a:gd name="T84" fmla="*/ 1289589 w 3333"/>
                <a:gd name="T85" fmla="*/ 1800397 h 3431"/>
                <a:gd name="T86" fmla="*/ 425491 w 3333"/>
                <a:gd name="T87" fmla="*/ 1800397 h 3431"/>
                <a:gd name="T88" fmla="*/ 515206 w 3333"/>
                <a:gd name="T89" fmla="*/ 1656617 h 3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33" h="3431">
                  <a:moveTo>
                    <a:pt x="2752" y="1722"/>
                  </a:moveTo>
                  <a:cubicBezTo>
                    <a:pt x="2703" y="1722"/>
                    <a:pt x="2655" y="1715"/>
                    <a:pt x="2608" y="1702"/>
                  </a:cubicBezTo>
                  <a:cubicBezTo>
                    <a:pt x="2647" y="1637"/>
                    <a:pt x="2683" y="1567"/>
                    <a:pt x="2714" y="1493"/>
                  </a:cubicBezTo>
                  <a:cubicBezTo>
                    <a:pt x="2727" y="1494"/>
                    <a:pt x="2740" y="1495"/>
                    <a:pt x="2753" y="1495"/>
                  </a:cubicBezTo>
                  <a:cubicBezTo>
                    <a:pt x="3011" y="1495"/>
                    <a:pt x="3146" y="1093"/>
                    <a:pt x="3146" y="781"/>
                  </a:cubicBezTo>
                  <a:cubicBezTo>
                    <a:pt x="3146" y="520"/>
                    <a:pt x="3000" y="384"/>
                    <a:pt x="2802" y="384"/>
                  </a:cubicBezTo>
                  <a:cubicBezTo>
                    <a:pt x="2802" y="304"/>
                    <a:pt x="2802" y="221"/>
                    <a:pt x="2802" y="152"/>
                  </a:cubicBezTo>
                  <a:cubicBezTo>
                    <a:pt x="3104" y="152"/>
                    <a:pt x="3333" y="394"/>
                    <a:pt x="3333" y="781"/>
                  </a:cubicBezTo>
                  <a:cubicBezTo>
                    <a:pt x="3333" y="1218"/>
                    <a:pt x="3114" y="1722"/>
                    <a:pt x="2752" y="1722"/>
                  </a:cubicBezTo>
                  <a:close/>
                  <a:moveTo>
                    <a:pt x="1679" y="2230"/>
                  </a:moveTo>
                  <a:cubicBezTo>
                    <a:pt x="1110" y="2230"/>
                    <a:pt x="605" y="1534"/>
                    <a:pt x="605" y="675"/>
                  </a:cubicBezTo>
                  <a:cubicBezTo>
                    <a:pt x="605" y="633"/>
                    <a:pt x="607" y="42"/>
                    <a:pt x="609" y="0"/>
                  </a:cubicBezTo>
                  <a:cubicBezTo>
                    <a:pt x="2732" y="0"/>
                    <a:pt x="2732" y="0"/>
                    <a:pt x="2732" y="0"/>
                  </a:cubicBezTo>
                  <a:cubicBezTo>
                    <a:pt x="2735" y="42"/>
                    <a:pt x="2732" y="633"/>
                    <a:pt x="2732" y="675"/>
                  </a:cubicBezTo>
                  <a:cubicBezTo>
                    <a:pt x="2732" y="1534"/>
                    <a:pt x="2249" y="2230"/>
                    <a:pt x="1679" y="2230"/>
                  </a:cubicBezTo>
                  <a:close/>
                  <a:moveTo>
                    <a:pt x="1145" y="206"/>
                  </a:moveTo>
                  <a:cubicBezTo>
                    <a:pt x="881" y="205"/>
                    <a:pt x="881" y="205"/>
                    <a:pt x="881" y="205"/>
                  </a:cubicBezTo>
                  <a:cubicBezTo>
                    <a:pt x="881" y="205"/>
                    <a:pt x="854" y="1982"/>
                    <a:pt x="1694" y="2042"/>
                  </a:cubicBezTo>
                  <a:cubicBezTo>
                    <a:pt x="1051" y="1570"/>
                    <a:pt x="1145" y="206"/>
                    <a:pt x="1145" y="206"/>
                  </a:cubicBezTo>
                  <a:close/>
                  <a:moveTo>
                    <a:pt x="581" y="1495"/>
                  </a:moveTo>
                  <a:cubicBezTo>
                    <a:pt x="594" y="1495"/>
                    <a:pt x="606" y="1494"/>
                    <a:pt x="619" y="1493"/>
                  </a:cubicBezTo>
                  <a:cubicBezTo>
                    <a:pt x="650" y="1567"/>
                    <a:pt x="686" y="1637"/>
                    <a:pt x="725" y="1702"/>
                  </a:cubicBezTo>
                  <a:cubicBezTo>
                    <a:pt x="679" y="1715"/>
                    <a:pt x="630" y="1722"/>
                    <a:pt x="581" y="1722"/>
                  </a:cubicBezTo>
                  <a:cubicBezTo>
                    <a:pt x="219" y="1722"/>
                    <a:pt x="0" y="1218"/>
                    <a:pt x="0" y="781"/>
                  </a:cubicBezTo>
                  <a:cubicBezTo>
                    <a:pt x="0" y="394"/>
                    <a:pt x="229" y="152"/>
                    <a:pt x="531" y="152"/>
                  </a:cubicBezTo>
                  <a:cubicBezTo>
                    <a:pt x="531" y="221"/>
                    <a:pt x="531" y="304"/>
                    <a:pt x="531" y="384"/>
                  </a:cubicBezTo>
                  <a:cubicBezTo>
                    <a:pt x="333" y="384"/>
                    <a:pt x="187" y="520"/>
                    <a:pt x="187" y="781"/>
                  </a:cubicBezTo>
                  <a:cubicBezTo>
                    <a:pt x="187" y="1093"/>
                    <a:pt x="322" y="1495"/>
                    <a:pt x="581" y="1495"/>
                  </a:cubicBezTo>
                  <a:close/>
                  <a:moveTo>
                    <a:pt x="1480" y="2512"/>
                  </a:moveTo>
                  <a:cubicBezTo>
                    <a:pt x="1480" y="2412"/>
                    <a:pt x="1561" y="2331"/>
                    <a:pt x="1661" y="2331"/>
                  </a:cubicBezTo>
                  <a:cubicBezTo>
                    <a:pt x="1761" y="2331"/>
                    <a:pt x="1842" y="2412"/>
                    <a:pt x="1842" y="2512"/>
                  </a:cubicBezTo>
                  <a:cubicBezTo>
                    <a:pt x="1842" y="2613"/>
                    <a:pt x="1761" y="2694"/>
                    <a:pt x="1661" y="2694"/>
                  </a:cubicBezTo>
                  <a:cubicBezTo>
                    <a:pt x="1561" y="2694"/>
                    <a:pt x="1480" y="2613"/>
                    <a:pt x="1480" y="2512"/>
                  </a:cubicBezTo>
                  <a:close/>
                  <a:moveTo>
                    <a:pt x="2188" y="2917"/>
                  </a:moveTo>
                  <a:cubicBezTo>
                    <a:pt x="2188" y="3011"/>
                    <a:pt x="2111" y="3088"/>
                    <a:pt x="2016" y="3088"/>
                  </a:cubicBezTo>
                  <a:cubicBezTo>
                    <a:pt x="1326" y="3088"/>
                    <a:pt x="1326" y="3088"/>
                    <a:pt x="1326" y="3088"/>
                  </a:cubicBezTo>
                  <a:cubicBezTo>
                    <a:pt x="1231" y="3088"/>
                    <a:pt x="1154" y="3011"/>
                    <a:pt x="1154" y="2917"/>
                  </a:cubicBezTo>
                  <a:cubicBezTo>
                    <a:pt x="1154" y="2822"/>
                    <a:pt x="1231" y="2745"/>
                    <a:pt x="1326" y="2745"/>
                  </a:cubicBezTo>
                  <a:cubicBezTo>
                    <a:pt x="2016" y="2745"/>
                    <a:pt x="2016" y="2745"/>
                    <a:pt x="2016" y="2745"/>
                  </a:cubicBezTo>
                  <a:cubicBezTo>
                    <a:pt x="2111" y="2745"/>
                    <a:pt x="2188" y="2822"/>
                    <a:pt x="2188" y="2917"/>
                  </a:cubicBezTo>
                  <a:close/>
                  <a:moveTo>
                    <a:pt x="982" y="3157"/>
                  </a:moveTo>
                  <a:cubicBezTo>
                    <a:pt x="2286" y="3157"/>
                    <a:pt x="2286" y="3157"/>
                    <a:pt x="2286" y="3157"/>
                  </a:cubicBezTo>
                  <a:cubicBezTo>
                    <a:pt x="2441" y="3157"/>
                    <a:pt x="2458" y="3337"/>
                    <a:pt x="2458" y="3431"/>
                  </a:cubicBezTo>
                  <a:cubicBezTo>
                    <a:pt x="1750" y="3431"/>
                    <a:pt x="1506" y="3431"/>
                    <a:pt x="811" y="3431"/>
                  </a:cubicBezTo>
                  <a:cubicBezTo>
                    <a:pt x="811" y="3337"/>
                    <a:pt x="823" y="3157"/>
                    <a:pt x="982" y="3157"/>
                  </a:cubicBezTo>
                  <a:close/>
                </a:path>
              </a:pathLst>
            </a:custGeom>
            <a:solidFill>
              <a:schemeClr val="bg1">
                <a:alpha val="88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方正小标宋_GBK" panose="03000509000000000000" charset="-122"/>
                <a:ea typeface="方正小标宋_GBK" panose="03000509000000000000" charset="-122"/>
                <a:cs typeface="方正小标宋_GBK" panose="03000509000000000000" charset="-122"/>
              </a:endParaRPr>
            </a:p>
          </p:txBody>
        </p:sp>
      </p:grpSp>
      <p:grpSp>
        <p:nvGrpSpPr>
          <p:cNvPr id="25" name="组合 24"/>
          <p:cNvGrpSpPr/>
          <p:nvPr/>
        </p:nvGrpSpPr>
        <p:grpSpPr>
          <a:xfrm>
            <a:off x="5046109" y="1847962"/>
            <a:ext cx="1362076" cy="1720850"/>
            <a:chOff x="5361798" y="1924164"/>
            <a:chExt cx="1362076" cy="1720850"/>
          </a:xfrm>
        </p:grpSpPr>
        <p:sp>
          <p:nvSpPr>
            <p:cNvPr id="4" name="MH_Other_3"/>
            <p:cNvSpPr/>
            <p:nvPr>
              <p:custDataLst>
                <p:tags r:id="rId13"/>
              </p:custDataLst>
            </p:nvPr>
          </p:nvSpPr>
          <p:spPr bwMode="auto">
            <a:xfrm>
              <a:off x="5361798" y="1924164"/>
              <a:ext cx="681038" cy="1720850"/>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rgbClr val="5B9BD5"/>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5" name="MH_Other_4"/>
            <p:cNvSpPr/>
            <p:nvPr>
              <p:custDataLst>
                <p:tags r:id="rId14"/>
              </p:custDataLst>
            </p:nvPr>
          </p:nvSpPr>
          <p:spPr bwMode="auto">
            <a:xfrm>
              <a:off x="6042837" y="1924164"/>
              <a:ext cx="681037" cy="1720850"/>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rgbClr val="00B0F0"/>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21" name="KSO_Shape"/>
            <p:cNvSpPr/>
            <p:nvPr/>
          </p:nvSpPr>
          <p:spPr bwMode="auto">
            <a:xfrm>
              <a:off x="5716444" y="2452242"/>
              <a:ext cx="652785" cy="545073"/>
            </a:xfrm>
            <a:custGeom>
              <a:avLst/>
              <a:gdLst>
                <a:gd name="T0" fmla="*/ 1009307 w 2289175"/>
                <a:gd name="T1" fmla="*/ 1299506 h 2209800"/>
                <a:gd name="T2" fmla="*/ 693568 w 2289175"/>
                <a:gd name="T3" fmla="*/ 1298185 h 2209800"/>
                <a:gd name="T4" fmla="*/ 1451869 w 2289175"/>
                <a:gd name="T5" fmla="*/ 1294673 h 2209800"/>
                <a:gd name="T6" fmla="*/ 252326 w 2289175"/>
                <a:gd name="T7" fmla="*/ 1293352 h 2209800"/>
                <a:gd name="T8" fmla="*/ 1451869 w 2289175"/>
                <a:gd name="T9" fmla="*/ 1058774 h 2209800"/>
                <a:gd name="T10" fmla="*/ 252326 w 2289175"/>
                <a:gd name="T11" fmla="*/ 1057453 h 2209800"/>
                <a:gd name="T12" fmla="*/ 1009307 w 2289175"/>
                <a:gd name="T13" fmla="*/ 1023493 h 2209800"/>
                <a:gd name="T14" fmla="*/ 693568 w 2289175"/>
                <a:gd name="T15" fmla="*/ 1022172 h 2209800"/>
                <a:gd name="T16" fmla="*/ 1672753 w 2289175"/>
                <a:gd name="T17" fmla="*/ 821818 h 2209800"/>
                <a:gd name="T18" fmla="*/ 252326 w 2289175"/>
                <a:gd name="T19" fmla="*/ 819176 h 2209800"/>
                <a:gd name="T20" fmla="*/ 473476 w 2289175"/>
                <a:gd name="T21" fmla="*/ 819176 h 2209800"/>
                <a:gd name="T22" fmla="*/ 1229928 w 2289175"/>
                <a:gd name="T23" fmla="*/ 744839 h 2209800"/>
                <a:gd name="T24" fmla="*/ 915509 w 2289175"/>
                <a:gd name="T25" fmla="*/ 743518 h 2209800"/>
                <a:gd name="T26" fmla="*/ 1229928 w 2289175"/>
                <a:gd name="T27" fmla="*/ 464864 h 2209800"/>
                <a:gd name="T28" fmla="*/ 915509 w 2289175"/>
                <a:gd name="T29" fmla="*/ 463544 h 2209800"/>
                <a:gd name="T30" fmla="*/ 632534 w 2289175"/>
                <a:gd name="T31" fmla="*/ 349491 h 2209800"/>
                <a:gd name="T32" fmla="*/ 620380 w 2289175"/>
                <a:gd name="T33" fmla="*/ 355302 h 2209800"/>
                <a:gd name="T34" fmla="*/ 614567 w 2289175"/>
                <a:gd name="T35" fmla="*/ 367454 h 2209800"/>
                <a:gd name="T36" fmla="*/ 1322667 w 2289175"/>
                <a:gd name="T37" fmla="*/ 369831 h 2209800"/>
                <a:gd name="T38" fmla="*/ 1319497 w 2289175"/>
                <a:gd name="T39" fmla="*/ 358473 h 2209800"/>
                <a:gd name="T40" fmla="*/ 1306550 w 2289175"/>
                <a:gd name="T41" fmla="*/ 349755 h 2209800"/>
                <a:gd name="T42" fmla="*/ 1139829 w 2289175"/>
                <a:gd name="T43" fmla="*/ 0 h 2209800"/>
                <a:gd name="T44" fmla="*/ 1324252 w 2289175"/>
                <a:gd name="T45" fmla="*/ 228239 h 2209800"/>
                <a:gd name="T46" fmla="*/ 1358072 w 2289175"/>
                <a:gd name="T47" fmla="*/ 237749 h 2209800"/>
                <a:gd name="T48" fmla="*/ 1387929 w 2289175"/>
                <a:gd name="T49" fmla="*/ 255183 h 2209800"/>
                <a:gd name="T50" fmla="*/ 1412764 w 2289175"/>
                <a:gd name="T51" fmla="*/ 278694 h 2209800"/>
                <a:gd name="T52" fmla="*/ 1431524 w 2289175"/>
                <a:gd name="T53" fmla="*/ 307488 h 2209800"/>
                <a:gd name="T54" fmla="*/ 1442621 w 2289175"/>
                <a:gd name="T55" fmla="*/ 341038 h 2209800"/>
                <a:gd name="T56" fmla="*/ 1445527 w 2289175"/>
                <a:gd name="T57" fmla="*/ 695547 h 2209800"/>
                <a:gd name="T58" fmla="*/ 1665885 w 2289175"/>
                <a:gd name="T59" fmla="*/ 693698 h 2209800"/>
                <a:gd name="T60" fmla="*/ 1701025 w 2289175"/>
                <a:gd name="T61" fmla="*/ 700038 h 2209800"/>
                <a:gd name="T62" fmla="*/ 1732731 w 2289175"/>
                <a:gd name="T63" fmla="*/ 714038 h 2209800"/>
                <a:gd name="T64" fmla="*/ 1759681 w 2289175"/>
                <a:gd name="T65" fmla="*/ 735436 h 2209800"/>
                <a:gd name="T66" fmla="*/ 1781083 w 2289175"/>
                <a:gd name="T67" fmla="*/ 762381 h 2209800"/>
                <a:gd name="T68" fmla="*/ 1795350 w 2289175"/>
                <a:gd name="T69" fmla="*/ 793816 h 2209800"/>
                <a:gd name="T70" fmla="*/ 1801691 w 2289175"/>
                <a:gd name="T71" fmla="*/ 828950 h 2209800"/>
                <a:gd name="T72" fmla="*/ 1800370 w 2289175"/>
                <a:gd name="T73" fmla="*/ 1703601 h 2209800"/>
                <a:gd name="T74" fmla="*/ 0 w 2289175"/>
                <a:gd name="T75" fmla="*/ 1709941 h 2209800"/>
                <a:gd name="T76" fmla="*/ 123125 w 2289175"/>
                <a:gd name="T77" fmla="*/ 1683524 h 2209800"/>
                <a:gd name="T78" fmla="*/ 126295 w 2289175"/>
                <a:gd name="T79" fmla="*/ 806496 h 2209800"/>
                <a:gd name="T80" fmla="*/ 137393 w 2289175"/>
                <a:gd name="T81" fmla="*/ 773211 h 2209800"/>
                <a:gd name="T82" fmla="*/ 155888 w 2289175"/>
                <a:gd name="T83" fmla="*/ 744153 h 2209800"/>
                <a:gd name="T84" fmla="*/ 180989 w 2289175"/>
                <a:gd name="T85" fmla="*/ 720643 h 2209800"/>
                <a:gd name="T86" fmla="*/ 210581 w 2289175"/>
                <a:gd name="T87" fmla="*/ 703208 h 2209800"/>
                <a:gd name="T88" fmla="*/ 244664 w 2289175"/>
                <a:gd name="T89" fmla="*/ 693698 h 2209800"/>
                <a:gd name="T90" fmla="*/ 467399 w 2289175"/>
                <a:gd name="T91" fmla="*/ 692377 h 2209800"/>
                <a:gd name="T92" fmla="*/ 491707 w 2289175"/>
                <a:gd name="T93" fmla="*/ 362170 h 2209800"/>
                <a:gd name="T94" fmla="*/ 498048 w 2289175"/>
                <a:gd name="T95" fmla="*/ 327301 h 2209800"/>
                <a:gd name="T96" fmla="*/ 512315 w 2289175"/>
                <a:gd name="T97" fmla="*/ 295601 h 2209800"/>
                <a:gd name="T98" fmla="*/ 533717 w 2289175"/>
                <a:gd name="T99" fmla="*/ 268656 h 2209800"/>
                <a:gd name="T100" fmla="*/ 560403 w 2289175"/>
                <a:gd name="T101" fmla="*/ 247259 h 2209800"/>
                <a:gd name="T102" fmla="*/ 592373 w 2289175"/>
                <a:gd name="T103" fmla="*/ 232994 h 2209800"/>
                <a:gd name="T104" fmla="*/ 627250 w 2289175"/>
                <a:gd name="T105" fmla="*/ 226654 h 2209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89175" h="2209800">
                  <a:moveTo>
                    <a:pt x="1212850" y="1562100"/>
                  </a:moveTo>
                  <a:lnTo>
                    <a:pt x="1477963" y="1562100"/>
                  </a:lnTo>
                  <a:lnTo>
                    <a:pt x="1477963" y="1747838"/>
                  </a:lnTo>
                  <a:lnTo>
                    <a:pt x="1212850" y="1747838"/>
                  </a:lnTo>
                  <a:lnTo>
                    <a:pt x="1212850" y="1562100"/>
                  </a:lnTo>
                  <a:close/>
                  <a:moveTo>
                    <a:pt x="833437" y="1560513"/>
                  </a:moveTo>
                  <a:lnTo>
                    <a:pt x="1100137" y="1560513"/>
                  </a:lnTo>
                  <a:lnTo>
                    <a:pt x="1100137" y="1746251"/>
                  </a:lnTo>
                  <a:lnTo>
                    <a:pt x="833437" y="1746251"/>
                  </a:lnTo>
                  <a:lnTo>
                    <a:pt x="833437" y="1560513"/>
                  </a:lnTo>
                  <a:close/>
                  <a:moveTo>
                    <a:pt x="1744662" y="1556291"/>
                  </a:moveTo>
                  <a:lnTo>
                    <a:pt x="1744662" y="1740785"/>
                  </a:lnTo>
                  <a:lnTo>
                    <a:pt x="2010092" y="1740785"/>
                  </a:lnTo>
                  <a:lnTo>
                    <a:pt x="2010092" y="1556291"/>
                  </a:lnTo>
                  <a:lnTo>
                    <a:pt x="1744662" y="1556291"/>
                  </a:lnTo>
                  <a:close/>
                  <a:moveTo>
                    <a:pt x="303212" y="1554703"/>
                  </a:moveTo>
                  <a:lnTo>
                    <a:pt x="303212" y="1739197"/>
                  </a:lnTo>
                  <a:lnTo>
                    <a:pt x="568960" y="1739197"/>
                  </a:lnTo>
                  <a:lnTo>
                    <a:pt x="568960" y="1554703"/>
                  </a:lnTo>
                  <a:lnTo>
                    <a:pt x="303212" y="1554703"/>
                  </a:lnTo>
                  <a:close/>
                  <a:moveTo>
                    <a:pt x="1744662" y="1272723"/>
                  </a:moveTo>
                  <a:lnTo>
                    <a:pt x="1744662" y="1457852"/>
                  </a:lnTo>
                  <a:lnTo>
                    <a:pt x="2010092" y="1457852"/>
                  </a:lnTo>
                  <a:lnTo>
                    <a:pt x="2010092" y="1272723"/>
                  </a:lnTo>
                  <a:lnTo>
                    <a:pt x="1744662" y="1272723"/>
                  </a:lnTo>
                  <a:close/>
                  <a:moveTo>
                    <a:pt x="303212" y="1271135"/>
                  </a:moveTo>
                  <a:lnTo>
                    <a:pt x="303212" y="1456264"/>
                  </a:lnTo>
                  <a:lnTo>
                    <a:pt x="568960" y="1456264"/>
                  </a:lnTo>
                  <a:lnTo>
                    <a:pt x="568960" y="1271135"/>
                  </a:lnTo>
                  <a:lnTo>
                    <a:pt x="303212" y="1271135"/>
                  </a:lnTo>
                  <a:close/>
                  <a:moveTo>
                    <a:pt x="1212850" y="1230313"/>
                  </a:moveTo>
                  <a:lnTo>
                    <a:pt x="1477963" y="1230313"/>
                  </a:lnTo>
                  <a:lnTo>
                    <a:pt x="1477963" y="1414463"/>
                  </a:lnTo>
                  <a:lnTo>
                    <a:pt x="1212850" y="1414463"/>
                  </a:lnTo>
                  <a:lnTo>
                    <a:pt x="1212850" y="1230313"/>
                  </a:lnTo>
                  <a:close/>
                  <a:moveTo>
                    <a:pt x="833437" y="1228725"/>
                  </a:moveTo>
                  <a:lnTo>
                    <a:pt x="1100137" y="1228725"/>
                  </a:lnTo>
                  <a:lnTo>
                    <a:pt x="1100137" y="1412875"/>
                  </a:lnTo>
                  <a:lnTo>
                    <a:pt x="833437" y="1412875"/>
                  </a:lnTo>
                  <a:lnTo>
                    <a:pt x="833437" y="1228725"/>
                  </a:lnTo>
                  <a:close/>
                  <a:moveTo>
                    <a:pt x="1744662" y="986297"/>
                  </a:moveTo>
                  <a:lnTo>
                    <a:pt x="1744662" y="987885"/>
                  </a:lnTo>
                  <a:lnTo>
                    <a:pt x="1744662" y="1171426"/>
                  </a:lnTo>
                  <a:lnTo>
                    <a:pt x="2010092" y="1171426"/>
                  </a:lnTo>
                  <a:lnTo>
                    <a:pt x="2010092" y="987885"/>
                  </a:lnTo>
                  <a:lnTo>
                    <a:pt x="2010092" y="986297"/>
                  </a:lnTo>
                  <a:lnTo>
                    <a:pt x="2007870" y="986297"/>
                  </a:lnTo>
                  <a:lnTo>
                    <a:pt x="1746885" y="986297"/>
                  </a:lnTo>
                  <a:lnTo>
                    <a:pt x="1744662" y="986297"/>
                  </a:lnTo>
                  <a:close/>
                  <a:moveTo>
                    <a:pt x="303212" y="984709"/>
                  </a:moveTo>
                  <a:lnTo>
                    <a:pt x="303212" y="986297"/>
                  </a:lnTo>
                  <a:lnTo>
                    <a:pt x="303212" y="1169838"/>
                  </a:lnTo>
                  <a:lnTo>
                    <a:pt x="568960" y="1169838"/>
                  </a:lnTo>
                  <a:lnTo>
                    <a:pt x="568960" y="986297"/>
                  </a:lnTo>
                  <a:lnTo>
                    <a:pt x="568960" y="984709"/>
                  </a:lnTo>
                  <a:lnTo>
                    <a:pt x="566420" y="984709"/>
                  </a:lnTo>
                  <a:lnTo>
                    <a:pt x="305435" y="984709"/>
                  </a:lnTo>
                  <a:lnTo>
                    <a:pt x="303212" y="984709"/>
                  </a:lnTo>
                  <a:close/>
                  <a:moveTo>
                    <a:pt x="1212850" y="895350"/>
                  </a:moveTo>
                  <a:lnTo>
                    <a:pt x="1477963" y="895350"/>
                  </a:lnTo>
                  <a:lnTo>
                    <a:pt x="1477963" y="1079500"/>
                  </a:lnTo>
                  <a:lnTo>
                    <a:pt x="1212850" y="1079500"/>
                  </a:lnTo>
                  <a:lnTo>
                    <a:pt x="1212850" y="895350"/>
                  </a:lnTo>
                  <a:close/>
                  <a:moveTo>
                    <a:pt x="833437" y="893763"/>
                  </a:moveTo>
                  <a:lnTo>
                    <a:pt x="1100137" y="893763"/>
                  </a:lnTo>
                  <a:lnTo>
                    <a:pt x="1100137" y="1077913"/>
                  </a:lnTo>
                  <a:lnTo>
                    <a:pt x="833437" y="1077913"/>
                  </a:lnTo>
                  <a:lnTo>
                    <a:pt x="833437" y="893763"/>
                  </a:lnTo>
                  <a:close/>
                  <a:moveTo>
                    <a:pt x="1212850" y="558800"/>
                  </a:moveTo>
                  <a:lnTo>
                    <a:pt x="1477963" y="558800"/>
                  </a:lnTo>
                  <a:lnTo>
                    <a:pt x="1477963" y="744538"/>
                  </a:lnTo>
                  <a:lnTo>
                    <a:pt x="1212850" y="744538"/>
                  </a:lnTo>
                  <a:lnTo>
                    <a:pt x="1212850" y="558800"/>
                  </a:lnTo>
                  <a:close/>
                  <a:moveTo>
                    <a:pt x="833437" y="557213"/>
                  </a:moveTo>
                  <a:lnTo>
                    <a:pt x="1100137" y="557213"/>
                  </a:lnTo>
                  <a:lnTo>
                    <a:pt x="1100137" y="742951"/>
                  </a:lnTo>
                  <a:lnTo>
                    <a:pt x="833437" y="742951"/>
                  </a:lnTo>
                  <a:lnTo>
                    <a:pt x="833437" y="557213"/>
                  </a:lnTo>
                  <a:close/>
                  <a:moveTo>
                    <a:pt x="762952" y="419796"/>
                  </a:moveTo>
                  <a:lnTo>
                    <a:pt x="760095" y="420113"/>
                  </a:lnTo>
                  <a:lnTo>
                    <a:pt x="757872" y="420431"/>
                  </a:lnTo>
                  <a:lnTo>
                    <a:pt x="755332" y="421066"/>
                  </a:lnTo>
                  <a:lnTo>
                    <a:pt x="753110" y="421701"/>
                  </a:lnTo>
                  <a:lnTo>
                    <a:pt x="748982" y="423924"/>
                  </a:lnTo>
                  <a:lnTo>
                    <a:pt x="745490" y="427099"/>
                  </a:lnTo>
                  <a:lnTo>
                    <a:pt x="742315" y="430910"/>
                  </a:lnTo>
                  <a:lnTo>
                    <a:pt x="740092" y="434720"/>
                  </a:lnTo>
                  <a:lnTo>
                    <a:pt x="739140" y="436943"/>
                  </a:lnTo>
                  <a:lnTo>
                    <a:pt x="738822" y="439483"/>
                  </a:lnTo>
                  <a:lnTo>
                    <a:pt x="738505" y="441706"/>
                  </a:lnTo>
                  <a:lnTo>
                    <a:pt x="738188" y="444564"/>
                  </a:lnTo>
                  <a:lnTo>
                    <a:pt x="738188" y="2050075"/>
                  </a:lnTo>
                  <a:lnTo>
                    <a:pt x="762952" y="2050075"/>
                  </a:lnTo>
                  <a:lnTo>
                    <a:pt x="1589405" y="2050075"/>
                  </a:lnTo>
                  <a:lnTo>
                    <a:pt x="1589405" y="444564"/>
                  </a:lnTo>
                  <a:lnTo>
                    <a:pt x="1589405" y="441706"/>
                  </a:lnTo>
                  <a:lnTo>
                    <a:pt x="1589088" y="439483"/>
                  </a:lnTo>
                  <a:lnTo>
                    <a:pt x="1588770" y="436943"/>
                  </a:lnTo>
                  <a:lnTo>
                    <a:pt x="1587500" y="434720"/>
                  </a:lnTo>
                  <a:lnTo>
                    <a:pt x="1585595" y="430910"/>
                  </a:lnTo>
                  <a:lnTo>
                    <a:pt x="1582420" y="427099"/>
                  </a:lnTo>
                  <a:lnTo>
                    <a:pt x="1578928" y="423924"/>
                  </a:lnTo>
                  <a:lnTo>
                    <a:pt x="1574482" y="421701"/>
                  </a:lnTo>
                  <a:lnTo>
                    <a:pt x="1572578" y="421066"/>
                  </a:lnTo>
                  <a:lnTo>
                    <a:pt x="1570038" y="420431"/>
                  </a:lnTo>
                  <a:lnTo>
                    <a:pt x="1567498" y="420113"/>
                  </a:lnTo>
                  <a:lnTo>
                    <a:pt x="1564958" y="419796"/>
                  </a:lnTo>
                  <a:lnTo>
                    <a:pt x="762952" y="419796"/>
                  </a:lnTo>
                  <a:close/>
                  <a:moveTo>
                    <a:pt x="1252855" y="0"/>
                  </a:moveTo>
                  <a:lnTo>
                    <a:pt x="1369695" y="0"/>
                  </a:lnTo>
                  <a:lnTo>
                    <a:pt x="1369695" y="272454"/>
                  </a:lnTo>
                  <a:lnTo>
                    <a:pt x="1564958" y="272454"/>
                  </a:lnTo>
                  <a:lnTo>
                    <a:pt x="1574165" y="272454"/>
                  </a:lnTo>
                  <a:lnTo>
                    <a:pt x="1582738" y="273407"/>
                  </a:lnTo>
                  <a:lnTo>
                    <a:pt x="1591310" y="274360"/>
                  </a:lnTo>
                  <a:lnTo>
                    <a:pt x="1599565" y="275947"/>
                  </a:lnTo>
                  <a:lnTo>
                    <a:pt x="1607820" y="278170"/>
                  </a:lnTo>
                  <a:lnTo>
                    <a:pt x="1616392" y="280076"/>
                  </a:lnTo>
                  <a:lnTo>
                    <a:pt x="1624012" y="282616"/>
                  </a:lnTo>
                  <a:lnTo>
                    <a:pt x="1631950" y="285791"/>
                  </a:lnTo>
                  <a:lnTo>
                    <a:pt x="1639570" y="289284"/>
                  </a:lnTo>
                  <a:lnTo>
                    <a:pt x="1646872" y="293412"/>
                  </a:lnTo>
                  <a:lnTo>
                    <a:pt x="1654175" y="297223"/>
                  </a:lnTo>
                  <a:lnTo>
                    <a:pt x="1661160" y="301669"/>
                  </a:lnTo>
                  <a:lnTo>
                    <a:pt x="1667828" y="306749"/>
                  </a:lnTo>
                  <a:lnTo>
                    <a:pt x="1674495" y="311830"/>
                  </a:lnTo>
                  <a:lnTo>
                    <a:pt x="1680845" y="316911"/>
                  </a:lnTo>
                  <a:lnTo>
                    <a:pt x="1686560" y="322944"/>
                  </a:lnTo>
                  <a:lnTo>
                    <a:pt x="1692275" y="328660"/>
                  </a:lnTo>
                  <a:lnTo>
                    <a:pt x="1697672" y="335011"/>
                  </a:lnTo>
                  <a:lnTo>
                    <a:pt x="1702752" y="341362"/>
                  </a:lnTo>
                  <a:lnTo>
                    <a:pt x="1707515" y="348348"/>
                  </a:lnTo>
                  <a:lnTo>
                    <a:pt x="1712278" y="355334"/>
                  </a:lnTo>
                  <a:lnTo>
                    <a:pt x="1716088" y="362637"/>
                  </a:lnTo>
                  <a:lnTo>
                    <a:pt x="1720215" y="369623"/>
                  </a:lnTo>
                  <a:lnTo>
                    <a:pt x="1723708" y="377562"/>
                  </a:lnTo>
                  <a:lnTo>
                    <a:pt x="1726565" y="385501"/>
                  </a:lnTo>
                  <a:lnTo>
                    <a:pt x="1729105" y="393439"/>
                  </a:lnTo>
                  <a:lnTo>
                    <a:pt x="1731645" y="401696"/>
                  </a:lnTo>
                  <a:lnTo>
                    <a:pt x="1733550" y="409952"/>
                  </a:lnTo>
                  <a:lnTo>
                    <a:pt x="1735138" y="418208"/>
                  </a:lnTo>
                  <a:lnTo>
                    <a:pt x="1736408" y="426782"/>
                  </a:lnTo>
                  <a:lnTo>
                    <a:pt x="1736725" y="435355"/>
                  </a:lnTo>
                  <a:lnTo>
                    <a:pt x="1737042" y="444564"/>
                  </a:lnTo>
                  <a:lnTo>
                    <a:pt x="1737042" y="836098"/>
                  </a:lnTo>
                  <a:lnTo>
                    <a:pt x="1749425" y="834192"/>
                  </a:lnTo>
                  <a:lnTo>
                    <a:pt x="1755140" y="833875"/>
                  </a:lnTo>
                  <a:lnTo>
                    <a:pt x="1761490" y="833557"/>
                  </a:lnTo>
                  <a:lnTo>
                    <a:pt x="1992948" y="833557"/>
                  </a:lnTo>
                  <a:lnTo>
                    <a:pt x="2001838" y="833875"/>
                  </a:lnTo>
                  <a:lnTo>
                    <a:pt x="2010728" y="834192"/>
                  </a:lnTo>
                  <a:lnTo>
                    <a:pt x="2019300" y="835463"/>
                  </a:lnTo>
                  <a:lnTo>
                    <a:pt x="2027555" y="837050"/>
                  </a:lnTo>
                  <a:lnTo>
                    <a:pt x="2035810" y="838956"/>
                  </a:lnTo>
                  <a:lnTo>
                    <a:pt x="2044065" y="841496"/>
                  </a:lnTo>
                  <a:lnTo>
                    <a:pt x="2052002" y="844036"/>
                  </a:lnTo>
                  <a:lnTo>
                    <a:pt x="2059940" y="846894"/>
                  </a:lnTo>
                  <a:lnTo>
                    <a:pt x="2067560" y="850387"/>
                  </a:lnTo>
                  <a:lnTo>
                    <a:pt x="2074862" y="854515"/>
                  </a:lnTo>
                  <a:lnTo>
                    <a:pt x="2082165" y="858326"/>
                  </a:lnTo>
                  <a:lnTo>
                    <a:pt x="2089468" y="863089"/>
                  </a:lnTo>
                  <a:lnTo>
                    <a:pt x="2096135" y="867852"/>
                  </a:lnTo>
                  <a:lnTo>
                    <a:pt x="2102485" y="872933"/>
                  </a:lnTo>
                  <a:lnTo>
                    <a:pt x="2108518" y="878331"/>
                  </a:lnTo>
                  <a:lnTo>
                    <a:pt x="2114550" y="884047"/>
                  </a:lnTo>
                  <a:lnTo>
                    <a:pt x="2120582" y="889763"/>
                  </a:lnTo>
                  <a:lnTo>
                    <a:pt x="2125662" y="896114"/>
                  </a:lnTo>
                  <a:lnTo>
                    <a:pt x="2130742" y="902782"/>
                  </a:lnTo>
                  <a:lnTo>
                    <a:pt x="2135822" y="909451"/>
                  </a:lnTo>
                  <a:lnTo>
                    <a:pt x="2140268" y="916437"/>
                  </a:lnTo>
                  <a:lnTo>
                    <a:pt x="2144395" y="923740"/>
                  </a:lnTo>
                  <a:lnTo>
                    <a:pt x="2147888" y="931044"/>
                  </a:lnTo>
                  <a:lnTo>
                    <a:pt x="2151698" y="938665"/>
                  </a:lnTo>
                  <a:lnTo>
                    <a:pt x="2154555" y="946604"/>
                  </a:lnTo>
                  <a:lnTo>
                    <a:pt x="2157412" y="954225"/>
                  </a:lnTo>
                  <a:lnTo>
                    <a:pt x="2159952" y="962481"/>
                  </a:lnTo>
                  <a:lnTo>
                    <a:pt x="2161540" y="970737"/>
                  </a:lnTo>
                  <a:lnTo>
                    <a:pt x="2162810" y="979628"/>
                  </a:lnTo>
                  <a:lnTo>
                    <a:pt x="2164080" y="987885"/>
                  </a:lnTo>
                  <a:lnTo>
                    <a:pt x="2165032" y="996458"/>
                  </a:lnTo>
                  <a:lnTo>
                    <a:pt x="2165032" y="1005667"/>
                  </a:lnTo>
                  <a:lnTo>
                    <a:pt x="2165032" y="2025306"/>
                  </a:lnTo>
                  <a:lnTo>
                    <a:pt x="2165032" y="2032927"/>
                  </a:lnTo>
                  <a:lnTo>
                    <a:pt x="2164080" y="2040548"/>
                  </a:lnTo>
                  <a:lnTo>
                    <a:pt x="2163445" y="2047852"/>
                  </a:lnTo>
                  <a:lnTo>
                    <a:pt x="2162175" y="2055473"/>
                  </a:lnTo>
                  <a:lnTo>
                    <a:pt x="2289175" y="2055473"/>
                  </a:lnTo>
                  <a:lnTo>
                    <a:pt x="2289175" y="2209800"/>
                  </a:lnTo>
                  <a:lnTo>
                    <a:pt x="0" y="2209800"/>
                  </a:lnTo>
                  <a:lnTo>
                    <a:pt x="0" y="2055473"/>
                  </a:lnTo>
                  <a:lnTo>
                    <a:pt x="151765" y="2055473"/>
                  </a:lnTo>
                  <a:lnTo>
                    <a:pt x="150178" y="2047534"/>
                  </a:lnTo>
                  <a:lnTo>
                    <a:pt x="149225" y="2039596"/>
                  </a:lnTo>
                  <a:lnTo>
                    <a:pt x="148590" y="2031975"/>
                  </a:lnTo>
                  <a:lnTo>
                    <a:pt x="147955" y="2023718"/>
                  </a:lnTo>
                  <a:lnTo>
                    <a:pt x="147955" y="1004079"/>
                  </a:lnTo>
                  <a:lnTo>
                    <a:pt x="148590" y="994871"/>
                  </a:lnTo>
                  <a:lnTo>
                    <a:pt x="149225" y="986297"/>
                  </a:lnTo>
                  <a:lnTo>
                    <a:pt x="150178" y="977723"/>
                  </a:lnTo>
                  <a:lnTo>
                    <a:pt x="151765" y="969467"/>
                  </a:lnTo>
                  <a:lnTo>
                    <a:pt x="153670" y="960893"/>
                  </a:lnTo>
                  <a:lnTo>
                    <a:pt x="155892" y="952637"/>
                  </a:lnTo>
                  <a:lnTo>
                    <a:pt x="158750" y="945016"/>
                  </a:lnTo>
                  <a:lnTo>
                    <a:pt x="161925" y="937077"/>
                  </a:lnTo>
                  <a:lnTo>
                    <a:pt x="165100" y="929456"/>
                  </a:lnTo>
                  <a:lnTo>
                    <a:pt x="168910" y="922153"/>
                  </a:lnTo>
                  <a:lnTo>
                    <a:pt x="173355" y="914849"/>
                  </a:lnTo>
                  <a:lnTo>
                    <a:pt x="177482" y="907863"/>
                  </a:lnTo>
                  <a:lnTo>
                    <a:pt x="182245" y="901195"/>
                  </a:lnTo>
                  <a:lnTo>
                    <a:pt x="187325" y="894526"/>
                  </a:lnTo>
                  <a:lnTo>
                    <a:pt x="193040" y="888175"/>
                  </a:lnTo>
                  <a:lnTo>
                    <a:pt x="198438" y="882459"/>
                  </a:lnTo>
                  <a:lnTo>
                    <a:pt x="204788" y="876744"/>
                  </a:lnTo>
                  <a:lnTo>
                    <a:pt x="210820" y="871345"/>
                  </a:lnTo>
                  <a:lnTo>
                    <a:pt x="217488" y="866265"/>
                  </a:lnTo>
                  <a:lnTo>
                    <a:pt x="224155" y="861501"/>
                  </a:lnTo>
                  <a:lnTo>
                    <a:pt x="231140" y="856738"/>
                  </a:lnTo>
                  <a:lnTo>
                    <a:pt x="238125" y="852928"/>
                  </a:lnTo>
                  <a:lnTo>
                    <a:pt x="245745" y="848800"/>
                  </a:lnTo>
                  <a:lnTo>
                    <a:pt x="253048" y="845307"/>
                  </a:lnTo>
                  <a:lnTo>
                    <a:pt x="260985" y="842449"/>
                  </a:lnTo>
                  <a:lnTo>
                    <a:pt x="268922" y="839908"/>
                  </a:lnTo>
                  <a:lnTo>
                    <a:pt x="277178" y="837368"/>
                  </a:lnTo>
                  <a:lnTo>
                    <a:pt x="285432" y="835463"/>
                  </a:lnTo>
                  <a:lnTo>
                    <a:pt x="294005" y="833875"/>
                  </a:lnTo>
                  <a:lnTo>
                    <a:pt x="302260" y="832605"/>
                  </a:lnTo>
                  <a:lnTo>
                    <a:pt x="311468" y="832287"/>
                  </a:lnTo>
                  <a:lnTo>
                    <a:pt x="320040" y="831970"/>
                  </a:lnTo>
                  <a:lnTo>
                    <a:pt x="551498" y="831970"/>
                  </a:lnTo>
                  <a:lnTo>
                    <a:pt x="561658" y="832287"/>
                  </a:lnTo>
                  <a:lnTo>
                    <a:pt x="571500" y="833240"/>
                  </a:lnTo>
                  <a:lnTo>
                    <a:pt x="581342" y="834828"/>
                  </a:lnTo>
                  <a:lnTo>
                    <a:pt x="590868" y="836733"/>
                  </a:lnTo>
                  <a:lnTo>
                    <a:pt x="590868" y="444564"/>
                  </a:lnTo>
                  <a:lnTo>
                    <a:pt x="590868" y="435355"/>
                  </a:lnTo>
                  <a:lnTo>
                    <a:pt x="591820" y="426782"/>
                  </a:lnTo>
                  <a:lnTo>
                    <a:pt x="592772" y="418208"/>
                  </a:lnTo>
                  <a:lnTo>
                    <a:pt x="594360" y="409952"/>
                  </a:lnTo>
                  <a:lnTo>
                    <a:pt x="595948" y="401696"/>
                  </a:lnTo>
                  <a:lnTo>
                    <a:pt x="598488" y="393439"/>
                  </a:lnTo>
                  <a:lnTo>
                    <a:pt x="601028" y="385501"/>
                  </a:lnTo>
                  <a:lnTo>
                    <a:pt x="604202" y="377562"/>
                  </a:lnTo>
                  <a:lnTo>
                    <a:pt x="607695" y="369623"/>
                  </a:lnTo>
                  <a:lnTo>
                    <a:pt x="611822" y="362637"/>
                  </a:lnTo>
                  <a:lnTo>
                    <a:pt x="615632" y="355334"/>
                  </a:lnTo>
                  <a:lnTo>
                    <a:pt x="620078" y="348348"/>
                  </a:lnTo>
                  <a:lnTo>
                    <a:pt x="625158" y="341362"/>
                  </a:lnTo>
                  <a:lnTo>
                    <a:pt x="630238" y="335011"/>
                  </a:lnTo>
                  <a:lnTo>
                    <a:pt x="635318" y="328660"/>
                  </a:lnTo>
                  <a:lnTo>
                    <a:pt x="641350" y="322944"/>
                  </a:lnTo>
                  <a:lnTo>
                    <a:pt x="647065" y="316911"/>
                  </a:lnTo>
                  <a:lnTo>
                    <a:pt x="653415" y="311830"/>
                  </a:lnTo>
                  <a:lnTo>
                    <a:pt x="659765" y="306749"/>
                  </a:lnTo>
                  <a:lnTo>
                    <a:pt x="666750" y="301669"/>
                  </a:lnTo>
                  <a:lnTo>
                    <a:pt x="673418" y="297223"/>
                  </a:lnTo>
                  <a:lnTo>
                    <a:pt x="681038" y="293412"/>
                  </a:lnTo>
                  <a:lnTo>
                    <a:pt x="688022" y="289284"/>
                  </a:lnTo>
                  <a:lnTo>
                    <a:pt x="695960" y="285791"/>
                  </a:lnTo>
                  <a:lnTo>
                    <a:pt x="703898" y="282616"/>
                  </a:lnTo>
                  <a:lnTo>
                    <a:pt x="711835" y="280076"/>
                  </a:lnTo>
                  <a:lnTo>
                    <a:pt x="720090" y="278170"/>
                  </a:lnTo>
                  <a:lnTo>
                    <a:pt x="728345" y="275947"/>
                  </a:lnTo>
                  <a:lnTo>
                    <a:pt x="736600" y="274360"/>
                  </a:lnTo>
                  <a:lnTo>
                    <a:pt x="745172" y="273407"/>
                  </a:lnTo>
                  <a:lnTo>
                    <a:pt x="753745" y="272454"/>
                  </a:lnTo>
                  <a:lnTo>
                    <a:pt x="762952" y="272454"/>
                  </a:lnTo>
                  <a:lnTo>
                    <a:pt x="1252855" y="272454"/>
                  </a:lnTo>
                  <a:lnTo>
                    <a:pt x="1252855" y="0"/>
                  </a:lnTo>
                  <a:close/>
                </a:path>
              </a:pathLst>
            </a:custGeom>
            <a:solidFill>
              <a:schemeClr val="bg1">
                <a:alpha val="88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方正小标宋_GBK" panose="03000509000000000000" charset="-122"/>
                <a:cs typeface="方正小标宋_GBK" panose="03000509000000000000" charset="-122"/>
              </a:endParaRPr>
            </a:p>
          </p:txBody>
        </p:sp>
      </p:grpSp>
      <p:sp>
        <p:nvSpPr>
          <p:cNvPr id="37" name="矩形 36"/>
          <p:cNvSpPr/>
          <p:nvPr/>
        </p:nvSpPr>
        <p:spPr>
          <a:xfrm>
            <a:off x="2573027" y="5728467"/>
            <a:ext cx="6288901" cy="523220"/>
          </a:xfrm>
          <a:prstGeom prst="rect">
            <a:avLst/>
          </a:prstGeom>
        </p:spPr>
        <p:txBody>
          <a:bodyPr wrap="none">
            <a:spAutoFit/>
          </a:bodyPr>
          <a:lstStyle/>
          <a:p>
            <a:r>
              <a:rPr lang="zh-CN" altLang="zh-CN" sz="2800" b="1" dirty="0">
                <a:latin typeface="方正小标宋_GBK" panose="03000509000000000000" charset="-122"/>
                <a:ea typeface="方正小标宋_GBK" panose="03000509000000000000" charset="-122"/>
                <a:cs typeface="Times New Roman" panose="02020603050405020304" pitchFamily="18" charset="0"/>
              </a:rPr>
              <a:t>明确党委与纪委的监督对象和职责重点</a:t>
            </a:r>
            <a:endParaRPr lang="zh-CN" altLang="en-US" sz="2800" b="1" dirty="0">
              <a:latin typeface="方正小标宋_GBK" panose="03000509000000000000" charset="-122"/>
              <a:ea typeface="方正小标宋_GBK" panose="03000509000000000000" charset="-122"/>
              <a:cs typeface="方正小标宋_GBK" panose="03000509000000000000" charset="-122"/>
            </a:endParaRPr>
          </a:p>
        </p:txBody>
      </p:sp>
      <p:grpSp>
        <p:nvGrpSpPr>
          <p:cNvPr id="12" name="组合 11"/>
          <p:cNvGrpSpPr/>
          <p:nvPr/>
        </p:nvGrpSpPr>
        <p:grpSpPr>
          <a:xfrm>
            <a:off x="4684" y="274765"/>
            <a:ext cx="3440913" cy="611428"/>
            <a:chOff x="4684" y="274765"/>
            <a:chExt cx="3440913" cy="611428"/>
          </a:xfrm>
        </p:grpSpPr>
        <p:sp>
          <p:nvSpPr>
            <p:cNvPr id="29"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30" name="矩形 29"/>
            <p:cNvSpPr/>
            <p:nvPr/>
          </p:nvSpPr>
          <p:spPr>
            <a:xfrm>
              <a:off x="798718"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spTree>
  </p:cSld>
  <p:clrMapOvr>
    <a:masterClrMapping/>
  </p:clrMapOvr>
  <p:transition spd="slow" advTm="0">
    <p:blind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组合 138"/>
          <p:cNvGrpSpPr/>
          <p:nvPr/>
        </p:nvGrpSpPr>
        <p:grpSpPr>
          <a:xfrm>
            <a:off x="1010423" y="2346593"/>
            <a:ext cx="3339111" cy="3029856"/>
            <a:chOff x="6201064" y="4225678"/>
            <a:chExt cx="1810354" cy="1623258"/>
          </a:xfrm>
        </p:grpSpPr>
        <p:sp>
          <p:nvSpPr>
            <p:cNvPr id="140" name="矩形 139"/>
            <p:cNvSpPr/>
            <p:nvPr/>
          </p:nvSpPr>
          <p:spPr>
            <a:xfrm>
              <a:off x="6201064" y="4225678"/>
              <a:ext cx="1810354" cy="16232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141" name="文本框 140"/>
            <p:cNvSpPr txBox="1"/>
            <p:nvPr/>
          </p:nvSpPr>
          <p:spPr>
            <a:xfrm>
              <a:off x="6230093" y="4331208"/>
              <a:ext cx="1744550" cy="281623"/>
            </a:xfrm>
            <a:prstGeom prst="rect">
              <a:avLst/>
            </a:prstGeom>
            <a:noFill/>
          </p:spPr>
          <p:txBody>
            <a:bodyPr wrap="square" rtlCol="0">
              <a:spAutoFit/>
            </a:bodyPr>
            <a:lstStyle>
              <a:defPPr>
                <a:defRPr lang="zh-CN"/>
              </a:defPPr>
              <a:lvl1pPr algn="ctr">
                <a:lnSpc>
                  <a:spcPct val="130000"/>
                </a:lnSpc>
                <a:defRPr sz="2000">
                  <a:solidFill>
                    <a:schemeClr val="bg1"/>
                  </a:solidFill>
                  <a:latin typeface="方正兰亭刊黑_GBK" panose="02000000000000000000" pitchFamily="2" charset="-122"/>
                  <a:ea typeface="方正兰亭刊黑_GBK" panose="02000000000000000000" pitchFamily="2" charset="-122"/>
                </a:defRPr>
              </a:lvl1pPr>
            </a:lstStyle>
            <a:p>
              <a:pPr defTabSz="913765"/>
              <a:r>
                <a:rPr lang="zh-CN" altLang="en-US" sz="2400" dirty="0">
                  <a:solidFill>
                    <a:prstClr val="white"/>
                  </a:solidFill>
                  <a:latin typeface="方正小标宋_GBK" panose="03000509000000000000" charset="-122"/>
                  <a:ea typeface="方正小标宋_GBK" panose="03000509000000000000" charset="-122"/>
                  <a:cs typeface="方正小标宋_GBK" panose="03000509000000000000" charset="-122"/>
                </a:rPr>
                <a:t>监察委员会的性质</a:t>
              </a:r>
              <a:endParaRPr lang="zh-CN" altLang="zh-CN" sz="24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grpSp>
          <p:nvGrpSpPr>
            <p:cNvPr id="142" name="组合 141"/>
            <p:cNvGrpSpPr/>
            <p:nvPr/>
          </p:nvGrpSpPr>
          <p:grpSpPr>
            <a:xfrm>
              <a:off x="6817106" y="4858002"/>
              <a:ext cx="734103" cy="696027"/>
              <a:chOff x="10805134" y="2856644"/>
              <a:chExt cx="765176" cy="725488"/>
            </a:xfrm>
            <a:solidFill>
              <a:schemeClr val="bg1">
                <a:alpha val="82000"/>
              </a:schemeClr>
            </a:solidFill>
          </p:grpSpPr>
          <p:sp>
            <p:nvSpPr>
              <p:cNvPr id="143" name="Freeform 186"/>
              <p:cNvSpPr/>
              <p:nvPr/>
            </p:nvSpPr>
            <p:spPr bwMode="auto">
              <a:xfrm>
                <a:off x="10805134" y="2856644"/>
                <a:ext cx="454025" cy="725488"/>
              </a:xfrm>
              <a:custGeom>
                <a:avLst/>
                <a:gdLst>
                  <a:gd name="T0" fmla="*/ 98 w 121"/>
                  <a:gd name="T1" fmla="*/ 175 h 193"/>
                  <a:gd name="T2" fmla="*/ 97 w 121"/>
                  <a:gd name="T3" fmla="*/ 174 h 193"/>
                  <a:gd name="T4" fmla="*/ 97 w 121"/>
                  <a:gd name="T5" fmla="*/ 173 h 193"/>
                  <a:gd name="T6" fmla="*/ 96 w 121"/>
                  <a:gd name="T7" fmla="*/ 160 h 193"/>
                  <a:gd name="T8" fmla="*/ 121 w 121"/>
                  <a:gd name="T9" fmla="*/ 105 h 193"/>
                  <a:gd name="T10" fmla="*/ 88 w 121"/>
                  <a:gd name="T11" fmla="*/ 76 h 193"/>
                  <a:gd name="T12" fmla="*/ 78 w 121"/>
                  <a:gd name="T13" fmla="*/ 72 h 193"/>
                  <a:gd name="T14" fmla="*/ 88 w 121"/>
                  <a:gd name="T15" fmla="*/ 66 h 193"/>
                  <a:gd name="T16" fmla="*/ 105 w 121"/>
                  <a:gd name="T17" fmla="*/ 36 h 193"/>
                  <a:gd name="T18" fmla="*/ 66 w 121"/>
                  <a:gd name="T19" fmla="*/ 0 h 193"/>
                  <a:gd name="T20" fmla="*/ 27 w 121"/>
                  <a:gd name="T21" fmla="*/ 36 h 193"/>
                  <a:gd name="T22" fmla="*/ 45 w 121"/>
                  <a:gd name="T23" fmla="*/ 66 h 193"/>
                  <a:gd name="T24" fmla="*/ 54 w 121"/>
                  <a:gd name="T25" fmla="*/ 72 h 193"/>
                  <a:gd name="T26" fmla="*/ 44 w 121"/>
                  <a:gd name="T27" fmla="*/ 76 h 193"/>
                  <a:gd name="T28" fmla="*/ 0 w 121"/>
                  <a:gd name="T29" fmla="*/ 148 h 193"/>
                  <a:gd name="T30" fmla="*/ 1 w 121"/>
                  <a:gd name="T31" fmla="*/ 161 h 193"/>
                  <a:gd name="T32" fmla="*/ 66 w 121"/>
                  <a:gd name="T33" fmla="*/ 193 h 193"/>
                  <a:gd name="T34" fmla="*/ 105 w 121"/>
                  <a:gd name="T35" fmla="*/ 183 h 193"/>
                  <a:gd name="T36" fmla="*/ 98 w 121"/>
                  <a:gd name="T37" fmla="*/ 17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93">
                    <a:moveTo>
                      <a:pt x="98" y="175"/>
                    </a:moveTo>
                    <a:cubicBezTo>
                      <a:pt x="97" y="174"/>
                      <a:pt x="97" y="174"/>
                      <a:pt x="97" y="174"/>
                    </a:cubicBezTo>
                    <a:cubicBezTo>
                      <a:pt x="97" y="173"/>
                      <a:pt x="97" y="173"/>
                      <a:pt x="97" y="173"/>
                    </a:cubicBezTo>
                    <a:cubicBezTo>
                      <a:pt x="96" y="169"/>
                      <a:pt x="96" y="164"/>
                      <a:pt x="96" y="160"/>
                    </a:cubicBezTo>
                    <a:cubicBezTo>
                      <a:pt x="96" y="137"/>
                      <a:pt x="106" y="117"/>
                      <a:pt x="121" y="105"/>
                    </a:cubicBezTo>
                    <a:cubicBezTo>
                      <a:pt x="113" y="92"/>
                      <a:pt x="102" y="81"/>
                      <a:pt x="88" y="76"/>
                    </a:cubicBezTo>
                    <a:cubicBezTo>
                      <a:pt x="78" y="72"/>
                      <a:pt x="78" y="72"/>
                      <a:pt x="78" y="72"/>
                    </a:cubicBezTo>
                    <a:cubicBezTo>
                      <a:pt x="88" y="66"/>
                      <a:pt x="88" y="66"/>
                      <a:pt x="88" y="66"/>
                    </a:cubicBezTo>
                    <a:cubicBezTo>
                      <a:pt x="98" y="60"/>
                      <a:pt x="105" y="48"/>
                      <a:pt x="105" y="36"/>
                    </a:cubicBezTo>
                    <a:cubicBezTo>
                      <a:pt x="105" y="17"/>
                      <a:pt x="88" y="0"/>
                      <a:pt x="66" y="0"/>
                    </a:cubicBezTo>
                    <a:cubicBezTo>
                      <a:pt x="44" y="0"/>
                      <a:pt x="27" y="17"/>
                      <a:pt x="27" y="36"/>
                    </a:cubicBezTo>
                    <a:cubicBezTo>
                      <a:pt x="27" y="48"/>
                      <a:pt x="34" y="60"/>
                      <a:pt x="45" y="66"/>
                    </a:cubicBezTo>
                    <a:cubicBezTo>
                      <a:pt x="54" y="72"/>
                      <a:pt x="54" y="72"/>
                      <a:pt x="54" y="72"/>
                    </a:cubicBezTo>
                    <a:cubicBezTo>
                      <a:pt x="44" y="76"/>
                      <a:pt x="44" y="76"/>
                      <a:pt x="44" y="76"/>
                    </a:cubicBezTo>
                    <a:cubicBezTo>
                      <a:pt x="18" y="86"/>
                      <a:pt x="0" y="114"/>
                      <a:pt x="0" y="148"/>
                    </a:cubicBezTo>
                    <a:cubicBezTo>
                      <a:pt x="0" y="152"/>
                      <a:pt x="0" y="157"/>
                      <a:pt x="1" y="161"/>
                    </a:cubicBezTo>
                    <a:cubicBezTo>
                      <a:pt x="17" y="181"/>
                      <a:pt x="40" y="193"/>
                      <a:pt x="66" y="193"/>
                    </a:cubicBezTo>
                    <a:cubicBezTo>
                      <a:pt x="80" y="193"/>
                      <a:pt x="93" y="190"/>
                      <a:pt x="105" y="183"/>
                    </a:cubicBezTo>
                    <a:cubicBezTo>
                      <a:pt x="103" y="181"/>
                      <a:pt x="100" y="178"/>
                      <a:pt x="98" y="175"/>
                    </a:cubicBezTo>
                    <a:close/>
                  </a:path>
                </a:pathLst>
              </a:custGeom>
              <a:solidFill>
                <a:srgbClr val="DEEBF7"/>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latin typeface="方正小标宋_GBK" panose="03000509000000000000" charset="-122"/>
                  <a:ea typeface="方正小标宋_GBK" panose="03000509000000000000" charset="-122"/>
                  <a:cs typeface="方正小标宋_GBK" panose="03000509000000000000" charset="-122"/>
                </a:endParaRPr>
              </a:p>
            </p:txBody>
          </p:sp>
          <p:sp>
            <p:nvSpPr>
              <p:cNvPr id="144" name="Freeform 187"/>
              <p:cNvSpPr/>
              <p:nvPr/>
            </p:nvSpPr>
            <p:spPr bwMode="auto">
              <a:xfrm>
                <a:off x="11206772" y="3043969"/>
                <a:ext cx="363538" cy="538163"/>
              </a:xfrm>
              <a:custGeom>
                <a:avLst/>
                <a:gdLst>
                  <a:gd name="T0" fmla="*/ 65 w 97"/>
                  <a:gd name="T1" fmla="*/ 57 h 143"/>
                  <a:gd name="T2" fmla="*/ 55 w 97"/>
                  <a:gd name="T3" fmla="*/ 53 h 143"/>
                  <a:gd name="T4" fmla="*/ 64 w 97"/>
                  <a:gd name="T5" fmla="*/ 47 h 143"/>
                  <a:gd name="T6" fmla="*/ 77 w 97"/>
                  <a:gd name="T7" fmla="*/ 26 h 143"/>
                  <a:gd name="T8" fmla="*/ 48 w 97"/>
                  <a:gd name="T9" fmla="*/ 0 h 143"/>
                  <a:gd name="T10" fmla="*/ 20 w 97"/>
                  <a:gd name="T11" fmla="*/ 26 h 143"/>
                  <a:gd name="T12" fmla="*/ 33 w 97"/>
                  <a:gd name="T13" fmla="*/ 47 h 143"/>
                  <a:gd name="T14" fmla="*/ 42 w 97"/>
                  <a:gd name="T15" fmla="*/ 53 h 143"/>
                  <a:gd name="T16" fmla="*/ 32 w 97"/>
                  <a:gd name="T17" fmla="*/ 57 h 143"/>
                  <a:gd name="T18" fmla="*/ 28 w 97"/>
                  <a:gd name="T19" fmla="*/ 59 h 143"/>
                  <a:gd name="T20" fmla="*/ 23 w 97"/>
                  <a:gd name="T21" fmla="*/ 62 h 143"/>
                  <a:gd name="T22" fmla="*/ 19 w 97"/>
                  <a:gd name="T23" fmla="*/ 65 h 143"/>
                  <a:gd name="T24" fmla="*/ 0 w 97"/>
                  <a:gd name="T25" fmla="*/ 110 h 143"/>
                  <a:gd name="T26" fmla="*/ 0 w 97"/>
                  <a:gd name="T27" fmla="*/ 120 h 143"/>
                  <a:gd name="T28" fmla="*/ 7 w 97"/>
                  <a:gd name="T29" fmla="*/ 127 h 143"/>
                  <a:gd name="T30" fmla="*/ 12 w 97"/>
                  <a:gd name="T31" fmla="*/ 131 h 143"/>
                  <a:gd name="T32" fmla="*/ 16 w 97"/>
                  <a:gd name="T33" fmla="*/ 134 h 143"/>
                  <a:gd name="T34" fmla="*/ 48 w 97"/>
                  <a:gd name="T35" fmla="*/ 143 h 143"/>
                  <a:gd name="T36" fmla="*/ 97 w 97"/>
                  <a:gd name="T37" fmla="*/ 120 h 143"/>
                  <a:gd name="T38" fmla="*/ 97 w 97"/>
                  <a:gd name="T39" fmla="*/ 110 h 143"/>
                  <a:gd name="T40" fmla="*/ 65 w 97"/>
                  <a:gd name="T41" fmla="*/ 5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43">
                    <a:moveTo>
                      <a:pt x="65" y="57"/>
                    </a:moveTo>
                    <a:cubicBezTo>
                      <a:pt x="55" y="53"/>
                      <a:pt x="55" y="53"/>
                      <a:pt x="55" y="53"/>
                    </a:cubicBezTo>
                    <a:cubicBezTo>
                      <a:pt x="64" y="47"/>
                      <a:pt x="64" y="47"/>
                      <a:pt x="64" y="47"/>
                    </a:cubicBezTo>
                    <a:cubicBezTo>
                      <a:pt x="72" y="42"/>
                      <a:pt x="77" y="35"/>
                      <a:pt x="77" y="26"/>
                    </a:cubicBezTo>
                    <a:cubicBezTo>
                      <a:pt x="77" y="12"/>
                      <a:pt x="64" y="0"/>
                      <a:pt x="48" y="0"/>
                    </a:cubicBezTo>
                    <a:cubicBezTo>
                      <a:pt x="32" y="0"/>
                      <a:pt x="20" y="12"/>
                      <a:pt x="20" y="26"/>
                    </a:cubicBezTo>
                    <a:cubicBezTo>
                      <a:pt x="20" y="35"/>
                      <a:pt x="25" y="42"/>
                      <a:pt x="33" y="47"/>
                    </a:cubicBezTo>
                    <a:cubicBezTo>
                      <a:pt x="42" y="53"/>
                      <a:pt x="42" y="53"/>
                      <a:pt x="42" y="53"/>
                    </a:cubicBezTo>
                    <a:cubicBezTo>
                      <a:pt x="32" y="57"/>
                      <a:pt x="32" y="57"/>
                      <a:pt x="32" y="57"/>
                    </a:cubicBezTo>
                    <a:cubicBezTo>
                      <a:pt x="31" y="57"/>
                      <a:pt x="29" y="58"/>
                      <a:pt x="28" y="59"/>
                    </a:cubicBezTo>
                    <a:cubicBezTo>
                      <a:pt x="26" y="60"/>
                      <a:pt x="25" y="60"/>
                      <a:pt x="23" y="62"/>
                    </a:cubicBezTo>
                    <a:cubicBezTo>
                      <a:pt x="22" y="63"/>
                      <a:pt x="20" y="64"/>
                      <a:pt x="19" y="65"/>
                    </a:cubicBezTo>
                    <a:cubicBezTo>
                      <a:pt x="7" y="75"/>
                      <a:pt x="0" y="91"/>
                      <a:pt x="0" y="110"/>
                    </a:cubicBezTo>
                    <a:cubicBezTo>
                      <a:pt x="0" y="113"/>
                      <a:pt x="0" y="117"/>
                      <a:pt x="0" y="120"/>
                    </a:cubicBezTo>
                    <a:cubicBezTo>
                      <a:pt x="2" y="122"/>
                      <a:pt x="5" y="125"/>
                      <a:pt x="7" y="127"/>
                    </a:cubicBezTo>
                    <a:cubicBezTo>
                      <a:pt x="9" y="128"/>
                      <a:pt x="10" y="130"/>
                      <a:pt x="12" y="131"/>
                    </a:cubicBezTo>
                    <a:cubicBezTo>
                      <a:pt x="13" y="132"/>
                      <a:pt x="15" y="133"/>
                      <a:pt x="16" y="134"/>
                    </a:cubicBezTo>
                    <a:cubicBezTo>
                      <a:pt x="26" y="140"/>
                      <a:pt x="37" y="143"/>
                      <a:pt x="48" y="143"/>
                    </a:cubicBezTo>
                    <a:cubicBezTo>
                      <a:pt x="67" y="143"/>
                      <a:pt x="85" y="134"/>
                      <a:pt x="97" y="120"/>
                    </a:cubicBezTo>
                    <a:cubicBezTo>
                      <a:pt x="97" y="117"/>
                      <a:pt x="97" y="113"/>
                      <a:pt x="97" y="110"/>
                    </a:cubicBezTo>
                    <a:cubicBezTo>
                      <a:pt x="97" y="85"/>
                      <a:pt x="83" y="64"/>
                      <a:pt x="65" y="57"/>
                    </a:cubicBezTo>
                    <a:close/>
                  </a:path>
                </a:pathLst>
              </a:custGeom>
              <a:solidFill>
                <a:srgbClr val="DEEBF7"/>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3765"/>
                <a:endParaRPr lang="zh-CN" altLang="en-US">
                  <a:solidFill>
                    <a:prstClr val="black"/>
                  </a:solidFill>
                  <a:latin typeface="方正小标宋_GBK" panose="03000509000000000000" charset="-122"/>
                  <a:ea typeface="方正小标宋_GBK" panose="03000509000000000000" charset="-122"/>
                  <a:cs typeface="方正小标宋_GBK" panose="03000509000000000000" charset="-122"/>
                </a:endParaRPr>
              </a:p>
            </p:txBody>
          </p:sp>
        </p:grpSp>
      </p:grpSp>
      <p:sp>
        <p:nvSpPr>
          <p:cNvPr id="135" name="文本框 134"/>
          <p:cNvSpPr txBox="1"/>
          <p:nvPr/>
        </p:nvSpPr>
        <p:spPr>
          <a:xfrm>
            <a:off x="4606290" y="1343660"/>
            <a:ext cx="6537325" cy="5262245"/>
          </a:xfrm>
          <a:prstGeom prst="rect">
            <a:avLst/>
          </a:prstGeom>
          <a:noFill/>
        </p:spPr>
        <p:txBody>
          <a:bodyPr wrap="square" rtlCol="0">
            <a:spAutoFit/>
          </a:bodyPr>
          <a:lstStyle/>
          <a:p>
            <a:pPr algn="just" defTabSz="913765">
              <a:lnSpc>
                <a:spcPct val="150000"/>
              </a:lnSpc>
            </a:pPr>
            <a:r>
              <a:rPr lang="zh-CN" altLang="en-US" sz="28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rPr>
              <a:t>各级监察委员会是行使国家监察职能的专责机关。这与纪委是党内监督的专责机关的定位相匹配。监察委员会与纪检机关合署办公，实现党对国家监察工作的领导，是实现党和国家自我监督的政治机关，不是行政机关、司法机关。监察委员会的范围，就是所有行使公权力的公职人员。</a:t>
            </a:r>
            <a:endParaRPr lang="zh-CN" altLang="en-US" sz="2800" dirty="0">
              <a:solidFill>
                <a:schemeClr val="tx1">
                  <a:lumMod val="85000"/>
                  <a:lumOff val="15000"/>
                </a:schemeClr>
              </a:solidFill>
              <a:latin typeface="方正小标宋_GBK" panose="03000509000000000000" charset="-122"/>
              <a:ea typeface="方正小标宋_GBK" panose="03000509000000000000" charset="-122"/>
              <a:cs typeface="方正小标宋_GBK" panose="03000509000000000000" charset="-122"/>
            </a:endParaRPr>
          </a:p>
        </p:txBody>
      </p:sp>
      <p:grpSp>
        <p:nvGrpSpPr>
          <p:cNvPr id="21" name="组合 20"/>
          <p:cNvGrpSpPr/>
          <p:nvPr/>
        </p:nvGrpSpPr>
        <p:grpSpPr>
          <a:xfrm>
            <a:off x="4684" y="274765"/>
            <a:ext cx="3440913" cy="611428"/>
            <a:chOff x="4684" y="274765"/>
            <a:chExt cx="3440913" cy="611428"/>
          </a:xfrm>
        </p:grpSpPr>
        <p:sp>
          <p:nvSpPr>
            <p:cNvPr id="29"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30" name="矩形 29"/>
            <p:cNvSpPr/>
            <p:nvPr/>
          </p:nvSpPr>
          <p:spPr>
            <a:xfrm>
              <a:off x="798718"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blinds/>
      </p:transition>
    </mc:Choice>
    <mc:Fallback>
      <p:transition spd="slow" advClick="0" advTm="0">
        <p:blind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902765" y="2039183"/>
            <a:ext cx="1727375" cy="432000"/>
          </a:xfrm>
          <a:prstGeom prst="rect">
            <a:avLst/>
          </a:pr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3765"/>
            <a:endParaRPr lang="zh-CN" altLang="en-US" sz="360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15" name="文本框 64"/>
          <p:cNvSpPr txBox="1"/>
          <p:nvPr/>
        </p:nvSpPr>
        <p:spPr>
          <a:xfrm>
            <a:off x="6033292" y="1932603"/>
            <a:ext cx="1466320" cy="645160"/>
          </a:xfrm>
          <a:prstGeom prst="rect">
            <a:avLst/>
          </a:prstGeom>
          <a:solidFill>
            <a:srgbClr val="00B0F0"/>
          </a:solidFill>
          <a:ln>
            <a:noFill/>
          </a:ln>
        </p:spPr>
        <p:txBody>
          <a:bodyPr wrap="square" rtlCol="0" anchor="ctr">
            <a:spAutoFit/>
          </a:bodyPr>
          <a:lstStyle/>
          <a:p>
            <a:pPr algn="ctr" defTabSz="913765"/>
            <a:r>
              <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rPr>
              <a:t>谈话</a:t>
            </a:r>
            <a:endPar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16" name="矩形 15"/>
          <p:cNvSpPr/>
          <p:nvPr/>
        </p:nvSpPr>
        <p:spPr>
          <a:xfrm>
            <a:off x="7760667" y="2039183"/>
            <a:ext cx="1727375" cy="432000"/>
          </a:xfrm>
          <a:prstGeom prst="rect">
            <a:avLst/>
          </a:pr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3765"/>
            <a:endParaRPr lang="zh-CN" altLang="en-US" sz="360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17" name="文本框 64"/>
          <p:cNvSpPr txBox="1"/>
          <p:nvPr/>
        </p:nvSpPr>
        <p:spPr>
          <a:xfrm>
            <a:off x="7891194" y="1932603"/>
            <a:ext cx="1466320" cy="645160"/>
          </a:xfrm>
          <a:prstGeom prst="rect">
            <a:avLst/>
          </a:prstGeom>
          <a:solidFill>
            <a:srgbClr val="00B0F0"/>
          </a:solidFill>
          <a:ln>
            <a:noFill/>
          </a:ln>
        </p:spPr>
        <p:txBody>
          <a:bodyPr wrap="square" rtlCol="0" anchor="ctr">
            <a:spAutoFit/>
          </a:bodyPr>
          <a:lstStyle/>
          <a:p>
            <a:pPr algn="ctr" defTabSz="913765"/>
            <a:r>
              <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rPr>
              <a:t>讯问</a:t>
            </a:r>
            <a:endPar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18" name="矩形 17"/>
          <p:cNvSpPr/>
          <p:nvPr/>
        </p:nvSpPr>
        <p:spPr>
          <a:xfrm>
            <a:off x="9618569" y="2039183"/>
            <a:ext cx="1727375" cy="432000"/>
          </a:xfrm>
          <a:prstGeom prst="rect">
            <a:avLst/>
          </a:pr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3765"/>
            <a:endParaRPr lang="zh-CN" altLang="en-US" sz="360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19" name="文本框 64"/>
          <p:cNvSpPr txBox="1"/>
          <p:nvPr/>
        </p:nvSpPr>
        <p:spPr>
          <a:xfrm>
            <a:off x="9749096" y="1932603"/>
            <a:ext cx="1466320" cy="645160"/>
          </a:xfrm>
          <a:prstGeom prst="rect">
            <a:avLst/>
          </a:prstGeom>
          <a:solidFill>
            <a:srgbClr val="00B0F0"/>
          </a:solidFill>
          <a:ln>
            <a:noFill/>
          </a:ln>
        </p:spPr>
        <p:txBody>
          <a:bodyPr wrap="square" rtlCol="0" anchor="ctr">
            <a:spAutoFit/>
          </a:bodyPr>
          <a:lstStyle/>
          <a:p>
            <a:pPr algn="ctr" defTabSz="913765"/>
            <a:r>
              <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rPr>
              <a:t>询问</a:t>
            </a:r>
            <a:endPar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20" name="矩形 19"/>
          <p:cNvSpPr/>
          <p:nvPr/>
        </p:nvSpPr>
        <p:spPr>
          <a:xfrm>
            <a:off x="5902765" y="3002046"/>
            <a:ext cx="1727375" cy="432000"/>
          </a:xfrm>
          <a:prstGeom prst="rect">
            <a:avLst/>
          </a:pr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3765"/>
            <a:endParaRPr lang="zh-CN" altLang="en-US" sz="360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21" name="文本框 64"/>
          <p:cNvSpPr txBox="1"/>
          <p:nvPr/>
        </p:nvSpPr>
        <p:spPr>
          <a:xfrm>
            <a:off x="6033292" y="2895466"/>
            <a:ext cx="1466320" cy="645160"/>
          </a:xfrm>
          <a:prstGeom prst="rect">
            <a:avLst/>
          </a:prstGeom>
          <a:solidFill>
            <a:srgbClr val="00B0F0"/>
          </a:solidFill>
          <a:ln>
            <a:noFill/>
          </a:ln>
        </p:spPr>
        <p:txBody>
          <a:bodyPr wrap="square" rtlCol="0" anchor="ctr">
            <a:spAutoFit/>
          </a:bodyPr>
          <a:lstStyle/>
          <a:p>
            <a:pPr algn="ctr" defTabSz="913765"/>
            <a:r>
              <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rPr>
              <a:t>搜查</a:t>
            </a:r>
            <a:endPar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22" name="矩形 21"/>
          <p:cNvSpPr/>
          <p:nvPr/>
        </p:nvSpPr>
        <p:spPr>
          <a:xfrm>
            <a:off x="7760667" y="3002046"/>
            <a:ext cx="1727375" cy="432000"/>
          </a:xfrm>
          <a:prstGeom prst="rect">
            <a:avLst/>
          </a:pr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3765"/>
            <a:endParaRPr lang="zh-CN" altLang="en-US" sz="360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23" name="文本框 64"/>
          <p:cNvSpPr txBox="1"/>
          <p:nvPr/>
        </p:nvSpPr>
        <p:spPr>
          <a:xfrm>
            <a:off x="7891194" y="2895466"/>
            <a:ext cx="1466320" cy="645160"/>
          </a:xfrm>
          <a:prstGeom prst="rect">
            <a:avLst/>
          </a:prstGeom>
          <a:solidFill>
            <a:srgbClr val="00B0F0"/>
          </a:solidFill>
          <a:ln>
            <a:noFill/>
          </a:ln>
        </p:spPr>
        <p:txBody>
          <a:bodyPr wrap="square" rtlCol="0" anchor="ctr">
            <a:spAutoFit/>
          </a:bodyPr>
          <a:lstStyle/>
          <a:p>
            <a:pPr algn="ctr" defTabSz="913765"/>
            <a:r>
              <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rPr>
              <a:t>留置</a:t>
            </a:r>
            <a:endPar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24" name="矩形 23"/>
          <p:cNvSpPr/>
          <p:nvPr/>
        </p:nvSpPr>
        <p:spPr>
          <a:xfrm>
            <a:off x="9618569" y="3002046"/>
            <a:ext cx="1727375" cy="432000"/>
          </a:xfrm>
          <a:prstGeom prst="rect">
            <a:avLst/>
          </a:pr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3765"/>
            <a:endParaRPr lang="zh-CN" altLang="en-US" sz="360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25" name="文本框 64"/>
          <p:cNvSpPr txBox="1"/>
          <p:nvPr/>
        </p:nvSpPr>
        <p:spPr>
          <a:xfrm>
            <a:off x="9749096" y="2895466"/>
            <a:ext cx="1466320" cy="645160"/>
          </a:xfrm>
          <a:prstGeom prst="rect">
            <a:avLst/>
          </a:prstGeom>
          <a:solidFill>
            <a:srgbClr val="00B0F0"/>
          </a:solidFill>
          <a:ln>
            <a:noFill/>
          </a:ln>
        </p:spPr>
        <p:txBody>
          <a:bodyPr wrap="square" rtlCol="0" anchor="ctr">
            <a:spAutoFit/>
          </a:bodyPr>
          <a:lstStyle/>
          <a:p>
            <a:pPr algn="ctr" defTabSz="913765"/>
            <a:r>
              <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rPr>
              <a:t>查询</a:t>
            </a:r>
            <a:endPar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26" name="矩形 25"/>
          <p:cNvSpPr/>
          <p:nvPr/>
        </p:nvSpPr>
        <p:spPr>
          <a:xfrm>
            <a:off x="5902765" y="3970763"/>
            <a:ext cx="1727375" cy="432000"/>
          </a:xfrm>
          <a:prstGeom prst="rect">
            <a:avLst/>
          </a:pr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3765"/>
            <a:endParaRPr lang="zh-CN" altLang="en-US" sz="360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27" name="文本框 64"/>
          <p:cNvSpPr txBox="1"/>
          <p:nvPr/>
        </p:nvSpPr>
        <p:spPr>
          <a:xfrm>
            <a:off x="6033292" y="3864183"/>
            <a:ext cx="1466320" cy="645160"/>
          </a:xfrm>
          <a:prstGeom prst="rect">
            <a:avLst/>
          </a:prstGeom>
          <a:solidFill>
            <a:srgbClr val="00B0F0"/>
          </a:solidFill>
          <a:ln>
            <a:noFill/>
          </a:ln>
        </p:spPr>
        <p:txBody>
          <a:bodyPr wrap="square" rtlCol="0" anchor="ctr">
            <a:spAutoFit/>
          </a:bodyPr>
          <a:lstStyle/>
          <a:p>
            <a:pPr algn="ctr" defTabSz="913765"/>
            <a:r>
              <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rPr>
              <a:t>冻结</a:t>
            </a:r>
            <a:endPar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28" name="矩形 27"/>
          <p:cNvSpPr/>
          <p:nvPr/>
        </p:nvSpPr>
        <p:spPr>
          <a:xfrm>
            <a:off x="7760667" y="3970763"/>
            <a:ext cx="1727375" cy="432000"/>
          </a:xfrm>
          <a:prstGeom prst="rect">
            <a:avLst/>
          </a:pr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3765"/>
            <a:endParaRPr lang="zh-CN" altLang="en-US" sz="360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29" name="文本框 64"/>
          <p:cNvSpPr txBox="1"/>
          <p:nvPr/>
        </p:nvSpPr>
        <p:spPr>
          <a:xfrm>
            <a:off x="7891194" y="3864183"/>
            <a:ext cx="1466320" cy="645160"/>
          </a:xfrm>
          <a:prstGeom prst="rect">
            <a:avLst/>
          </a:prstGeom>
          <a:solidFill>
            <a:srgbClr val="00B0F0"/>
          </a:solidFill>
          <a:ln>
            <a:noFill/>
          </a:ln>
        </p:spPr>
        <p:txBody>
          <a:bodyPr wrap="square" rtlCol="0" anchor="ctr">
            <a:spAutoFit/>
          </a:bodyPr>
          <a:lstStyle/>
          <a:p>
            <a:pPr algn="ctr" defTabSz="913765"/>
            <a:r>
              <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rPr>
              <a:t>调取</a:t>
            </a:r>
            <a:endPar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30" name="矩形 29"/>
          <p:cNvSpPr/>
          <p:nvPr/>
        </p:nvSpPr>
        <p:spPr>
          <a:xfrm>
            <a:off x="9618569" y="3970763"/>
            <a:ext cx="1727375" cy="432000"/>
          </a:xfrm>
          <a:prstGeom prst="rect">
            <a:avLst/>
          </a:pr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3765"/>
            <a:endParaRPr lang="zh-CN" altLang="en-US" sz="360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31" name="文本框 64"/>
          <p:cNvSpPr txBox="1"/>
          <p:nvPr/>
        </p:nvSpPr>
        <p:spPr>
          <a:xfrm>
            <a:off x="9749096" y="3864183"/>
            <a:ext cx="1466320" cy="645160"/>
          </a:xfrm>
          <a:prstGeom prst="rect">
            <a:avLst/>
          </a:prstGeom>
          <a:solidFill>
            <a:srgbClr val="00B0F0"/>
          </a:solidFill>
          <a:ln>
            <a:noFill/>
          </a:ln>
        </p:spPr>
        <p:txBody>
          <a:bodyPr wrap="square" rtlCol="0" anchor="ctr">
            <a:spAutoFit/>
          </a:bodyPr>
          <a:lstStyle/>
          <a:p>
            <a:pPr algn="ctr" defTabSz="913765"/>
            <a:r>
              <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rPr>
              <a:t>查封</a:t>
            </a:r>
            <a:endPar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32" name="矩形 31"/>
          <p:cNvSpPr/>
          <p:nvPr/>
        </p:nvSpPr>
        <p:spPr>
          <a:xfrm>
            <a:off x="5902765" y="4923535"/>
            <a:ext cx="1727375" cy="432000"/>
          </a:xfrm>
          <a:prstGeom prst="rect">
            <a:avLst/>
          </a:pr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3765"/>
            <a:endParaRPr lang="zh-CN" altLang="en-US" sz="360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33" name="文本框 64"/>
          <p:cNvSpPr txBox="1"/>
          <p:nvPr/>
        </p:nvSpPr>
        <p:spPr>
          <a:xfrm>
            <a:off x="6033292" y="4816955"/>
            <a:ext cx="1466320" cy="645160"/>
          </a:xfrm>
          <a:prstGeom prst="rect">
            <a:avLst/>
          </a:prstGeom>
          <a:solidFill>
            <a:srgbClr val="00B0F0"/>
          </a:solidFill>
          <a:ln>
            <a:noFill/>
          </a:ln>
        </p:spPr>
        <p:txBody>
          <a:bodyPr wrap="square" rtlCol="0" anchor="ctr">
            <a:spAutoFit/>
          </a:bodyPr>
          <a:lstStyle/>
          <a:p>
            <a:pPr algn="ctr" defTabSz="913765"/>
            <a:r>
              <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rPr>
              <a:t>扣押</a:t>
            </a:r>
            <a:endPar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34" name="矩形 33"/>
          <p:cNvSpPr/>
          <p:nvPr/>
        </p:nvSpPr>
        <p:spPr>
          <a:xfrm>
            <a:off x="7760667" y="4923535"/>
            <a:ext cx="1727375" cy="432000"/>
          </a:xfrm>
          <a:prstGeom prst="rect">
            <a:avLst/>
          </a:pr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3765"/>
            <a:endParaRPr lang="zh-CN" altLang="en-US" sz="360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35" name="文本框 64"/>
          <p:cNvSpPr txBox="1"/>
          <p:nvPr/>
        </p:nvSpPr>
        <p:spPr>
          <a:xfrm>
            <a:off x="7891194" y="4540095"/>
            <a:ext cx="1466320" cy="1198880"/>
          </a:xfrm>
          <a:prstGeom prst="rect">
            <a:avLst/>
          </a:prstGeom>
          <a:solidFill>
            <a:srgbClr val="00B0F0"/>
          </a:solidFill>
          <a:ln>
            <a:noFill/>
          </a:ln>
        </p:spPr>
        <p:txBody>
          <a:bodyPr wrap="square" rtlCol="0" anchor="ctr">
            <a:spAutoFit/>
          </a:bodyPr>
          <a:lstStyle/>
          <a:p>
            <a:pPr algn="ctr" defTabSz="913765"/>
            <a:r>
              <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rPr>
              <a:t>勘验检查</a:t>
            </a:r>
            <a:endPar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36" name="矩形 35"/>
          <p:cNvSpPr/>
          <p:nvPr/>
        </p:nvSpPr>
        <p:spPr>
          <a:xfrm>
            <a:off x="9618569" y="4923535"/>
            <a:ext cx="1727375" cy="432000"/>
          </a:xfrm>
          <a:prstGeom prst="rect">
            <a:avLst/>
          </a:prstGeom>
          <a:solidFill>
            <a:srgbClr val="00B0F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3765"/>
            <a:endParaRPr lang="zh-CN" altLang="en-US" sz="360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37" name="文本框 64"/>
          <p:cNvSpPr txBox="1"/>
          <p:nvPr/>
        </p:nvSpPr>
        <p:spPr>
          <a:xfrm>
            <a:off x="9749096" y="4816955"/>
            <a:ext cx="1466320" cy="645160"/>
          </a:xfrm>
          <a:prstGeom prst="rect">
            <a:avLst/>
          </a:prstGeom>
          <a:solidFill>
            <a:srgbClr val="00B0F0"/>
          </a:solidFill>
          <a:ln>
            <a:noFill/>
          </a:ln>
        </p:spPr>
        <p:txBody>
          <a:bodyPr wrap="square" rtlCol="0" anchor="ctr">
            <a:spAutoFit/>
          </a:bodyPr>
          <a:lstStyle/>
          <a:p>
            <a:pPr algn="ctr" defTabSz="913765"/>
            <a:r>
              <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rPr>
              <a:t>鉴定</a:t>
            </a:r>
            <a:endParaRPr lang="zh-CN" altLang="en-US" sz="3600" dirty="0">
              <a:solidFill>
                <a:prstClr val="white"/>
              </a:solidFill>
              <a:latin typeface="方正小标宋_GBK" panose="03000509000000000000" charset="-122"/>
              <a:ea typeface="方正小标宋_GBK" panose="03000509000000000000" charset="-122"/>
              <a:cs typeface="方正小标宋_GBK" panose="03000509000000000000" charset="-122"/>
            </a:endParaRPr>
          </a:p>
        </p:txBody>
      </p:sp>
      <p:sp>
        <p:nvSpPr>
          <p:cNvPr id="5" name="矩形 4"/>
          <p:cNvSpPr/>
          <p:nvPr/>
        </p:nvSpPr>
        <p:spPr>
          <a:xfrm>
            <a:off x="627161" y="3244658"/>
            <a:ext cx="4926180" cy="954107"/>
          </a:xfrm>
          <a:prstGeom prst="rect">
            <a:avLst/>
          </a:prstGeom>
        </p:spPr>
        <p:txBody>
          <a:bodyPr wrap="square">
            <a:spAutoFit/>
          </a:bodyPr>
          <a:lstStyle/>
          <a:p>
            <a:r>
              <a:rPr lang="zh-CN" altLang="zh-CN" sz="2800" b="1" dirty="0">
                <a:latin typeface="方正小标宋_GBK" panose="03000509000000000000" charset="-122"/>
                <a:ea typeface="方正小标宋_GBK" panose="03000509000000000000" charset="-122"/>
                <a:cs typeface="方正小标宋_GBK" panose="03000509000000000000" charset="-122"/>
              </a:rPr>
              <a:t>监察委员会在行使监督、调查</a:t>
            </a:r>
            <a:r>
              <a:rPr lang="zh-CN" altLang="en-US" sz="2800" b="1" dirty="0">
                <a:latin typeface="方正小标宋_GBK" panose="03000509000000000000" charset="-122"/>
                <a:ea typeface="方正小标宋_GBK" panose="03000509000000000000" charset="-122"/>
                <a:cs typeface="方正小标宋_GBK" panose="03000509000000000000" charset="-122"/>
              </a:rPr>
              <a:t>、</a:t>
            </a:r>
            <a:endParaRPr lang="en-US" altLang="zh-CN" sz="2800" b="1" dirty="0">
              <a:latin typeface="方正小标宋_GBK" panose="03000509000000000000" charset="-122"/>
              <a:ea typeface="方正小标宋_GBK" panose="03000509000000000000" charset="-122"/>
              <a:cs typeface="方正小标宋_GBK" panose="03000509000000000000" charset="-122"/>
            </a:endParaRPr>
          </a:p>
          <a:p>
            <a:r>
              <a:rPr lang="zh-CN" altLang="zh-CN" sz="2800" b="1" dirty="0">
                <a:latin typeface="方正小标宋_GBK" panose="03000509000000000000" charset="-122"/>
                <a:ea typeface="方正小标宋_GBK" panose="03000509000000000000" charset="-122"/>
                <a:cs typeface="方正小标宋_GBK" panose="03000509000000000000" charset="-122"/>
              </a:rPr>
              <a:t>处置职权时会</a:t>
            </a:r>
            <a:r>
              <a:rPr lang="zh-CN" altLang="en-US" sz="2800" b="1" dirty="0">
                <a:latin typeface="方正小标宋_GBK" panose="03000509000000000000" charset="-122"/>
                <a:ea typeface="方正小标宋_GBK" panose="03000509000000000000" charset="-122"/>
                <a:cs typeface="方正小标宋_GBK" panose="03000509000000000000" charset="-122"/>
              </a:rPr>
              <a:t>采取的措施</a:t>
            </a:r>
            <a:endParaRPr lang="zh-CN" altLang="en-US" sz="2800" dirty="0">
              <a:latin typeface="方正小标宋_GBK" panose="03000509000000000000" charset="-122"/>
              <a:ea typeface="方正小标宋_GBK" panose="03000509000000000000" charset="-122"/>
              <a:cs typeface="方正小标宋_GBK" panose="03000509000000000000" charset="-122"/>
            </a:endParaRPr>
          </a:p>
        </p:txBody>
      </p:sp>
      <p:grpSp>
        <p:nvGrpSpPr>
          <p:cNvPr id="2" name="组合 1"/>
          <p:cNvGrpSpPr/>
          <p:nvPr/>
        </p:nvGrpSpPr>
        <p:grpSpPr>
          <a:xfrm>
            <a:off x="4684" y="274765"/>
            <a:ext cx="3440913" cy="611428"/>
            <a:chOff x="4684" y="274765"/>
            <a:chExt cx="3440913" cy="611428"/>
          </a:xfrm>
        </p:grpSpPr>
        <p:sp>
          <p:nvSpPr>
            <p:cNvPr id="3"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4" name="矩形 3"/>
            <p:cNvSpPr/>
            <p:nvPr/>
          </p:nvSpPr>
          <p:spPr>
            <a:xfrm>
              <a:off x="798718"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blinds/>
      </p:transition>
    </mc:Choice>
    <mc:Fallback>
      <p:transition spd="slow" advClick="0" advTm="0">
        <p:blind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8605" y="4305935"/>
            <a:ext cx="3862705" cy="1814830"/>
          </a:xfrm>
          <a:prstGeom prst="rect">
            <a:avLst/>
          </a:prstGeom>
        </p:spPr>
        <p:txBody>
          <a:bodyPr wrap="square">
            <a:spAutoFit/>
          </a:bodyPr>
          <a:lstStyle/>
          <a:p>
            <a:r>
              <a:rPr lang="zh-CN" altLang="zh-CN" sz="2800" dirty="0">
                <a:latin typeface="方正小标宋_GBK" panose="03000509000000000000" charset="-122"/>
                <a:ea typeface="方正小标宋_GBK" panose="03000509000000000000" charset="-122"/>
                <a:cs typeface="Times New Roman" panose="02020603050405020304" pitchFamily="18" charset="0"/>
              </a:rPr>
              <a:t>讯问</a:t>
            </a:r>
            <a:r>
              <a:rPr lang="zh-CN" altLang="en-US" sz="2800" dirty="0" smtClean="0">
                <a:latin typeface="方正小标宋_GBK" panose="03000509000000000000" charset="-122"/>
                <a:ea typeface="方正小标宋_GBK" panose="03000509000000000000" charset="-122"/>
                <a:cs typeface="Times New Roman" panose="02020603050405020304" pitchFamily="18" charset="0"/>
              </a:rPr>
              <a:t>，</a:t>
            </a:r>
            <a:r>
              <a:rPr lang="zh-CN" altLang="zh-CN" sz="2800" dirty="0" smtClean="0">
                <a:latin typeface="方正小标宋_GBK" panose="03000509000000000000" charset="-122"/>
                <a:ea typeface="方正小标宋_GBK" panose="03000509000000000000" charset="-122"/>
                <a:cs typeface="Times New Roman" panose="02020603050405020304" pitchFamily="18" charset="0"/>
              </a:rPr>
              <a:t>针对</a:t>
            </a:r>
            <a:r>
              <a:rPr lang="zh-CN" altLang="zh-CN" sz="2800" dirty="0">
                <a:latin typeface="方正小标宋_GBK" panose="03000509000000000000" charset="-122"/>
                <a:ea typeface="方正小标宋_GBK" panose="03000509000000000000" charset="-122"/>
                <a:cs typeface="Times New Roman" panose="02020603050405020304" pitchFamily="18" charset="0"/>
              </a:rPr>
              <a:t>的是涉嫌贪污贿赂、失职渎职等职务犯罪的被调查人，目的是拿下</a:t>
            </a:r>
            <a:r>
              <a:rPr lang="zh-CN" altLang="zh-CN" sz="2800" dirty="0" smtClean="0">
                <a:latin typeface="方正小标宋_GBK" panose="03000509000000000000" charset="-122"/>
                <a:ea typeface="方正小标宋_GBK" panose="03000509000000000000" charset="-122"/>
                <a:cs typeface="Times New Roman" panose="02020603050405020304" pitchFamily="18" charset="0"/>
              </a:rPr>
              <a:t>口供</a:t>
            </a:r>
            <a:r>
              <a:rPr lang="zh-CN" altLang="en-US" sz="2800" dirty="0" smtClean="0">
                <a:latin typeface="方正小标宋_GBK" panose="03000509000000000000" charset="-122"/>
                <a:ea typeface="方正小标宋_GBK" panose="03000509000000000000" charset="-122"/>
                <a:cs typeface="Times New Roman" panose="02020603050405020304" pitchFamily="18" charset="0"/>
              </a:rPr>
              <a:t>。</a:t>
            </a:r>
            <a:endParaRPr lang="zh-CN" altLang="en-US" sz="2800" dirty="0" smtClean="0">
              <a:latin typeface="方正小标宋_GBK" panose="03000509000000000000" charset="-122"/>
              <a:ea typeface="方正小标宋_GBK" panose="03000509000000000000" charset="-122"/>
              <a:cs typeface="Times New Roman" panose="02020603050405020304" pitchFamily="18" charset="0"/>
            </a:endParaRPr>
          </a:p>
        </p:txBody>
      </p:sp>
      <p:sp>
        <p:nvSpPr>
          <p:cNvPr id="3" name="矩形 2"/>
          <p:cNvSpPr/>
          <p:nvPr/>
        </p:nvSpPr>
        <p:spPr>
          <a:xfrm>
            <a:off x="7336790" y="4237990"/>
            <a:ext cx="4634865" cy="953135"/>
          </a:xfrm>
          <a:prstGeom prst="rect">
            <a:avLst/>
          </a:prstGeom>
        </p:spPr>
        <p:txBody>
          <a:bodyPr wrap="square">
            <a:spAutoFit/>
          </a:bodyPr>
          <a:lstStyle/>
          <a:p>
            <a:r>
              <a:rPr lang="zh-CN" altLang="en-US" sz="2800" dirty="0">
                <a:latin typeface="方正小标宋_GBK" panose="03000509000000000000" charset="-122"/>
                <a:ea typeface="方正小标宋_GBK" panose="03000509000000000000" charset="-122"/>
                <a:cs typeface="Times New Roman" panose="02020603050405020304" pitchFamily="18" charset="0"/>
              </a:rPr>
              <a:t>询问</a:t>
            </a:r>
            <a:r>
              <a:rPr lang="zh-CN" altLang="en-US" sz="2800" dirty="0" smtClean="0">
                <a:latin typeface="方正小标宋_GBK" panose="03000509000000000000" charset="-122"/>
                <a:ea typeface="方正小标宋_GBK" panose="03000509000000000000" charset="-122"/>
                <a:cs typeface="Times New Roman" panose="02020603050405020304" pitchFamily="18" charset="0"/>
              </a:rPr>
              <a:t>，</a:t>
            </a:r>
            <a:r>
              <a:rPr lang="zh-CN" altLang="zh-CN" sz="2800" dirty="0" smtClean="0">
                <a:latin typeface="方正小标宋_GBK" panose="03000509000000000000" charset="-122"/>
                <a:ea typeface="方正小标宋_GBK" panose="03000509000000000000" charset="-122"/>
                <a:cs typeface="Times New Roman" panose="02020603050405020304" pitchFamily="18" charset="0"/>
              </a:rPr>
              <a:t>针对</a:t>
            </a:r>
            <a:r>
              <a:rPr lang="zh-CN" altLang="zh-CN" sz="2800" dirty="0">
                <a:latin typeface="方正小标宋_GBK" panose="03000509000000000000" charset="-122"/>
                <a:ea typeface="方正小标宋_GBK" panose="03000509000000000000" charset="-122"/>
                <a:cs typeface="Times New Roman" panose="02020603050405020304" pitchFamily="18" charset="0"/>
              </a:rPr>
              <a:t>的是案件的证人，目的是获得证人</a:t>
            </a:r>
            <a:r>
              <a:rPr lang="zh-CN" altLang="zh-CN" sz="2800" dirty="0" smtClean="0">
                <a:latin typeface="方正小标宋_GBK" panose="03000509000000000000" charset="-122"/>
                <a:ea typeface="方正小标宋_GBK" panose="03000509000000000000" charset="-122"/>
                <a:cs typeface="Times New Roman" panose="02020603050405020304" pitchFamily="18" charset="0"/>
              </a:rPr>
              <a:t>证言</a:t>
            </a:r>
            <a:r>
              <a:rPr lang="zh-CN" altLang="en-US" sz="2800" dirty="0" smtClean="0">
                <a:latin typeface="方正小标宋_GBK" panose="03000509000000000000" charset="-122"/>
                <a:ea typeface="方正小标宋_GBK" panose="03000509000000000000" charset="-122"/>
                <a:cs typeface="Times New Roman" panose="02020603050405020304" pitchFamily="18" charset="0"/>
              </a:rPr>
              <a:t>。</a:t>
            </a:r>
            <a:endParaRPr lang="zh-CN" altLang="en-US" sz="2800" dirty="0" smtClean="0">
              <a:latin typeface="方正小标宋_GBK" panose="03000509000000000000" charset="-122"/>
              <a:ea typeface="方正小标宋_GBK" panose="03000509000000000000" charset="-122"/>
              <a:cs typeface="Times New Roman" panose="02020603050405020304" pitchFamily="18" charset="0"/>
            </a:endParaRPr>
          </a:p>
        </p:txBody>
      </p:sp>
      <p:sp>
        <p:nvSpPr>
          <p:cNvPr id="4" name="矩形 3"/>
          <p:cNvSpPr/>
          <p:nvPr/>
        </p:nvSpPr>
        <p:spPr>
          <a:xfrm>
            <a:off x="466090" y="1266825"/>
            <a:ext cx="4060825" cy="2676525"/>
          </a:xfrm>
          <a:prstGeom prst="rect">
            <a:avLst/>
          </a:prstGeom>
        </p:spPr>
        <p:txBody>
          <a:bodyPr wrap="square">
            <a:spAutoFit/>
          </a:bodyPr>
          <a:lstStyle/>
          <a:p>
            <a:r>
              <a:rPr lang="zh-CN" altLang="en-US" sz="2800" dirty="0">
                <a:latin typeface="方正小标宋_GBK" panose="03000509000000000000" charset="-122"/>
                <a:ea typeface="方正小标宋_GBK" panose="03000509000000000000" charset="-122"/>
                <a:cs typeface="Times New Roman" panose="02020603050405020304" pitchFamily="18" charset="0"/>
              </a:rPr>
              <a:t>勘验检查，监察机关在调查过程中，可以直接或者指派、聘请具有专门知识、资格的人员在调查人员主持下进行勘验检查。</a:t>
            </a:r>
            <a:endParaRPr lang="zh-CN" altLang="en-US" sz="2800" dirty="0">
              <a:latin typeface="方正小标宋_GBK" panose="03000509000000000000" charset="-122"/>
              <a:ea typeface="方正小标宋_GBK" panose="03000509000000000000" charset="-122"/>
              <a:cs typeface="Times New Roman" panose="02020603050405020304" pitchFamily="18" charset="0"/>
            </a:endParaRPr>
          </a:p>
        </p:txBody>
      </p:sp>
      <p:sp>
        <p:nvSpPr>
          <p:cNvPr id="8" name="矩形 7"/>
          <p:cNvSpPr/>
          <p:nvPr/>
        </p:nvSpPr>
        <p:spPr>
          <a:xfrm>
            <a:off x="7150100" y="819785"/>
            <a:ext cx="5151755" cy="2676525"/>
          </a:xfrm>
          <a:prstGeom prst="rect">
            <a:avLst/>
          </a:prstGeom>
        </p:spPr>
        <p:txBody>
          <a:bodyPr wrap="square">
            <a:spAutoFit/>
          </a:bodyPr>
          <a:lstStyle/>
          <a:p>
            <a:r>
              <a:rPr lang="zh-CN" altLang="zh-CN" sz="2800" dirty="0">
                <a:latin typeface="方正小标宋_GBK" panose="03000509000000000000" charset="-122"/>
                <a:ea typeface="方正小标宋_GBK" panose="03000509000000000000" charset="-122"/>
                <a:cs typeface="Times New Roman" panose="02020603050405020304" pitchFamily="18" charset="0"/>
              </a:rPr>
              <a:t>留置</a:t>
            </a:r>
            <a:r>
              <a:rPr lang="zh-CN" altLang="zh-CN" sz="2800" dirty="0" smtClean="0">
                <a:latin typeface="方正小标宋_GBK" panose="03000509000000000000" charset="-122"/>
                <a:ea typeface="方正小标宋_GBK" panose="03000509000000000000" charset="-122"/>
                <a:cs typeface="Times New Roman" panose="02020603050405020304" pitchFamily="18" charset="0"/>
              </a:rPr>
              <a:t>，取代</a:t>
            </a:r>
            <a:r>
              <a:rPr lang="zh-CN" altLang="zh-CN" sz="2800" dirty="0">
                <a:latin typeface="方正小标宋_GBK" panose="03000509000000000000" charset="-122"/>
                <a:ea typeface="方正小标宋_GBK" panose="03000509000000000000" charset="-122"/>
                <a:cs typeface="Times New Roman" panose="02020603050405020304" pitchFamily="18" charset="0"/>
              </a:rPr>
              <a:t>了原来的</a:t>
            </a:r>
            <a:r>
              <a:rPr lang="en-US" altLang="zh-CN" sz="2800" dirty="0">
                <a:latin typeface="方正小标宋_GBK" panose="03000509000000000000" charset="-122"/>
                <a:ea typeface="方正小标宋_GBK" panose="03000509000000000000" charset="-122"/>
                <a:cs typeface="Times New Roman" panose="02020603050405020304" pitchFamily="18" charset="0"/>
              </a:rPr>
              <a:t>“</a:t>
            </a:r>
            <a:r>
              <a:rPr lang="zh-CN" altLang="zh-CN" sz="2800" dirty="0">
                <a:latin typeface="方正小标宋_GBK" panose="03000509000000000000" charset="-122"/>
                <a:ea typeface="方正小标宋_GBK" panose="03000509000000000000" charset="-122"/>
                <a:cs typeface="Times New Roman" panose="02020603050405020304" pitchFamily="18" charset="0"/>
              </a:rPr>
              <a:t>两规</a:t>
            </a:r>
            <a:r>
              <a:rPr lang="en-US" altLang="zh-CN" sz="2800" dirty="0">
                <a:latin typeface="方正小标宋_GBK" panose="03000509000000000000" charset="-122"/>
                <a:ea typeface="方正小标宋_GBK" panose="03000509000000000000" charset="-122"/>
                <a:cs typeface="Times New Roman" panose="02020603050405020304" pitchFamily="18" charset="0"/>
              </a:rPr>
              <a:t>”</a:t>
            </a:r>
            <a:r>
              <a:rPr lang="zh-CN" altLang="zh-CN" sz="2800" dirty="0">
                <a:latin typeface="方正小标宋_GBK" panose="03000509000000000000" charset="-122"/>
                <a:ea typeface="方正小标宋_GBK" panose="03000509000000000000" charset="-122"/>
                <a:cs typeface="Times New Roman" panose="02020603050405020304" pitchFamily="18" charset="0"/>
              </a:rPr>
              <a:t>措施。根据监察法的规定，留置时间一般不得超过</a:t>
            </a:r>
            <a:r>
              <a:rPr lang="en-US" altLang="zh-CN" sz="2800" dirty="0">
                <a:latin typeface="方正小标宋_GBK" panose="03000509000000000000" charset="-122"/>
                <a:ea typeface="方正小标宋_GBK" panose="03000509000000000000" charset="-122"/>
                <a:cs typeface="Times New Roman" panose="02020603050405020304" pitchFamily="18" charset="0"/>
              </a:rPr>
              <a:t>3</a:t>
            </a:r>
            <a:r>
              <a:rPr lang="zh-CN" altLang="zh-CN" sz="2800" dirty="0">
                <a:latin typeface="方正小标宋_GBK" panose="03000509000000000000" charset="-122"/>
                <a:ea typeface="方正小标宋_GBK" panose="03000509000000000000" charset="-122"/>
                <a:cs typeface="Times New Roman" panose="02020603050405020304" pitchFamily="18" charset="0"/>
              </a:rPr>
              <a:t>个月，最长不能超过</a:t>
            </a:r>
            <a:r>
              <a:rPr lang="en-US" altLang="zh-CN" sz="2800" dirty="0">
                <a:latin typeface="方正小标宋_GBK" panose="03000509000000000000" charset="-122"/>
                <a:ea typeface="方正小标宋_GBK" panose="03000509000000000000" charset="-122"/>
                <a:cs typeface="Times New Roman" panose="02020603050405020304" pitchFamily="18" charset="0"/>
              </a:rPr>
              <a:t>6</a:t>
            </a:r>
            <a:r>
              <a:rPr lang="zh-CN" altLang="zh-CN" sz="2800" dirty="0">
                <a:latin typeface="方正小标宋_GBK" panose="03000509000000000000" charset="-122"/>
                <a:ea typeface="方正小标宋_GBK" panose="03000509000000000000" charset="-122"/>
                <a:cs typeface="Times New Roman" panose="02020603050405020304" pitchFamily="18" charset="0"/>
              </a:rPr>
              <a:t>个月；留置对象不光是受贿人员，也可以是行贿人员。</a:t>
            </a:r>
            <a:endParaRPr lang="zh-CN" altLang="zh-CN" sz="2800" dirty="0">
              <a:latin typeface="方正小标宋_GBK" panose="03000509000000000000" charset="-122"/>
              <a:ea typeface="方正小标宋_GBK" panose="03000509000000000000" charset="-122"/>
              <a:cs typeface="Times New Roman" panose="02020603050405020304" pitchFamily="18" charset="0"/>
            </a:endParaRPr>
          </a:p>
        </p:txBody>
      </p:sp>
      <p:grpSp>
        <p:nvGrpSpPr>
          <p:cNvPr id="21" name="组合 20"/>
          <p:cNvGrpSpPr/>
          <p:nvPr/>
        </p:nvGrpSpPr>
        <p:grpSpPr>
          <a:xfrm>
            <a:off x="4684" y="274765"/>
            <a:ext cx="3440913" cy="611428"/>
            <a:chOff x="4684" y="274765"/>
            <a:chExt cx="3440913" cy="611428"/>
          </a:xfrm>
        </p:grpSpPr>
        <p:sp>
          <p:nvSpPr>
            <p:cNvPr id="29"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30" name="矩形 29"/>
            <p:cNvSpPr/>
            <p:nvPr/>
          </p:nvSpPr>
          <p:spPr>
            <a:xfrm>
              <a:off x="798718"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grpSp>
        <p:nvGrpSpPr>
          <p:cNvPr id="27" name="组合 26"/>
          <p:cNvGrpSpPr/>
          <p:nvPr/>
        </p:nvGrpSpPr>
        <p:grpSpPr>
          <a:xfrm>
            <a:off x="5046109" y="3722800"/>
            <a:ext cx="1362076" cy="1727200"/>
            <a:chOff x="5361798" y="3799002"/>
            <a:chExt cx="1362076" cy="1727200"/>
          </a:xfrm>
        </p:grpSpPr>
        <p:sp>
          <p:nvSpPr>
            <p:cNvPr id="17" name="MH_Other_7"/>
            <p:cNvSpPr/>
            <p:nvPr>
              <p:custDataLst>
                <p:tags r:id="rId1"/>
              </p:custDataLst>
            </p:nvPr>
          </p:nvSpPr>
          <p:spPr bwMode="auto">
            <a:xfrm>
              <a:off x="6042837" y="3799002"/>
              <a:ext cx="681037" cy="1727200"/>
            </a:xfrm>
            <a:custGeom>
              <a:avLst/>
              <a:gdLst>
                <a:gd name="T0" fmla="*/ 514 w 514"/>
                <a:gd name="T1" fmla="*/ 824 h 1302"/>
                <a:gd name="T2" fmla="*/ 514 w 514"/>
                <a:gd name="T3" fmla="*/ 513 h 1302"/>
                <a:gd name="T4" fmla="*/ 0 w 514"/>
                <a:gd name="T5" fmla="*/ 0 h 1302"/>
                <a:gd name="T6" fmla="*/ 0 w 514"/>
                <a:gd name="T7" fmla="*/ 1302 h 1302"/>
                <a:gd name="T8" fmla="*/ 514 w 514"/>
                <a:gd name="T9" fmla="*/ 824 h 1302"/>
              </a:gdLst>
              <a:ahLst/>
              <a:cxnLst>
                <a:cxn ang="0">
                  <a:pos x="T0" y="T1"/>
                </a:cxn>
                <a:cxn ang="0">
                  <a:pos x="T2" y="T3"/>
                </a:cxn>
                <a:cxn ang="0">
                  <a:pos x="T4" y="T5"/>
                </a:cxn>
                <a:cxn ang="0">
                  <a:pos x="T6" y="T7"/>
                </a:cxn>
                <a:cxn ang="0">
                  <a:pos x="T8" y="T9"/>
                </a:cxn>
              </a:cxnLst>
              <a:rect l="0" t="0" r="r" b="b"/>
              <a:pathLst>
                <a:path w="514" h="1302">
                  <a:moveTo>
                    <a:pt x="514" y="824"/>
                  </a:moveTo>
                  <a:lnTo>
                    <a:pt x="514" y="513"/>
                  </a:lnTo>
                  <a:lnTo>
                    <a:pt x="0" y="0"/>
                  </a:lnTo>
                  <a:lnTo>
                    <a:pt x="0" y="1302"/>
                  </a:lnTo>
                  <a:lnTo>
                    <a:pt x="514" y="824"/>
                  </a:lnTo>
                  <a:close/>
                </a:path>
              </a:pathLst>
            </a:custGeom>
            <a:solidFill>
              <a:srgbClr val="88915C"/>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18" name="MH_Other_8"/>
            <p:cNvSpPr/>
            <p:nvPr>
              <p:custDataLst>
                <p:tags r:id="rId2"/>
              </p:custDataLst>
            </p:nvPr>
          </p:nvSpPr>
          <p:spPr bwMode="auto">
            <a:xfrm>
              <a:off x="5361798" y="3799002"/>
              <a:ext cx="681038" cy="1727200"/>
            </a:xfrm>
            <a:custGeom>
              <a:avLst/>
              <a:gdLst>
                <a:gd name="T0" fmla="*/ 0 w 514"/>
                <a:gd name="T1" fmla="*/ 824 h 1302"/>
                <a:gd name="T2" fmla="*/ 0 w 514"/>
                <a:gd name="T3" fmla="*/ 513 h 1302"/>
                <a:gd name="T4" fmla="*/ 514 w 514"/>
                <a:gd name="T5" fmla="*/ 0 h 1302"/>
                <a:gd name="T6" fmla="*/ 514 w 514"/>
                <a:gd name="T7" fmla="*/ 1302 h 1302"/>
                <a:gd name="T8" fmla="*/ 0 w 514"/>
                <a:gd name="T9" fmla="*/ 824 h 1302"/>
              </a:gdLst>
              <a:ahLst/>
              <a:cxnLst>
                <a:cxn ang="0">
                  <a:pos x="T0" y="T1"/>
                </a:cxn>
                <a:cxn ang="0">
                  <a:pos x="T2" y="T3"/>
                </a:cxn>
                <a:cxn ang="0">
                  <a:pos x="T4" y="T5"/>
                </a:cxn>
                <a:cxn ang="0">
                  <a:pos x="T6" y="T7"/>
                </a:cxn>
                <a:cxn ang="0">
                  <a:pos x="T8" y="T9"/>
                </a:cxn>
              </a:cxnLst>
              <a:rect l="0" t="0" r="r" b="b"/>
              <a:pathLst>
                <a:path w="514" h="1302">
                  <a:moveTo>
                    <a:pt x="0" y="824"/>
                  </a:moveTo>
                  <a:lnTo>
                    <a:pt x="0" y="513"/>
                  </a:lnTo>
                  <a:lnTo>
                    <a:pt x="514" y="0"/>
                  </a:lnTo>
                  <a:lnTo>
                    <a:pt x="514" y="1302"/>
                  </a:lnTo>
                  <a:lnTo>
                    <a:pt x="0" y="824"/>
                  </a:lnTo>
                  <a:close/>
                </a:path>
              </a:pathLst>
            </a:custGeom>
            <a:solidFill>
              <a:srgbClr val="3AA845"/>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19" name="MH_Other_11"/>
            <p:cNvSpPr>
              <a:spLocks noChangeAspect="1" noEditPoints="1"/>
            </p:cNvSpPr>
            <p:nvPr>
              <p:custDataLst>
                <p:tags r:id="rId3"/>
              </p:custDataLst>
            </p:nvPr>
          </p:nvSpPr>
          <p:spPr bwMode="auto">
            <a:xfrm>
              <a:off x="5683917" y="4448289"/>
              <a:ext cx="698500" cy="404813"/>
            </a:xfrm>
            <a:custGeom>
              <a:avLst/>
              <a:gdLst>
                <a:gd name="T0" fmla="*/ 2147483646 w 132"/>
                <a:gd name="T1" fmla="*/ 764997897 h 67"/>
                <a:gd name="T2" fmla="*/ 2147483646 w 132"/>
                <a:gd name="T3" fmla="*/ 941536290 h 67"/>
                <a:gd name="T4" fmla="*/ 2147483646 w 132"/>
                <a:gd name="T5" fmla="*/ 1088649810 h 67"/>
                <a:gd name="T6" fmla="*/ 2147483646 w 132"/>
                <a:gd name="T7" fmla="*/ 1618259564 h 67"/>
                <a:gd name="T8" fmla="*/ 2147483646 w 132"/>
                <a:gd name="T9" fmla="*/ 1618259564 h 67"/>
                <a:gd name="T10" fmla="*/ 2147483646 w 132"/>
                <a:gd name="T11" fmla="*/ 1441721171 h 67"/>
                <a:gd name="T12" fmla="*/ 2147483646 w 132"/>
                <a:gd name="T13" fmla="*/ 1971336351 h 67"/>
                <a:gd name="T14" fmla="*/ 2147483646 w 132"/>
                <a:gd name="T15" fmla="*/ 1971336351 h 67"/>
                <a:gd name="T16" fmla="*/ 2147483646 w 132"/>
                <a:gd name="T17" fmla="*/ 1765378510 h 67"/>
                <a:gd name="T18" fmla="*/ 2147483646 w 132"/>
                <a:gd name="T19" fmla="*/ 1971336351 h 67"/>
                <a:gd name="T20" fmla="*/ 2147483646 w 132"/>
                <a:gd name="T21" fmla="*/ 1971336351 h 67"/>
                <a:gd name="T22" fmla="*/ 2147483646 w 132"/>
                <a:gd name="T23" fmla="*/ 1441721171 h 67"/>
                <a:gd name="T24" fmla="*/ 2147483646 w 132"/>
                <a:gd name="T25" fmla="*/ 1618259564 h 67"/>
                <a:gd name="T26" fmla="*/ 2147483646 w 132"/>
                <a:gd name="T27" fmla="*/ 1618259564 h 67"/>
                <a:gd name="T28" fmla="*/ 2147483646 w 132"/>
                <a:gd name="T29" fmla="*/ 1088649810 h 67"/>
                <a:gd name="T30" fmla="*/ 2147483646 w 132"/>
                <a:gd name="T31" fmla="*/ 941536290 h 67"/>
                <a:gd name="T32" fmla="*/ 2147483646 w 132"/>
                <a:gd name="T33" fmla="*/ 764997897 h 67"/>
                <a:gd name="T34" fmla="*/ 405775621 w 132"/>
                <a:gd name="T35" fmla="*/ 764997897 h 67"/>
                <a:gd name="T36" fmla="*/ 247974518 w 132"/>
                <a:gd name="T37" fmla="*/ 941536290 h 67"/>
                <a:gd name="T38" fmla="*/ 293061226 w 132"/>
                <a:gd name="T39" fmla="*/ 1088649810 h 67"/>
                <a:gd name="T40" fmla="*/ 45086708 w 132"/>
                <a:gd name="T41" fmla="*/ 1618259564 h 67"/>
                <a:gd name="T42" fmla="*/ 67627687 w 132"/>
                <a:gd name="T43" fmla="*/ 1618259564 h 67"/>
                <a:gd name="T44" fmla="*/ 247974518 w 132"/>
                <a:gd name="T45" fmla="*/ 1441721171 h 67"/>
                <a:gd name="T46" fmla="*/ 157801102 w 132"/>
                <a:gd name="T47" fmla="*/ 1971336351 h 67"/>
                <a:gd name="T48" fmla="*/ 293061226 w 132"/>
                <a:gd name="T49" fmla="*/ 1971336351 h 67"/>
                <a:gd name="T50" fmla="*/ 405775621 w 132"/>
                <a:gd name="T51" fmla="*/ 1765378510 h 67"/>
                <a:gd name="T52" fmla="*/ 495949036 w 132"/>
                <a:gd name="T53" fmla="*/ 1971336351 h 67"/>
                <a:gd name="T54" fmla="*/ 631209160 w 132"/>
                <a:gd name="T55" fmla="*/ 1971336351 h 67"/>
                <a:gd name="T56" fmla="*/ 541035744 w 132"/>
                <a:gd name="T57" fmla="*/ 1441721171 h 67"/>
                <a:gd name="T58" fmla="*/ 721377825 w 132"/>
                <a:gd name="T59" fmla="*/ 1618259564 h 67"/>
                <a:gd name="T60" fmla="*/ 743923555 w 132"/>
                <a:gd name="T61" fmla="*/ 1618259564 h 67"/>
                <a:gd name="T62" fmla="*/ 495949036 w 132"/>
                <a:gd name="T63" fmla="*/ 1088649810 h 67"/>
                <a:gd name="T64" fmla="*/ 541035744 w 132"/>
                <a:gd name="T65" fmla="*/ 941536290 h 67"/>
                <a:gd name="T66" fmla="*/ 405775621 w 132"/>
                <a:gd name="T67" fmla="*/ 764997897 h 67"/>
                <a:gd name="T68" fmla="*/ 1510388088 w 132"/>
                <a:gd name="T69" fmla="*/ 0 h 67"/>
                <a:gd name="T70" fmla="*/ 1284954548 w 132"/>
                <a:gd name="T71" fmla="*/ 294227039 h 67"/>
                <a:gd name="T72" fmla="*/ 1352586985 w 132"/>
                <a:gd name="T73" fmla="*/ 529615181 h 67"/>
                <a:gd name="T74" fmla="*/ 946811365 w 132"/>
                <a:gd name="T75" fmla="*/ 1382876848 h 67"/>
                <a:gd name="T76" fmla="*/ 991898073 w 132"/>
                <a:gd name="T77" fmla="*/ 1412301722 h 67"/>
                <a:gd name="T78" fmla="*/ 1262413570 w 132"/>
                <a:gd name="T79" fmla="*/ 1118069258 h 67"/>
                <a:gd name="T80" fmla="*/ 1127153446 w 132"/>
                <a:gd name="T81" fmla="*/ 1971336351 h 67"/>
                <a:gd name="T82" fmla="*/ 1352586985 w 132"/>
                <a:gd name="T83" fmla="*/ 1971336351 h 67"/>
                <a:gd name="T84" fmla="*/ 1510388088 w 132"/>
                <a:gd name="T85" fmla="*/ 1618259564 h 67"/>
                <a:gd name="T86" fmla="*/ 1668189190 w 132"/>
                <a:gd name="T87" fmla="*/ 1971336351 h 67"/>
                <a:gd name="T88" fmla="*/ 1893622730 w 132"/>
                <a:gd name="T89" fmla="*/ 1971336351 h 67"/>
                <a:gd name="T90" fmla="*/ 1758362606 w 132"/>
                <a:gd name="T91" fmla="*/ 1118069258 h 67"/>
                <a:gd name="T92" fmla="*/ 2028878103 w 132"/>
                <a:gd name="T93" fmla="*/ 1412301722 h 67"/>
                <a:gd name="T94" fmla="*/ 2073964811 w 132"/>
                <a:gd name="T95" fmla="*/ 1382876848 h 67"/>
                <a:gd name="T96" fmla="*/ 1668189190 w 132"/>
                <a:gd name="T97" fmla="*/ 529615181 h 67"/>
                <a:gd name="T98" fmla="*/ 1735816877 w 132"/>
                <a:gd name="T99" fmla="*/ 294227039 h 67"/>
                <a:gd name="T100" fmla="*/ 1510388088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grpSp>
      <p:grpSp>
        <p:nvGrpSpPr>
          <p:cNvPr id="26" name="组合 25"/>
          <p:cNvGrpSpPr/>
          <p:nvPr/>
        </p:nvGrpSpPr>
        <p:grpSpPr>
          <a:xfrm>
            <a:off x="5735085" y="2965562"/>
            <a:ext cx="1725613" cy="1362076"/>
            <a:chOff x="6050774" y="3041764"/>
            <a:chExt cx="1725613" cy="1362076"/>
          </a:xfrm>
        </p:grpSpPr>
        <p:sp>
          <p:nvSpPr>
            <p:cNvPr id="22" name="MH_Other_1"/>
            <p:cNvSpPr/>
            <p:nvPr>
              <p:custDataLst>
                <p:tags r:id="rId4"/>
              </p:custDataLst>
            </p:nvPr>
          </p:nvSpPr>
          <p:spPr bwMode="auto">
            <a:xfrm>
              <a:off x="6050774" y="3041764"/>
              <a:ext cx="1725613" cy="681038"/>
            </a:xfrm>
            <a:custGeom>
              <a:avLst/>
              <a:gdLst>
                <a:gd name="T0" fmla="*/ 824 w 1302"/>
                <a:gd name="T1" fmla="*/ 0 h 514"/>
                <a:gd name="T2" fmla="*/ 513 w 1302"/>
                <a:gd name="T3" fmla="*/ 0 h 514"/>
                <a:gd name="T4" fmla="*/ 0 w 1302"/>
                <a:gd name="T5" fmla="*/ 514 h 514"/>
                <a:gd name="T6" fmla="*/ 1302 w 1302"/>
                <a:gd name="T7" fmla="*/ 514 h 514"/>
                <a:gd name="T8" fmla="*/ 824 w 1302"/>
                <a:gd name="T9" fmla="*/ 0 h 514"/>
              </a:gdLst>
              <a:ahLst/>
              <a:cxnLst>
                <a:cxn ang="0">
                  <a:pos x="T0" y="T1"/>
                </a:cxn>
                <a:cxn ang="0">
                  <a:pos x="T2" y="T3"/>
                </a:cxn>
                <a:cxn ang="0">
                  <a:pos x="T4" y="T5"/>
                </a:cxn>
                <a:cxn ang="0">
                  <a:pos x="T6" y="T7"/>
                </a:cxn>
                <a:cxn ang="0">
                  <a:pos x="T8" y="T9"/>
                </a:cxn>
              </a:cxnLst>
              <a:rect l="0" t="0" r="r" b="b"/>
              <a:pathLst>
                <a:path w="1302" h="514">
                  <a:moveTo>
                    <a:pt x="824" y="0"/>
                  </a:moveTo>
                  <a:lnTo>
                    <a:pt x="513" y="0"/>
                  </a:lnTo>
                  <a:lnTo>
                    <a:pt x="0" y="514"/>
                  </a:lnTo>
                  <a:lnTo>
                    <a:pt x="1302" y="514"/>
                  </a:lnTo>
                  <a:lnTo>
                    <a:pt x="824" y="0"/>
                  </a:lnTo>
                  <a:close/>
                </a:path>
              </a:pathLst>
            </a:custGeom>
            <a:solidFill>
              <a:srgbClr val="FFF200"/>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24" name="MH_Other_2"/>
            <p:cNvSpPr/>
            <p:nvPr>
              <p:custDataLst>
                <p:tags r:id="rId5"/>
              </p:custDataLst>
            </p:nvPr>
          </p:nvSpPr>
          <p:spPr bwMode="auto">
            <a:xfrm>
              <a:off x="6050774" y="3722803"/>
              <a:ext cx="1725613" cy="681037"/>
            </a:xfrm>
            <a:custGeom>
              <a:avLst/>
              <a:gdLst>
                <a:gd name="T0" fmla="*/ 824 w 1302"/>
                <a:gd name="T1" fmla="*/ 514 h 514"/>
                <a:gd name="T2" fmla="*/ 513 w 1302"/>
                <a:gd name="T3" fmla="*/ 514 h 514"/>
                <a:gd name="T4" fmla="*/ 0 w 1302"/>
                <a:gd name="T5" fmla="*/ 0 h 514"/>
                <a:gd name="T6" fmla="*/ 1302 w 1302"/>
                <a:gd name="T7" fmla="*/ 0 h 514"/>
                <a:gd name="T8" fmla="*/ 824 w 1302"/>
                <a:gd name="T9" fmla="*/ 514 h 514"/>
              </a:gdLst>
              <a:ahLst/>
              <a:cxnLst>
                <a:cxn ang="0">
                  <a:pos x="T0" y="T1"/>
                </a:cxn>
                <a:cxn ang="0">
                  <a:pos x="T2" y="T3"/>
                </a:cxn>
                <a:cxn ang="0">
                  <a:pos x="T4" y="T5"/>
                </a:cxn>
                <a:cxn ang="0">
                  <a:pos x="T6" y="T7"/>
                </a:cxn>
                <a:cxn ang="0">
                  <a:pos x="T8" y="T9"/>
                </a:cxn>
              </a:cxnLst>
              <a:rect l="0" t="0" r="r" b="b"/>
              <a:pathLst>
                <a:path w="1302" h="514">
                  <a:moveTo>
                    <a:pt x="824" y="514"/>
                  </a:moveTo>
                  <a:lnTo>
                    <a:pt x="513" y="514"/>
                  </a:lnTo>
                  <a:lnTo>
                    <a:pt x="0" y="0"/>
                  </a:lnTo>
                  <a:lnTo>
                    <a:pt x="1302" y="0"/>
                  </a:lnTo>
                  <a:lnTo>
                    <a:pt x="824" y="514"/>
                  </a:lnTo>
                  <a:close/>
                </a:path>
              </a:pathLst>
            </a:custGeom>
            <a:solidFill>
              <a:srgbClr val="FFE699"/>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25" name="KSO_Shape"/>
            <p:cNvSpPr/>
            <p:nvPr/>
          </p:nvSpPr>
          <p:spPr bwMode="auto">
            <a:xfrm>
              <a:off x="6788606" y="3417989"/>
              <a:ext cx="348021" cy="520729"/>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chemeClr val="bg1">
                <a:alpha val="88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方正小标宋_GBK" panose="03000509000000000000" charset="-122"/>
                <a:ea typeface="方正小标宋_GBK" panose="03000509000000000000" charset="-122"/>
                <a:cs typeface="方正小标宋_GBK" panose="03000509000000000000" charset="-122"/>
              </a:endParaRPr>
            </a:p>
          </p:txBody>
        </p:sp>
      </p:grpSp>
      <p:grpSp>
        <p:nvGrpSpPr>
          <p:cNvPr id="28" name="组合 27"/>
          <p:cNvGrpSpPr/>
          <p:nvPr/>
        </p:nvGrpSpPr>
        <p:grpSpPr>
          <a:xfrm>
            <a:off x="4004709" y="2965562"/>
            <a:ext cx="1722438" cy="1362076"/>
            <a:chOff x="4320398" y="3041764"/>
            <a:chExt cx="1722438" cy="1362076"/>
          </a:xfrm>
        </p:grpSpPr>
        <p:sp>
          <p:nvSpPr>
            <p:cNvPr id="31" name="MH_Other_5"/>
            <p:cNvSpPr/>
            <p:nvPr>
              <p:custDataLst>
                <p:tags r:id="rId6"/>
              </p:custDataLst>
            </p:nvPr>
          </p:nvSpPr>
          <p:spPr bwMode="auto">
            <a:xfrm>
              <a:off x="4320398" y="3722803"/>
              <a:ext cx="1722438" cy="681037"/>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rgbClr val="FF7A00"/>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32" name="MH_Other_6"/>
            <p:cNvSpPr/>
            <p:nvPr>
              <p:custDataLst>
                <p:tags r:id="rId7"/>
              </p:custDataLst>
            </p:nvPr>
          </p:nvSpPr>
          <p:spPr bwMode="auto">
            <a:xfrm>
              <a:off x="4320398" y="3041764"/>
              <a:ext cx="1722438" cy="681038"/>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rgbClr val="FFB42B"/>
            </a:solidFill>
            <a:ln>
              <a:noFill/>
            </a:ln>
          </p:spPr>
          <p:txBody>
            <a:bodyPr lIns="68580" tIns="34290" rIns="68580" bIns="34290"/>
            <a:lstStyle/>
            <a:p>
              <a:pPr fontAlgn="auto">
                <a:spcBef>
                  <a:spcPts val="0"/>
                </a:spcBef>
                <a:spcAft>
                  <a:spcPts val="0"/>
                </a:spcAft>
                <a:defRPr/>
              </a:pPr>
              <a:endParaRPr lang="zh-CN" altLang="en-US" kern="0" dirty="0">
                <a:solidFill>
                  <a:prstClr val="black"/>
                </a:solidFill>
                <a:latin typeface="+mn-lt"/>
                <a:ea typeface="方正小标宋_GBK" panose="03000509000000000000" charset="-122"/>
                <a:cs typeface="方正小标宋_GBK" panose="03000509000000000000" charset="-122"/>
              </a:endParaRPr>
            </a:p>
          </p:txBody>
        </p:sp>
        <p:sp>
          <p:nvSpPr>
            <p:cNvPr id="33" name="KSO_Shape"/>
            <p:cNvSpPr/>
            <p:nvPr/>
          </p:nvSpPr>
          <p:spPr bwMode="auto">
            <a:xfrm>
              <a:off x="4894457" y="3454076"/>
              <a:ext cx="522288" cy="537454"/>
            </a:xfrm>
            <a:custGeom>
              <a:avLst/>
              <a:gdLst>
                <a:gd name="T0" fmla="*/ 1443836 w 3333"/>
                <a:gd name="T1" fmla="*/ 903609 h 3431"/>
                <a:gd name="T2" fmla="*/ 1368287 w 3333"/>
                <a:gd name="T3" fmla="*/ 893114 h 3431"/>
                <a:gd name="T4" fmla="*/ 1423900 w 3333"/>
                <a:gd name="T5" fmla="*/ 783443 h 3431"/>
                <a:gd name="T6" fmla="*/ 1444361 w 3333"/>
                <a:gd name="T7" fmla="*/ 784492 h 3431"/>
                <a:gd name="T8" fmla="*/ 1650548 w 3333"/>
                <a:gd name="T9" fmla="*/ 409825 h 3431"/>
                <a:gd name="T10" fmla="*/ 1470069 w 3333"/>
                <a:gd name="T11" fmla="*/ 201502 h 3431"/>
                <a:gd name="T12" fmla="*/ 1470069 w 3333"/>
                <a:gd name="T13" fmla="*/ 79761 h 3431"/>
                <a:gd name="T14" fmla="*/ 1748658 w 3333"/>
                <a:gd name="T15" fmla="*/ 409825 h 3431"/>
                <a:gd name="T16" fmla="*/ 1443836 w 3333"/>
                <a:gd name="T17" fmla="*/ 903609 h 3431"/>
                <a:gd name="T18" fmla="*/ 880887 w 3333"/>
                <a:gd name="T19" fmla="*/ 1170179 h 3431"/>
                <a:gd name="T20" fmla="*/ 317413 w 3333"/>
                <a:gd name="T21" fmla="*/ 354202 h 3431"/>
                <a:gd name="T22" fmla="*/ 319512 w 3333"/>
                <a:gd name="T23" fmla="*/ 0 h 3431"/>
                <a:gd name="T24" fmla="*/ 1433343 w 3333"/>
                <a:gd name="T25" fmla="*/ 0 h 3431"/>
                <a:gd name="T26" fmla="*/ 1433343 w 3333"/>
                <a:gd name="T27" fmla="*/ 354202 h 3431"/>
                <a:gd name="T28" fmla="*/ 880887 w 3333"/>
                <a:gd name="T29" fmla="*/ 1170179 h 3431"/>
                <a:gd name="T30" fmla="*/ 600724 w 3333"/>
                <a:gd name="T31" fmla="*/ 108097 h 3431"/>
                <a:gd name="T32" fmla="*/ 462217 w 3333"/>
                <a:gd name="T33" fmla="*/ 107573 h 3431"/>
                <a:gd name="T34" fmla="*/ 888757 w 3333"/>
                <a:gd name="T35" fmla="*/ 1071527 h 3431"/>
                <a:gd name="T36" fmla="*/ 600724 w 3333"/>
                <a:gd name="T37" fmla="*/ 108097 h 3431"/>
                <a:gd name="T38" fmla="*/ 304822 w 3333"/>
                <a:gd name="T39" fmla="*/ 784492 h 3431"/>
                <a:gd name="T40" fmla="*/ 324758 w 3333"/>
                <a:gd name="T41" fmla="*/ 783443 h 3431"/>
                <a:gd name="T42" fmla="*/ 380371 w 3333"/>
                <a:gd name="T43" fmla="*/ 893114 h 3431"/>
                <a:gd name="T44" fmla="*/ 304822 w 3333"/>
                <a:gd name="T45" fmla="*/ 903609 h 3431"/>
                <a:gd name="T46" fmla="*/ 0 w 3333"/>
                <a:gd name="T47" fmla="*/ 409825 h 3431"/>
                <a:gd name="T48" fmla="*/ 278589 w 3333"/>
                <a:gd name="T49" fmla="*/ 79761 h 3431"/>
                <a:gd name="T50" fmla="*/ 278589 w 3333"/>
                <a:gd name="T51" fmla="*/ 201502 h 3431"/>
                <a:gd name="T52" fmla="*/ 98110 w 3333"/>
                <a:gd name="T53" fmla="*/ 409825 h 3431"/>
                <a:gd name="T54" fmla="*/ 304822 w 3333"/>
                <a:gd name="T55" fmla="*/ 784492 h 3431"/>
                <a:gd name="T56" fmla="*/ 776482 w 3333"/>
                <a:gd name="T57" fmla="*/ 1318157 h 3431"/>
                <a:gd name="T58" fmla="*/ 871443 w 3333"/>
                <a:gd name="T59" fmla="*/ 1223178 h 3431"/>
                <a:gd name="T60" fmla="*/ 966405 w 3333"/>
                <a:gd name="T61" fmla="*/ 1318157 h 3431"/>
                <a:gd name="T62" fmla="*/ 871443 w 3333"/>
                <a:gd name="T63" fmla="*/ 1413661 h 3431"/>
                <a:gd name="T64" fmla="*/ 776482 w 3333"/>
                <a:gd name="T65" fmla="*/ 1318157 h 3431"/>
                <a:gd name="T66" fmla="*/ 1147934 w 3333"/>
                <a:gd name="T67" fmla="*/ 1530679 h 3431"/>
                <a:gd name="T68" fmla="*/ 1057694 w 3333"/>
                <a:gd name="T69" fmla="*/ 1620410 h 3431"/>
                <a:gd name="T70" fmla="*/ 695686 w 3333"/>
                <a:gd name="T71" fmla="*/ 1620410 h 3431"/>
                <a:gd name="T72" fmla="*/ 605446 w 3333"/>
                <a:gd name="T73" fmla="*/ 1530679 h 3431"/>
                <a:gd name="T74" fmla="*/ 695686 w 3333"/>
                <a:gd name="T75" fmla="*/ 1440423 h 3431"/>
                <a:gd name="T76" fmla="*/ 1057694 w 3333"/>
                <a:gd name="T77" fmla="*/ 1440423 h 3431"/>
                <a:gd name="T78" fmla="*/ 1147934 w 3333"/>
                <a:gd name="T79" fmla="*/ 1530679 h 3431"/>
                <a:gd name="T80" fmla="*/ 515206 w 3333"/>
                <a:gd name="T81" fmla="*/ 1656617 h 3431"/>
                <a:gd name="T82" fmla="*/ 1199350 w 3333"/>
                <a:gd name="T83" fmla="*/ 1656617 h 3431"/>
                <a:gd name="T84" fmla="*/ 1289589 w 3333"/>
                <a:gd name="T85" fmla="*/ 1800397 h 3431"/>
                <a:gd name="T86" fmla="*/ 425491 w 3333"/>
                <a:gd name="T87" fmla="*/ 1800397 h 3431"/>
                <a:gd name="T88" fmla="*/ 515206 w 3333"/>
                <a:gd name="T89" fmla="*/ 1656617 h 3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33" h="3431">
                  <a:moveTo>
                    <a:pt x="2752" y="1722"/>
                  </a:moveTo>
                  <a:cubicBezTo>
                    <a:pt x="2703" y="1722"/>
                    <a:pt x="2655" y="1715"/>
                    <a:pt x="2608" y="1702"/>
                  </a:cubicBezTo>
                  <a:cubicBezTo>
                    <a:pt x="2647" y="1637"/>
                    <a:pt x="2683" y="1567"/>
                    <a:pt x="2714" y="1493"/>
                  </a:cubicBezTo>
                  <a:cubicBezTo>
                    <a:pt x="2727" y="1494"/>
                    <a:pt x="2740" y="1495"/>
                    <a:pt x="2753" y="1495"/>
                  </a:cubicBezTo>
                  <a:cubicBezTo>
                    <a:pt x="3011" y="1495"/>
                    <a:pt x="3146" y="1093"/>
                    <a:pt x="3146" y="781"/>
                  </a:cubicBezTo>
                  <a:cubicBezTo>
                    <a:pt x="3146" y="520"/>
                    <a:pt x="3000" y="384"/>
                    <a:pt x="2802" y="384"/>
                  </a:cubicBezTo>
                  <a:cubicBezTo>
                    <a:pt x="2802" y="304"/>
                    <a:pt x="2802" y="221"/>
                    <a:pt x="2802" y="152"/>
                  </a:cubicBezTo>
                  <a:cubicBezTo>
                    <a:pt x="3104" y="152"/>
                    <a:pt x="3333" y="394"/>
                    <a:pt x="3333" y="781"/>
                  </a:cubicBezTo>
                  <a:cubicBezTo>
                    <a:pt x="3333" y="1218"/>
                    <a:pt x="3114" y="1722"/>
                    <a:pt x="2752" y="1722"/>
                  </a:cubicBezTo>
                  <a:close/>
                  <a:moveTo>
                    <a:pt x="1679" y="2230"/>
                  </a:moveTo>
                  <a:cubicBezTo>
                    <a:pt x="1110" y="2230"/>
                    <a:pt x="605" y="1534"/>
                    <a:pt x="605" y="675"/>
                  </a:cubicBezTo>
                  <a:cubicBezTo>
                    <a:pt x="605" y="633"/>
                    <a:pt x="607" y="42"/>
                    <a:pt x="609" y="0"/>
                  </a:cubicBezTo>
                  <a:cubicBezTo>
                    <a:pt x="2732" y="0"/>
                    <a:pt x="2732" y="0"/>
                    <a:pt x="2732" y="0"/>
                  </a:cubicBezTo>
                  <a:cubicBezTo>
                    <a:pt x="2735" y="42"/>
                    <a:pt x="2732" y="633"/>
                    <a:pt x="2732" y="675"/>
                  </a:cubicBezTo>
                  <a:cubicBezTo>
                    <a:pt x="2732" y="1534"/>
                    <a:pt x="2249" y="2230"/>
                    <a:pt x="1679" y="2230"/>
                  </a:cubicBezTo>
                  <a:close/>
                  <a:moveTo>
                    <a:pt x="1145" y="206"/>
                  </a:moveTo>
                  <a:cubicBezTo>
                    <a:pt x="881" y="205"/>
                    <a:pt x="881" y="205"/>
                    <a:pt x="881" y="205"/>
                  </a:cubicBezTo>
                  <a:cubicBezTo>
                    <a:pt x="881" y="205"/>
                    <a:pt x="854" y="1982"/>
                    <a:pt x="1694" y="2042"/>
                  </a:cubicBezTo>
                  <a:cubicBezTo>
                    <a:pt x="1051" y="1570"/>
                    <a:pt x="1145" y="206"/>
                    <a:pt x="1145" y="206"/>
                  </a:cubicBezTo>
                  <a:close/>
                  <a:moveTo>
                    <a:pt x="581" y="1495"/>
                  </a:moveTo>
                  <a:cubicBezTo>
                    <a:pt x="594" y="1495"/>
                    <a:pt x="606" y="1494"/>
                    <a:pt x="619" y="1493"/>
                  </a:cubicBezTo>
                  <a:cubicBezTo>
                    <a:pt x="650" y="1567"/>
                    <a:pt x="686" y="1637"/>
                    <a:pt x="725" y="1702"/>
                  </a:cubicBezTo>
                  <a:cubicBezTo>
                    <a:pt x="679" y="1715"/>
                    <a:pt x="630" y="1722"/>
                    <a:pt x="581" y="1722"/>
                  </a:cubicBezTo>
                  <a:cubicBezTo>
                    <a:pt x="219" y="1722"/>
                    <a:pt x="0" y="1218"/>
                    <a:pt x="0" y="781"/>
                  </a:cubicBezTo>
                  <a:cubicBezTo>
                    <a:pt x="0" y="394"/>
                    <a:pt x="229" y="152"/>
                    <a:pt x="531" y="152"/>
                  </a:cubicBezTo>
                  <a:cubicBezTo>
                    <a:pt x="531" y="221"/>
                    <a:pt x="531" y="304"/>
                    <a:pt x="531" y="384"/>
                  </a:cubicBezTo>
                  <a:cubicBezTo>
                    <a:pt x="333" y="384"/>
                    <a:pt x="187" y="520"/>
                    <a:pt x="187" y="781"/>
                  </a:cubicBezTo>
                  <a:cubicBezTo>
                    <a:pt x="187" y="1093"/>
                    <a:pt x="322" y="1495"/>
                    <a:pt x="581" y="1495"/>
                  </a:cubicBezTo>
                  <a:close/>
                  <a:moveTo>
                    <a:pt x="1480" y="2512"/>
                  </a:moveTo>
                  <a:cubicBezTo>
                    <a:pt x="1480" y="2412"/>
                    <a:pt x="1561" y="2331"/>
                    <a:pt x="1661" y="2331"/>
                  </a:cubicBezTo>
                  <a:cubicBezTo>
                    <a:pt x="1761" y="2331"/>
                    <a:pt x="1842" y="2412"/>
                    <a:pt x="1842" y="2512"/>
                  </a:cubicBezTo>
                  <a:cubicBezTo>
                    <a:pt x="1842" y="2613"/>
                    <a:pt x="1761" y="2694"/>
                    <a:pt x="1661" y="2694"/>
                  </a:cubicBezTo>
                  <a:cubicBezTo>
                    <a:pt x="1561" y="2694"/>
                    <a:pt x="1480" y="2613"/>
                    <a:pt x="1480" y="2512"/>
                  </a:cubicBezTo>
                  <a:close/>
                  <a:moveTo>
                    <a:pt x="2188" y="2917"/>
                  </a:moveTo>
                  <a:cubicBezTo>
                    <a:pt x="2188" y="3011"/>
                    <a:pt x="2111" y="3088"/>
                    <a:pt x="2016" y="3088"/>
                  </a:cubicBezTo>
                  <a:cubicBezTo>
                    <a:pt x="1326" y="3088"/>
                    <a:pt x="1326" y="3088"/>
                    <a:pt x="1326" y="3088"/>
                  </a:cubicBezTo>
                  <a:cubicBezTo>
                    <a:pt x="1231" y="3088"/>
                    <a:pt x="1154" y="3011"/>
                    <a:pt x="1154" y="2917"/>
                  </a:cubicBezTo>
                  <a:cubicBezTo>
                    <a:pt x="1154" y="2822"/>
                    <a:pt x="1231" y="2745"/>
                    <a:pt x="1326" y="2745"/>
                  </a:cubicBezTo>
                  <a:cubicBezTo>
                    <a:pt x="2016" y="2745"/>
                    <a:pt x="2016" y="2745"/>
                    <a:pt x="2016" y="2745"/>
                  </a:cubicBezTo>
                  <a:cubicBezTo>
                    <a:pt x="2111" y="2745"/>
                    <a:pt x="2188" y="2822"/>
                    <a:pt x="2188" y="2917"/>
                  </a:cubicBezTo>
                  <a:close/>
                  <a:moveTo>
                    <a:pt x="982" y="3157"/>
                  </a:moveTo>
                  <a:cubicBezTo>
                    <a:pt x="2286" y="3157"/>
                    <a:pt x="2286" y="3157"/>
                    <a:pt x="2286" y="3157"/>
                  </a:cubicBezTo>
                  <a:cubicBezTo>
                    <a:pt x="2441" y="3157"/>
                    <a:pt x="2458" y="3337"/>
                    <a:pt x="2458" y="3431"/>
                  </a:cubicBezTo>
                  <a:cubicBezTo>
                    <a:pt x="1750" y="3431"/>
                    <a:pt x="1506" y="3431"/>
                    <a:pt x="811" y="3431"/>
                  </a:cubicBezTo>
                  <a:cubicBezTo>
                    <a:pt x="811" y="3337"/>
                    <a:pt x="823" y="3157"/>
                    <a:pt x="982" y="3157"/>
                  </a:cubicBezTo>
                  <a:close/>
                </a:path>
              </a:pathLst>
            </a:custGeom>
            <a:solidFill>
              <a:schemeClr val="bg1">
                <a:alpha val="88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方正小标宋_GBK" panose="03000509000000000000" charset="-122"/>
                <a:ea typeface="方正小标宋_GBK" panose="03000509000000000000" charset="-122"/>
                <a:cs typeface="方正小标宋_GBK" panose="03000509000000000000" charset="-122"/>
              </a:endParaRPr>
            </a:p>
          </p:txBody>
        </p:sp>
      </p:grpSp>
      <p:grpSp>
        <p:nvGrpSpPr>
          <p:cNvPr id="34" name="组合 33"/>
          <p:cNvGrpSpPr/>
          <p:nvPr/>
        </p:nvGrpSpPr>
        <p:grpSpPr>
          <a:xfrm>
            <a:off x="5046109" y="1847962"/>
            <a:ext cx="1362076" cy="1720850"/>
            <a:chOff x="5361798" y="1924164"/>
            <a:chExt cx="1362076" cy="1720850"/>
          </a:xfrm>
        </p:grpSpPr>
        <p:sp>
          <p:nvSpPr>
            <p:cNvPr id="35" name="MH_Other_3"/>
            <p:cNvSpPr/>
            <p:nvPr>
              <p:custDataLst>
                <p:tags r:id="rId8"/>
              </p:custDataLst>
            </p:nvPr>
          </p:nvSpPr>
          <p:spPr bwMode="auto">
            <a:xfrm>
              <a:off x="5361798" y="1924164"/>
              <a:ext cx="681038" cy="1720850"/>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rgbClr val="5B9BD5"/>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36" name="MH_Other_4"/>
            <p:cNvSpPr/>
            <p:nvPr>
              <p:custDataLst>
                <p:tags r:id="rId9"/>
              </p:custDataLst>
            </p:nvPr>
          </p:nvSpPr>
          <p:spPr bwMode="auto">
            <a:xfrm>
              <a:off x="6042837" y="1924164"/>
              <a:ext cx="681037" cy="1720850"/>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rgbClr val="00B0F0"/>
            </a:solidFill>
            <a:ln>
              <a:noFill/>
            </a:ln>
          </p:spPr>
          <p:txBody>
            <a:bodyPr lIns="68580" tIns="34290" rIns="68580" bIns="34290"/>
            <a:lstStyle/>
            <a:p>
              <a:pPr fontAlgn="auto">
                <a:spcBef>
                  <a:spcPts val="0"/>
                </a:spcBef>
                <a:spcAft>
                  <a:spcPts val="0"/>
                </a:spcAft>
                <a:defRPr/>
              </a:pPr>
              <a:endParaRPr lang="zh-CN" altLang="en-US" kern="0">
                <a:solidFill>
                  <a:prstClr val="black"/>
                </a:solidFill>
                <a:latin typeface="+mn-lt"/>
                <a:ea typeface="方正小标宋_GBK" panose="03000509000000000000" charset="-122"/>
                <a:cs typeface="方正小标宋_GBK" panose="03000509000000000000" charset="-122"/>
              </a:endParaRPr>
            </a:p>
          </p:txBody>
        </p:sp>
        <p:sp>
          <p:nvSpPr>
            <p:cNvPr id="37" name="KSO_Shape"/>
            <p:cNvSpPr/>
            <p:nvPr/>
          </p:nvSpPr>
          <p:spPr bwMode="auto">
            <a:xfrm>
              <a:off x="5716444" y="2452242"/>
              <a:ext cx="652785" cy="545073"/>
            </a:xfrm>
            <a:custGeom>
              <a:avLst/>
              <a:gdLst>
                <a:gd name="T0" fmla="*/ 1009307 w 2289175"/>
                <a:gd name="T1" fmla="*/ 1299506 h 2209800"/>
                <a:gd name="T2" fmla="*/ 693568 w 2289175"/>
                <a:gd name="T3" fmla="*/ 1298185 h 2209800"/>
                <a:gd name="T4" fmla="*/ 1451869 w 2289175"/>
                <a:gd name="T5" fmla="*/ 1294673 h 2209800"/>
                <a:gd name="T6" fmla="*/ 252326 w 2289175"/>
                <a:gd name="T7" fmla="*/ 1293352 h 2209800"/>
                <a:gd name="T8" fmla="*/ 1451869 w 2289175"/>
                <a:gd name="T9" fmla="*/ 1058774 h 2209800"/>
                <a:gd name="T10" fmla="*/ 252326 w 2289175"/>
                <a:gd name="T11" fmla="*/ 1057453 h 2209800"/>
                <a:gd name="T12" fmla="*/ 1009307 w 2289175"/>
                <a:gd name="T13" fmla="*/ 1023493 h 2209800"/>
                <a:gd name="T14" fmla="*/ 693568 w 2289175"/>
                <a:gd name="T15" fmla="*/ 1022172 h 2209800"/>
                <a:gd name="T16" fmla="*/ 1672753 w 2289175"/>
                <a:gd name="T17" fmla="*/ 821818 h 2209800"/>
                <a:gd name="T18" fmla="*/ 252326 w 2289175"/>
                <a:gd name="T19" fmla="*/ 819176 h 2209800"/>
                <a:gd name="T20" fmla="*/ 473476 w 2289175"/>
                <a:gd name="T21" fmla="*/ 819176 h 2209800"/>
                <a:gd name="T22" fmla="*/ 1229928 w 2289175"/>
                <a:gd name="T23" fmla="*/ 744839 h 2209800"/>
                <a:gd name="T24" fmla="*/ 915509 w 2289175"/>
                <a:gd name="T25" fmla="*/ 743518 h 2209800"/>
                <a:gd name="T26" fmla="*/ 1229928 w 2289175"/>
                <a:gd name="T27" fmla="*/ 464864 h 2209800"/>
                <a:gd name="T28" fmla="*/ 915509 w 2289175"/>
                <a:gd name="T29" fmla="*/ 463544 h 2209800"/>
                <a:gd name="T30" fmla="*/ 632534 w 2289175"/>
                <a:gd name="T31" fmla="*/ 349491 h 2209800"/>
                <a:gd name="T32" fmla="*/ 620380 w 2289175"/>
                <a:gd name="T33" fmla="*/ 355302 h 2209800"/>
                <a:gd name="T34" fmla="*/ 614567 w 2289175"/>
                <a:gd name="T35" fmla="*/ 367454 h 2209800"/>
                <a:gd name="T36" fmla="*/ 1322667 w 2289175"/>
                <a:gd name="T37" fmla="*/ 369831 h 2209800"/>
                <a:gd name="T38" fmla="*/ 1319497 w 2289175"/>
                <a:gd name="T39" fmla="*/ 358473 h 2209800"/>
                <a:gd name="T40" fmla="*/ 1306550 w 2289175"/>
                <a:gd name="T41" fmla="*/ 349755 h 2209800"/>
                <a:gd name="T42" fmla="*/ 1139829 w 2289175"/>
                <a:gd name="T43" fmla="*/ 0 h 2209800"/>
                <a:gd name="T44" fmla="*/ 1324252 w 2289175"/>
                <a:gd name="T45" fmla="*/ 228239 h 2209800"/>
                <a:gd name="T46" fmla="*/ 1358072 w 2289175"/>
                <a:gd name="T47" fmla="*/ 237749 h 2209800"/>
                <a:gd name="T48" fmla="*/ 1387929 w 2289175"/>
                <a:gd name="T49" fmla="*/ 255183 h 2209800"/>
                <a:gd name="T50" fmla="*/ 1412764 w 2289175"/>
                <a:gd name="T51" fmla="*/ 278694 h 2209800"/>
                <a:gd name="T52" fmla="*/ 1431524 w 2289175"/>
                <a:gd name="T53" fmla="*/ 307488 h 2209800"/>
                <a:gd name="T54" fmla="*/ 1442621 w 2289175"/>
                <a:gd name="T55" fmla="*/ 341038 h 2209800"/>
                <a:gd name="T56" fmla="*/ 1445527 w 2289175"/>
                <a:gd name="T57" fmla="*/ 695547 h 2209800"/>
                <a:gd name="T58" fmla="*/ 1665885 w 2289175"/>
                <a:gd name="T59" fmla="*/ 693698 h 2209800"/>
                <a:gd name="T60" fmla="*/ 1701025 w 2289175"/>
                <a:gd name="T61" fmla="*/ 700038 h 2209800"/>
                <a:gd name="T62" fmla="*/ 1732731 w 2289175"/>
                <a:gd name="T63" fmla="*/ 714038 h 2209800"/>
                <a:gd name="T64" fmla="*/ 1759681 w 2289175"/>
                <a:gd name="T65" fmla="*/ 735436 h 2209800"/>
                <a:gd name="T66" fmla="*/ 1781083 w 2289175"/>
                <a:gd name="T67" fmla="*/ 762381 h 2209800"/>
                <a:gd name="T68" fmla="*/ 1795350 w 2289175"/>
                <a:gd name="T69" fmla="*/ 793816 h 2209800"/>
                <a:gd name="T70" fmla="*/ 1801691 w 2289175"/>
                <a:gd name="T71" fmla="*/ 828950 h 2209800"/>
                <a:gd name="T72" fmla="*/ 1800370 w 2289175"/>
                <a:gd name="T73" fmla="*/ 1703601 h 2209800"/>
                <a:gd name="T74" fmla="*/ 0 w 2289175"/>
                <a:gd name="T75" fmla="*/ 1709941 h 2209800"/>
                <a:gd name="T76" fmla="*/ 123125 w 2289175"/>
                <a:gd name="T77" fmla="*/ 1683524 h 2209800"/>
                <a:gd name="T78" fmla="*/ 126295 w 2289175"/>
                <a:gd name="T79" fmla="*/ 806496 h 2209800"/>
                <a:gd name="T80" fmla="*/ 137393 w 2289175"/>
                <a:gd name="T81" fmla="*/ 773211 h 2209800"/>
                <a:gd name="T82" fmla="*/ 155888 w 2289175"/>
                <a:gd name="T83" fmla="*/ 744153 h 2209800"/>
                <a:gd name="T84" fmla="*/ 180989 w 2289175"/>
                <a:gd name="T85" fmla="*/ 720643 h 2209800"/>
                <a:gd name="T86" fmla="*/ 210581 w 2289175"/>
                <a:gd name="T87" fmla="*/ 703208 h 2209800"/>
                <a:gd name="T88" fmla="*/ 244664 w 2289175"/>
                <a:gd name="T89" fmla="*/ 693698 h 2209800"/>
                <a:gd name="T90" fmla="*/ 467399 w 2289175"/>
                <a:gd name="T91" fmla="*/ 692377 h 2209800"/>
                <a:gd name="T92" fmla="*/ 491707 w 2289175"/>
                <a:gd name="T93" fmla="*/ 362170 h 2209800"/>
                <a:gd name="T94" fmla="*/ 498048 w 2289175"/>
                <a:gd name="T95" fmla="*/ 327301 h 2209800"/>
                <a:gd name="T96" fmla="*/ 512315 w 2289175"/>
                <a:gd name="T97" fmla="*/ 295601 h 2209800"/>
                <a:gd name="T98" fmla="*/ 533717 w 2289175"/>
                <a:gd name="T99" fmla="*/ 268656 h 2209800"/>
                <a:gd name="T100" fmla="*/ 560403 w 2289175"/>
                <a:gd name="T101" fmla="*/ 247259 h 2209800"/>
                <a:gd name="T102" fmla="*/ 592373 w 2289175"/>
                <a:gd name="T103" fmla="*/ 232994 h 2209800"/>
                <a:gd name="T104" fmla="*/ 627250 w 2289175"/>
                <a:gd name="T105" fmla="*/ 226654 h 2209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89175" h="2209800">
                  <a:moveTo>
                    <a:pt x="1212850" y="1562100"/>
                  </a:moveTo>
                  <a:lnTo>
                    <a:pt x="1477963" y="1562100"/>
                  </a:lnTo>
                  <a:lnTo>
                    <a:pt x="1477963" y="1747838"/>
                  </a:lnTo>
                  <a:lnTo>
                    <a:pt x="1212850" y="1747838"/>
                  </a:lnTo>
                  <a:lnTo>
                    <a:pt x="1212850" y="1562100"/>
                  </a:lnTo>
                  <a:close/>
                  <a:moveTo>
                    <a:pt x="833437" y="1560513"/>
                  </a:moveTo>
                  <a:lnTo>
                    <a:pt x="1100137" y="1560513"/>
                  </a:lnTo>
                  <a:lnTo>
                    <a:pt x="1100137" y="1746251"/>
                  </a:lnTo>
                  <a:lnTo>
                    <a:pt x="833437" y="1746251"/>
                  </a:lnTo>
                  <a:lnTo>
                    <a:pt x="833437" y="1560513"/>
                  </a:lnTo>
                  <a:close/>
                  <a:moveTo>
                    <a:pt x="1744662" y="1556291"/>
                  </a:moveTo>
                  <a:lnTo>
                    <a:pt x="1744662" y="1740785"/>
                  </a:lnTo>
                  <a:lnTo>
                    <a:pt x="2010092" y="1740785"/>
                  </a:lnTo>
                  <a:lnTo>
                    <a:pt x="2010092" y="1556291"/>
                  </a:lnTo>
                  <a:lnTo>
                    <a:pt x="1744662" y="1556291"/>
                  </a:lnTo>
                  <a:close/>
                  <a:moveTo>
                    <a:pt x="303212" y="1554703"/>
                  </a:moveTo>
                  <a:lnTo>
                    <a:pt x="303212" y="1739197"/>
                  </a:lnTo>
                  <a:lnTo>
                    <a:pt x="568960" y="1739197"/>
                  </a:lnTo>
                  <a:lnTo>
                    <a:pt x="568960" y="1554703"/>
                  </a:lnTo>
                  <a:lnTo>
                    <a:pt x="303212" y="1554703"/>
                  </a:lnTo>
                  <a:close/>
                  <a:moveTo>
                    <a:pt x="1744662" y="1272723"/>
                  </a:moveTo>
                  <a:lnTo>
                    <a:pt x="1744662" y="1457852"/>
                  </a:lnTo>
                  <a:lnTo>
                    <a:pt x="2010092" y="1457852"/>
                  </a:lnTo>
                  <a:lnTo>
                    <a:pt x="2010092" y="1272723"/>
                  </a:lnTo>
                  <a:lnTo>
                    <a:pt x="1744662" y="1272723"/>
                  </a:lnTo>
                  <a:close/>
                  <a:moveTo>
                    <a:pt x="303212" y="1271135"/>
                  </a:moveTo>
                  <a:lnTo>
                    <a:pt x="303212" y="1456264"/>
                  </a:lnTo>
                  <a:lnTo>
                    <a:pt x="568960" y="1456264"/>
                  </a:lnTo>
                  <a:lnTo>
                    <a:pt x="568960" y="1271135"/>
                  </a:lnTo>
                  <a:lnTo>
                    <a:pt x="303212" y="1271135"/>
                  </a:lnTo>
                  <a:close/>
                  <a:moveTo>
                    <a:pt x="1212850" y="1230313"/>
                  </a:moveTo>
                  <a:lnTo>
                    <a:pt x="1477963" y="1230313"/>
                  </a:lnTo>
                  <a:lnTo>
                    <a:pt x="1477963" y="1414463"/>
                  </a:lnTo>
                  <a:lnTo>
                    <a:pt x="1212850" y="1414463"/>
                  </a:lnTo>
                  <a:lnTo>
                    <a:pt x="1212850" y="1230313"/>
                  </a:lnTo>
                  <a:close/>
                  <a:moveTo>
                    <a:pt x="833437" y="1228725"/>
                  </a:moveTo>
                  <a:lnTo>
                    <a:pt x="1100137" y="1228725"/>
                  </a:lnTo>
                  <a:lnTo>
                    <a:pt x="1100137" y="1412875"/>
                  </a:lnTo>
                  <a:lnTo>
                    <a:pt x="833437" y="1412875"/>
                  </a:lnTo>
                  <a:lnTo>
                    <a:pt x="833437" y="1228725"/>
                  </a:lnTo>
                  <a:close/>
                  <a:moveTo>
                    <a:pt x="1744662" y="986297"/>
                  </a:moveTo>
                  <a:lnTo>
                    <a:pt x="1744662" y="987885"/>
                  </a:lnTo>
                  <a:lnTo>
                    <a:pt x="1744662" y="1171426"/>
                  </a:lnTo>
                  <a:lnTo>
                    <a:pt x="2010092" y="1171426"/>
                  </a:lnTo>
                  <a:lnTo>
                    <a:pt x="2010092" y="987885"/>
                  </a:lnTo>
                  <a:lnTo>
                    <a:pt x="2010092" y="986297"/>
                  </a:lnTo>
                  <a:lnTo>
                    <a:pt x="2007870" y="986297"/>
                  </a:lnTo>
                  <a:lnTo>
                    <a:pt x="1746885" y="986297"/>
                  </a:lnTo>
                  <a:lnTo>
                    <a:pt x="1744662" y="986297"/>
                  </a:lnTo>
                  <a:close/>
                  <a:moveTo>
                    <a:pt x="303212" y="984709"/>
                  </a:moveTo>
                  <a:lnTo>
                    <a:pt x="303212" y="986297"/>
                  </a:lnTo>
                  <a:lnTo>
                    <a:pt x="303212" y="1169838"/>
                  </a:lnTo>
                  <a:lnTo>
                    <a:pt x="568960" y="1169838"/>
                  </a:lnTo>
                  <a:lnTo>
                    <a:pt x="568960" y="986297"/>
                  </a:lnTo>
                  <a:lnTo>
                    <a:pt x="568960" y="984709"/>
                  </a:lnTo>
                  <a:lnTo>
                    <a:pt x="566420" y="984709"/>
                  </a:lnTo>
                  <a:lnTo>
                    <a:pt x="305435" y="984709"/>
                  </a:lnTo>
                  <a:lnTo>
                    <a:pt x="303212" y="984709"/>
                  </a:lnTo>
                  <a:close/>
                  <a:moveTo>
                    <a:pt x="1212850" y="895350"/>
                  </a:moveTo>
                  <a:lnTo>
                    <a:pt x="1477963" y="895350"/>
                  </a:lnTo>
                  <a:lnTo>
                    <a:pt x="1477963" y="1079500"/>
                  </a:lnTo>
                  <a:lnTo>
                    <a:pt x="1212850" y="1079500"/>
                  </a:lnTo>
                  <a:lnTo>
                    <a:pt x="1212850" y="895350"/>
                  </a:lnTo>
                  <a:close/>
                  <a:moveTo>
                    <a:pt x="833437" y="893763"/>
                  </a:moveTo>
                  <a:lnTo>
                    <a:pt x="1100137" y="893763"/>
                  </a:lnTo>
                  <a:lnTo>
                    <a:pt x="1100137" y="1077913"/>
                  </a:lnTo>
                  <a:lnTo>
                    <a:pt x="833437" y="1077913"/>
                  </a:lnTo>
                  <a:lnTo>
                    <a:pt x="833437" y="893763"/>
                  </a:lnTo>
                  <a:close/>
                  <a:moveTo>
                    <a:pt x="1212850" y="558800"/>
                  </a:moveTo>
                  <a:lnTo>
                    <a:pt x="1477963" y="558800"/>
                  </a:lnTo>
                  <a:lnTo>
                    <a:pt x="1477963" y="744538"/>
                  </a:lnTo>
                  <a:lnTo>
                    <a:pt x="1212850" y="744538"/>
                  </a:lnTo>
                  <a:lnTo>
                    <a:pt x="1212850" y="558800"/>
                  </a:lnTo>
                  <a:close/>
                  <a:moveTo>
                    <a:pt x="833437" y="557213"/>
                  </a:moveTo>
                  <a:lnTo>
                    <a:pt x="1100137" y="557213"/>
                  </a:lnTo>
                  <a:lnTo>
                    <a:pt x="1100137" y="742951"/>
                  </a:lnTo>
                  <a:lnTo>
                    <a:pt x="833437" y="742951"/>
                  </a:lnTo>
                  <a:lnTo>
                    <a:pt x="833437" y="557213"/>
                  </a:lnTo>
                  <a:close/>
                  <a:moveTo>
                    <a:pt x="762952" y="419796"/>
                  </a:moveTo>
                  <a:lnTo>
                    <a:pt x="760095" y="420113"/>
                  </a:lnTo>
                  <a:lnTo>
                    <a:pt x="757872" y="420431"/>
                  </a:lnTo>
                  <a:lnTo>
                    <a:pt x="755332" y="421066"/>
                  </a:lnTo>
                  <a:lnTo>
                    <a:pt x="753110" y="421701"/>
                  </a:lnTo>
                  <a:lnTo>
                    <a:pt x="748982" y="423924"/>
                  </a:lnTo>
                  <a:lnTo>
                    <a:pt x="745490" y="427099"/>
                  </a:lnTo>
                  <a:lnTo>
                    <a:pt x="742315" y="430910"/>
                  </a:lnTo>
                  <a:lnTo>
                    <a:pt x="740092" y="434720"/>
                  </a:lnTo>
                  <a:lnTo>
                    <a:pt x="739140" y="436943"/>
                  </a:lnTo>
                  <a:lnTo>
                    <a:pt x="738822" y="439483"/>
                  </a:lnTo>
                  <a:lnTo>
                    <a:pt x="738505" y="441706"/>
                  </a:lnTo>
                  <a:lnTo>
                    <a:pt x="738188" y="444564"/>
                  </a:lnTo>
                  <a:lnTo>
                    <a:pt x="738188" y="2050075"/>
                  </a:lnTo>
                  <a:lnTo>
                    <a:pt x="762952" y="2050075"/>
                  </a:lnTo>
                  <a:lnTo>
                    <a:pt x="1589405" y="2050075"/>
                  </a:lnTo>
                  <a:lnTo>
                    <a:pt x="1589405" y="444564"/>
                  </a:lnTo>
                  <a:lnTo>
                    <a:pt x="1589405" y="441706"/>
                  </a:lnTo>
                  <a:lnTo>
                    <a:pt x="1589088" y="439483"/>
                  </a:lnTo>
                  <a:lnTo>
                    <a:pt x="1588770" y="436943"/>
                  </a:lnTo>
                  <a:lnTo>
                    <a:pt x="1587500" y="434720"/>
                  </a:lnTo>
                  <a:lnTo>
                    <a:pt x="1585595" y="430910"/>
                  </a:lnTo>
                  <a:lnTo>
                    <a:pt x="1582420" y="427099"/>
                  </a:lnTo>
                  <a:lnTo>
                    <a:pt x="1578928" y="423924"/>
                  </a:lnTo>
                  <a:lnTo>
                    <a:pt x="1574482" y="421701"/>
                  </a:lnTo>
                  <a:lnTo>
                    <a:pt x="1572578" y="421066"/>
                  </a:lnTo>
                  <a:lnTo>
                    <a:pt x="1570038" y="420431"/>
                  </a:lnTo>
                  <a:lnTo>
                    <a:pt x="1567498" y="420113"/>
                  </a:lnTo>
                  <a:lnTo>
                    <a:pt x="1564958" y="419796"/>
                  </a:lnTo>
                  <a:lnTo>
                    <a:pt x="762952" y="419796"/>
                  </a:lnTo>
                  <a:close/>
                  <a:moveTo>
                    <a:pt x="1252855" y="0"/>
                  </a:moveTo>
                  <a:lnTo>
                    <a:pt x="1369695" y="0"/>
                  </a:lnTo>
                  <a:lnTo>
                    <a:pt x="1369695" y="272454"/>
                  </a:lnTo>
                  <a:lnTo>
                    <a:pt x="1564958" y="272454"/>
                  </a:lnTo>
                  <a:lnTo>
                    <a:pt x="1574165" y="272454"/>
                  </a:lnTo>
                  <a:lnTo>
                    <a:pt x="1582738" y="273407"/>
                  </a:lnTo>
                  <a:lnTo>
                    <a:pt x="1591310" y="274360"/>
                  </a:lnTo>
                  <a:lnTo>
                    <a:pt x="1599565" y="275947"/>
                  </a:lnTo>
                  <a:lnTo>
                    <a:pt x="1607820" y="278170"/>
                  </a:lnTo>
                  <a:lnTo>
                    <a:pt x="1616392" y="280076"/>
                  </a:lnTo>
                  <a:lnTo>
                    <a:pt x="1624012" y="282616"/>
                  </a:lnTo>
                  <a:lnTo>
                    <a:pt x="1631950" y="285791"/>
                  </a:lnTo>
                  <a:lnTo>
                    <a:pt x="1639570" y="289284"/>
                  </a:lnTo>
                  <a:lnTo>
                    <a:pt x="1646872" y="293412"/>
                  </a:lnTo>
                  <a:lnTo>
                    <a:pt x="1654175" y="297223"/>
                  </a:lnTo>
                  <a:lnTo>
                    <a:pt x="1661160" y="301669"/>
                  </a:lnTo>
                  <a:lnTo>
                    <a:pt x="1667828" y="306749"/>
                  </a:lnTo>
                  <a:lnTo>
                    <a:pt x="1674495" y="311830"/>
                  </a:lnTo>
                  <a:lnTo>
                    <a:pt x="1680845" y="316911"/>
                  </a:lnTo>
                  <a:lnTo>
                    <a:pt x="1686560" y="322944"/>
                  </a:lnTo>
                  <a:lnTo>
                    <a:pt x="1692275" y="328660"/>
                  </a:lnTo>
                  <a:lnTo>
                    <a:pt x="1697672" y="335011"/>
                  </a:lnTo>
                  <a:lnTo>
                    <a:pt x="1702752" y="341362"/>
                  </a:lnTo>
                  <a:lnTo>
                    <a:pt x="1707515" y="348348"/>
                  </a:lnTo>
                  <a:lnTo>
                    <a:pt x="1712278" y="355334"/>
                  </a:lnTo>
                  <a:lnTo>
                    <a:pt x="1716088" y="362637"/>
                  </a:lnTo>
                  <a:lnTo>
                    <a:pt x="1720215" y="369623"/>
                  </a:lnTo>
                  <a:lnTo>
                    <a:pt x="1723708" y="377562"/>
                  </a:lnTo>
                  <a:lnTo>
                    <a:pt x="1726565" y="385501"/>
                  </a:lnTo>
                  <a:lnTo>
                    <a:pt x="1729105" y="393439"/>
                  </a:lnTo>
                  <a:lnTo>
                    <a:pt x="1731645" y="401696"/>
                  </a:lnTo>
                  <a:lnTo>
                    <a:pt x="1733550" y="409952"/>
                  </a:lnTo>
                  <a:lnTo>
                    <a:pt x="1735138" y="418208"/>
                  </a:lnTo>
                  <a:lnTo>
                    <a:pt x="1736408" y="426782"/>
                  </a:lnTo>
                  <a:lnTo>
                    <a:pt x="1736725" y="435355"/>
                  </a:lnTo>
                  <a:lnTo>
                    <a:pt x="1737042" y="444564"/>
                  </a:lnTo>
                  <a:lnTo>
                    <a:pt x="1737042" y="836098"/>
                  </a:lnTo>
                  <a:lnTo>
                    <a:pt x="1749425" y="834192"/>
                  </a:lnTo>
                  <a:lnTo>
                    <a:pt x="1755140" y="833875"/>
                  </a:lnTo>
                  <a:lnTo>
                    <a:pt x="1761490" y="833557"/>
                  </a:lnTo>
                  <a:lnTo>
                    <a:pt x="1992948" y="833557"/>
                  </a:lnTo>
                  <a:lnTo>
                    <a:pt x="2001838" y="833875"/>
                  </a:lnTo>
                  <a:lnTo>
                    <a:pt x="2010728" y="834192"/>
                  </a:lnTo>
                  <a:lnTo>
                    <a:pt x="2019300" y="835463"/>
                  </a:lnTo>
                  <a:lnTo>
                    <a:pt x="2027555" y="837050"/>
                  </a:lnTo>
                  <a:lnTo>
                    <a:pt x="2035810" y="838956"/>
                  </a:lnTo>
                  <a:lnTo>
                    <a:pt x="2044065" y="841496"/>
                  </a:lnTo>
                  <a:lnTo>
                    <a:pt x="2052002" y="844036"/>
                  </a:lnTo>
                  <a:lnTo>
                    <a:pt x="2059940" y="846894"/>
                  </a:lnTo>
                  <a:lnTo>
                    <a:pt x="2067560" y="850387"/>
                  </a:lnTo>
                  <a:lnTo>
                    <a:pt x="2074862" y="854515"/>
                  </a:lnTo>
                  <a:lnTo>
                    <a:pt x="2082165" y="858326"/>
                  </a:lnTo>
                  <a:lnTo>
                    <a:pt x="2089468" y="863089"/>
                  </a:lnTo>
                  <a:lnTo>
                    <a:pt x="2096135" y="867852"/>
                  </a:lnTo>
                  <a:lnTo>
                    <a:pt x="2102485" y="872933"/>
                  </a:lnTo>
                  <a:lnTo>
                    <a:pt x="2108518" y="878331"/>
                  </a:lnTo>
                  <a:lnTo>
                    <a:pt x="2114550" y="884047"/>
                  </a:lnTo>
                  <a:lnTo>
                    <a:pt x="2120582" y="889763"/>
                  </a:lnTo>
                  <a:lnTo>
                    <a:pt x="2125662" y="896114"/>
                  </a:lnTo>
                  <a:lnTo>
                    <a:pt x="2130742" y="902782"/>
                  </a:lnTo>
                  <a:lnTo>
                    <a:pt x="2135822" y="909451"/>
                  </a:lnTo>
                  <a:lnTo>
                    <a:pt x="2140268" y="916437"/>
                  </a:lnTo>
                  <a:lnTo>
                    <a:pt x="2144395" y="923740"/>
                  </a:lnTo>
                  <a:lnTo>
                    <a:pt x="2147888" y="931044"/>
                  </a:lnTo>
                  <a:lnTo>
                    <a:pt x="2151698" y="938665"/>
                  </a:lnTo>
                  <a:lnTo>
                    <a:pt x="2154555" y="946604"/>
                  </a:lnTo>
                  <a:lnTo>
                    <a:pt x="2157412" y="954225"/>
                  </a:lnTo>
                  <a:lnTo>
                    <a:pt x="2159952" y="962481"/>
                  </a:lnTo>
                  <a:lnTo>
                    <a:pt x="2161540" y="970737"/>
                  </a:lnTo>
                  <a:lnTo>
                    <a:pt x="2162810" y="979628"/>
                  </a:lnTo>
                  <a:lnTo>
                    <a:pt x="2164080" y="987885"/>
                  </a:lnTo>
                  <a:lnTo>
                    <a:pt x="2165032" y="996458"/>
                  </a:lnTo>
                  <a:lnTo>
                    <a:pt x="2165032" y="1005667"/>
                  </a:lnTo>
                  <a:lnTo>
                    <a:pt x="2165032" y="2025306"/>
                  </a:lnTo>
                  <a:lnTo>
                    <a:pt x="2165032" y="2032927"/>
                  </a:lnTo>
                  <a:lnTo>
                    <a:pt x="2164080" y="2040548"/>
                  </a:lnTo>
                  <a:lnTo>
                    <a:pt x="2163445" y="2047852"/>
                  </a:lnTo>
                  <a:lnTo>
                    <a:pt x="2162175" y="2055473"/>
                  </a:lnTo>
                  <a:lnTo>
                    <a:pt x="2289175" y="2055473"/>
                  </a:lnTo>
                  <a:lnTo>
                    <a:pt x="2289175" y="2209800"/>
                  </a:lnTo>
                  <a:lnTo>
                    <a:pt x="0" y="2209800"/>
                  </a:lnTo>
                  <a:lnTo>
                    <a:pt x="0" y="2055473"/>
                  </a:lnTo>
                  <a:lnTo>
                    <a:pt x="151765" y="2055473"/>
                  </a:lnTo>
                  <a:lnTo>
                    <a:pt x="150178" y="2047534"/>
                  </a:lnTo>
                  <a:lnTo>
                    <a:pt x="149225" y="2039596"/>
                  </a:lnTo>
                  <a:lnTo>
                    <a:pt x="148590" y="2031975"/>
                  </a:lnTo>
                  <a:lnTo>
                    <a:pt x="147955" y="2023718"/>
                  </a:lnTo>
                  <a:lnTo>
                    <a:pt x="147955" y="1004079"/>
                  </a:lnTo>
                  <a:lnTo>
                    <a:pt x="148590" y="994871"/>
                  </a:lnTo>
                  <a:lnTo>
                    <a:pt x="149225" y="986297"/>
                  </a:lnTo>
                  <a:lnTo>
                    <a:pt x="150178" y="977723"/>
                  </a:lnTo>
                  <a:lnTo>
                    <a:pt x="151765" y="969467"/>
                  </a:lnTo>
                  <a:lnTo>
                    <a:pt x="153670" y="960893"/>
                  </a:lnTo>
                  <a:lnTo>
                    <a:pt x="155892" y="952637"/>
                  </a:lnTo>
                  <a:lnTo>
                    <a:pt x="158750" y="945016"/>
                  </a:lnTo>
                  <a:lnTo>
                    <a:pt x="161925" y="937077"/>
                  </a:lnTo>
                  <a:lnTo>
                    <a:pt x="165100" y="929456"/>
                  </a:lnTo>
                  <a:lnTo>
                    <a:pt x="168910" y="922153"/>
                  </a:lnTo>
                  <a:lnTo>
                    <a:pt x="173355" y="914849"/>
                  </a:lnTo>
                  <a:lnTo>
                    <a:pt x="177482" y="907863"/>
                  </a:lnTo>
                  <a:lnTo>
                    <a:pt x="182245" y="901195"/>
                  </a:lnTo>
                  <a:lnTo>
                    <a:pt x="187325" y="894526"/>
                  </a:lnTo>
                  <a:lnTo>
                    <a:pt x="193040" y="888175"/>
                  </a:lnTo>
                  <a:lnTo>
                    <a:pt x="198438" y="882459"/>
                  </a:lnTo>
                  <a:lnTo>
                    <a:pt x="204788" y="876744"/>
                  </a:lnTo>
                  <a:lnTo>
                    <a:pt x="210820" y="871345"/>
                  </a:lnTo>
                  <a:lnTo>
                    <a:pt x="217488" y="866265"/>
                  </a:lnTo>
                  <a:lnTo>
                    <a:pt x="224155" y="861501"/>
                  </a:lnTo>
                  <a:lnTo>
                    <a:pt x="231140" y="856738"/>
                  </a:lnTo>
                  <a:lnTo>
                    <a:pt x="238125" y="852928"/>
                  </a:lnTo>
                  <a:lnTo>
                    <a:pt x="245745" y="848800"/>
                  </a:lnTo>
                  <a:lnTo>
                    <a:pt x="253048" y="845307"/>
                  </a:lnTo>
                  <a:lnTo>
                    <a:pt x="260985" y="842449"/>
                  </a:lnTo>
                  <a:lnTo>
                    <a:pt x="268922" y="839908"/>
                  </a:lnTo>
                  <a:lnTo>
                    <a:pt x="277178" y="837368"/>
                  </a:lnTo>
                  <a:lnTo>
                    <a:pt x="285432" y="835463"/>
                  </a:lnTo>
                  <a:lnTo>
                    <a:pt x="294005" y="833875"/>
                  </a:lnTo>
                  <a:lnTo>
                    <a:pt x="302260" y="832605"/>
                  </a:lnTo>
                  <a:lnTo>
                    <a:pt x="311468" y="832287"/>
                  </a:lnTo>
                  <a:lnTo>
                    <a:pt x="320040" y="831970"/>
                  </a:lnTo>
                  <a:lnTo>
                    <a:pt x="551498" y="831970"/>
                  </a:lnTo>
                  <a:lnTo>
                    <a:pt x="561658" y="832287"/>
                  </a:lnTo>
                  <a:lnTo>
                    <a:pt x="571500" y="833240"/>
                  </a:lnTo>
                  <a:lnTo>
                    <a:pt x="581342" y="834828"/>
                  </a:lnTo>
                  <a:lnTo>
                    <a:pt x="590868" y="836733"/>
                  </a:lnTo>
                  <a:lnTo>
                    <a:pt x="590868" y="444564"/>
                  </a:lnTo>
                  <a:lnTo>
                    <a:pt x="590868" y="435355"/>
                  </a:lnTo>
                  <a:lnTo>
                    <a:pt x="591820" y="426782"/>
                  </a:lnTo>
                  <a:lnTo>
                    <a:pt x="592772" y="418208"/>
                  </a:lnTo>
                  <a:lnTo>
                    <a:pt x="594360" y="409952"/>
                  </a:lnTo>
                  <a:lnTo>
                    <a:pt x="595948" y="401696"/>
                  </a:lnTo>
                  <a:lnTo>
                    <a:pt x="598488" y="393439"/>
                  </a:lnTo>
                  <a:lnTo>
                    <a:pt x="601028" y="385501"/>
                  </a:lnTo>
                  <a:lnTo>
                    <a:pt x="604202" y="377562"/>
                  </a:lnTo>
                  <a:lnTo>
                    <a:pt x="607695" y="369623"/>
                  </a:lnTo>
                  <a:lnTo>
                    <a:pt x="611822" y="362637"/>
                  </a:lnTo>
                  <a:lnTo>
                    <a:pt x="615632" y="355334"/>
                  </a:lnTo>
                  <a:lnTo>
                    <a:pt x="620078" y="348348"/>
                  </a:lnTo>
                  <a:lnTo>
                    <a:pt x="625158" y="341362"/>
                  </a:lnTo>
                  <a:lnTo>
                    <a:pt x="630238" y="335011"/>
                  </a:lnTo>
                  <a:lnTo>
                    <a:pt x="635318" y="328660"/>
                  </a:lnTo>
                  <a:lnTo>
                    <a:pt x="641350" y="322944"/>
                  </a:lnTo>
                  <a:lnTo>
                    <a:pt x="647065" y="316911"/>
                  </a:lnTo>
                  <a:lnTo>
                    <a:pt x="653415" y="311830"/>
                  </a:lnTo>
                  <a:lnTo>
                    <a:pt x="659765" y="306749"/>
                  </a:lnTo>
                  <a:lnTo>
                    <a:pt x="666750" y="301669"/>
                  </a:lnTo>
                  <a:lnTo>
                    <a:pt x="673418" y="297223"/>
                  </a:lnTo>
                  <a:lnTo>
                    <a:pt x="681038" y="293412"/>
                  </a:lnTo>
                  <a:lnTo>
                    <a:pt x="688022" y="289284"/>
                  </a:lnTo>
                  <a:lnTo>
                    <a:pt x="695960" y="285791"/>
                  </a:lnTo>
                  <a:lnTo>
                    <a:pt x="703898" y="282616"/>
                  </a:lnTo>
                  <a:lnTo>
                    <a:pt x="711835" y="280076"/>
                  </a:lnTo>
                  <a:lnTo>
                    <a:pt x="720090" y="278170"/>
                  </a:lnTo>
                  <a:lnTo>
                    <a:pt x="728345" y="275947"/>
                  </a:lnTo>
                  <a:lnTo>
                    <a:pt x="736600" y="274360"/>
                  </a:lnTo>
                  <a:lnTo>
                    <a:pt x="745172" y="273407"/>
                  </a:lnTo>
                  <a:lnTo>
                    <a:pt x="753745" y="272454"/>
                  </a:lnTo>
                  <a:lnTo>
                    <a:pt x="762952" y="272454"/>
                  </a:lnTo>
                  <a:lnTo>
                    <a:pt x="1252855" y="272454"/>
                  </a:lnTo>
                  <a:lnTo>
                    <a:pt x="1252855" y="0"/>
                  </a:lnTo>
                  <a:close/>
                </a:path>
              </a:pathLst>
            </a:custGeom>
            <a:solidFill>
              <a:schemeClr val="bg1">
                <a:alpha val="88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方正小标宋_GBK" panose="03000509000000000000" charset="-122"/>
                <a:cs typeface="方正小标宋_GBK" panose="03000509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blinds/>
      </p:transition>
    </mc:Choice>
    <mc:Fallback>
      <p:transition spd="slow" advClick="0" advTm="0">
        <p:blind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63650" y="1312132"/>
            <a:ext cx="8588322" cy="460375"/>
          </a:xfrm>
          <a:prstGeom prst="rect">
            <a:avLst/>
          </a:prstGeom>
        </p:spPr>
        <p:txBody>
          <a:bodyPr wrap="square">
            <a:spAutoFit/>
          </a:bodyPr>
          <a:lstStyle/>
          <a:p>
            <a:r>
              <a:rPr lang="zh-CN" altLang="en-US" sz="2400" dirty="0">
                <a:latin typeface="方正小标宋_GBK" panose="03000509000000000000" charset="-122"/>
                <a:ea typeface="方正小标宋_GBK" panose="03000509000000000000" charset="-122"/>
                <a:cs typeface="方正小标宋_GBK" panose="03000509000000000000" charset="-122"/>
              </a:rPr>
              <a:t>谈话提醒、批评教育、责令检查，或者予以诫勉；</a:t>
            </a:r>
            <a:endParaRPr lang="zh-CN" altLang="en-US" sz="2400" dirty="0">
              <a:latin typeface="方正小标宋_GBK" panose="03000509000000000000" charset="-122"/>
              <a:ea typeface="方正小标宋_GBK" panose="03000509000000000000" charset="-122"/>
              <a:cs typeface="方正小标宋_GBK" panose="03000509000000000000" charset="-122"/>
            </a:endParaRPr>
          </a:p>
        </p:txBody>
      </p:sp>
      <p:sp>
        <p:nvSpPr>
          <p:cNvPr id="25" name="Rectangle 14"/>
          <p:cNvSpPr/>
          <p:nvPr/>
        </p:nvSpPr>
        <p:spPr>
          <a:xfrm>
            <a:off x="4836795" y="2030730"/>
            <a:ext cx="7051675" cy="829945"/>
          </a:xfrm>
          <a:prstGeom prst="rect">
            <a:avLst/>
          </a:prstGeom>
        </p:spPr>
        <p:txBody>
          <a:bodyPr wrap="square">
            <a:spAutoFit/>
          </a:bodyPr>
          <a:lstStyle/>
          <a:p>
            <a:r>
              <a:rPr lang="zh-CN" altLang="en-US" sz="2400" dirty="0">
                <a:latin typeface="方正小标宋_GBK" panose="03000509000000000000" charset="-122"/>
                <a:ea typeface="方正小标宋_GBK" panose="03000509000000000000" charset="-122"/>
                <a:cs typeface="方正小标宋_GBK" panose="03000509000000000000" charset="-122"/>
              </a:rPr>
              <a:t>作出警告、记过、记大过、降级、撤职、开除等政务处分决定；</a:t>
            </a:r>
            <a:endParaRPr lang="zh-CN" altLang="en-US" sz="2400" dirty="0">
              <a:latin typeface="方正小标宋_GBK" panose="03000509000000000000" charset="-122"/>
              <a:ea typeface="方正小标宋_GBK" panose="03000509000000000000" charset="-122"/>
              <a:cs typeface="方正小标宋_GBK" panose="03000509000000000000" charset="-122"/>
            </a:endParaRPr>
          </a:p>
        </p:txBody>
      </p:sp>
      <p:sp>
        <p:nvSpPr>
          <p:cNvPr id="26" name="Rectangle 14"/>
          <p:cNvSpPr/>
          <p:nvPr/>
        </p:nvSpPr>
        <p:spPr>
          <a:xfrm>
            <a:off x="5122545" y="2922905"/>
            <a:ext cx="6585585" cy="829945"/>
          </a:xfrm>
          <a:prstGeom prst="rect">
            <a:avLst/>
          </a:prstGeom>
        </p:spPr>
        <p:txBody>
          <a:bodyPr wrap="square">
            <a:spAutoFit/>
          </a:bodyPr>
          <a:lstStyle/>
          <a:p>
            <a:r>
              <a:rPr lang="zh-CN" altLang="en-US" sz="2400" dirty="0">
                <a:latin typeface="方正小标宋_GBK" panose="03000509000000000000" charset="-122"/>
                <a:ea typeface="方正小标宋_GBK" panose="03000509000000000000" charset="-122"/>
                <a:cs typeface="方正小标宋_GBK" panose="03000509000000000000" charset="-122"/>
              </a:rPr>
              <a:t>对负有责任的领导人员，直接作出问责决定，或者向有权作出问责决定的机关提出问责建议；</a:t>
            </a:r>
            <a:endParaRPr lang="zh-CN" altLang="en-US" sz="2400" dirty="0">
              <a:latin typeface="方正小标宋_GBK" panose="03000509000000000000" charset="-122"/>
              <a:ea typeface="方正小标宋_GBK" panose="03000509000000000000" charset="-122"/>
              <a:cs typeface="方正小标宋_GBK" panose="03000509000000000000" charset="-122"/>
            </a:endParaRPr>
          </a:p>
        </p:txBody>
      </p:sp>
      <p:sp>
        <p:nvSpPr>
          <p:cNvPr id="27" name="Rectangle 14"/>
          <p:cNvSpPr/>
          <p:nvPr/>
        </p:nvSpPr>
        <p:spPr>
          <a:xfrm>
            <a:off x="4836795" y="4091940"/>
            <a:ext cx="6895465" cy="1198880"/>
          </a:xfrm>
          <a:prstGeom prst="rect">
            <a:avLst/>
          </a:prstGeom>
        </p:spPr>
        <p:txBody>
          <a:bodyPr wrap="square">
            <a:spAutoFit/>
          </a:bodyPr>
          <a:lstStyle/>
          <a:p>
            <a:r>
              <a:rPr lang="zh-CN" altLang="en-US" sz="2400" dirty="0">
                <a:latin typeface="方正小标宋_GBK" panose="03000509000000000000" charset="-122"/>
                <a:ea typeface="方正小标宋_GBK" panose="03000509000000000000" charset="-122"/>
                <a:cs typeface="方正小标宋_GBK" panose="03000509000000000000" charset="-122"/>
              </a:rPr>
              <a:t>对涉嫌职务犯罪的，监察机关制作起诉意见书，连同案卷材料、证据一并移送人民检察院依法审查、提起公诉；</a:t>
            </a:r>
            <a:endParaRPr lang="zh-CN" altLang="en-US" sz="2400" dirty="0">
              <a:latin typeface="方正小标宋_GBK" panose="03000509000000000000" charset="-122"/>
              <a:ea typeface="方正小标宋_GBK" panose="03000509000000000000" charset="-122"/>
              <a:cs typeface="方正小标宋_GBK" panose="03000509000000000000" charset="-122"/>
            </a:endParaRPr>
          </a:p>
        </p:txBody>
      </p:sp>
      <p:sp>
        <p:nvSpPr>
          <p:cNvPr id="28" name="Rectangle 14"/>
          <p:cNvSpPr/>
          <p:nvPr/>
        </p:nvSpPr>
        <p:spPr>
          <a:xfrm>
            <a:off x="3740150" y="5296535"/>
            <a:ext cx="8325485" cy="829945"/>
          </a:xfrm>
          <a:prstGeom prst="rect">
            <a:avLst/>
          </a:prstGeom>
        </p:spPr>
        <p:txBody>
          <a:bodyPr wrap="square">
            <a:spAutoFit/>
          </a:bodyPr>
          <a:lstStyle/>
          <a:p>
            <a:r>
              <a:rPr lang="zh-CN" altLang="en-US" sz="2400" dirty="0">
                <a:latin typeface="方正小标宋_GBK" panose="03000509000000000000" charset="-122"/>
                <a:ea typeface="方正小标宋_GBK" panose="03000509000000000000" charset="-122"/>
                <a:cs typeface="方正小标宋_GBK" panose="03000509000000000000" charset="-122"/>
              </a:rPr>
              <a:t>对监察对象所在单位廉政建设和履行职责存在的问题等提出监察建议</a:t>
            </a:r>
            <a:r>
              <a:rPr lang="zh-CN" altLang="en-US" sz="2400" dirty="0" smtClean="0">
                <a:latin typeface="方正小标宋_GBK" panose="03000509000000000000" charset="-122"/>
                <a:ea typeface="方正小标宋_GBK" panose="03000509000000000000" charset="-122"/>
                <a:cs typeface="方正小标宋_GBK" panose="03000509000000000000" charset="-122"/>
              </a:rPr>
              <a:t>。</a:t>
            </a:r>
            <a:endParaRPr lang="zh-CN" altLang="en-US" sz="2400" dirty="0" smtClean="0">
              <a:latin typeface="方正小标宋_GBK" panose="03000509000000000000" charset="-122"/>
              <a:ea typeface="方正小标宋_GBK" panose="03000509000000000000" charset="-122"/>
              <a:cs typeface="方正小标宋_GBK" panose="03000509000000000000" charset="-122"/>
            </a:endParaRPr>
          </a:p>
        </p:txBody>
      </p:sp>
      <p:grpSp>
        <p:nvGrpSpPr>
          <p:cNvPr id="21" name="组合 20"/>
          <p:cNvGrpSpPr/>
          <p:nvPr/>
        </p:nvGrpSpPr>
        <p:grpSpPr>
          <a:xfrm>
            <a:off x="4684" y="274765"/>
            <a:ext cx="3440913" cy="611428"/>
            <a:chOff x="4684" y="274765"/>
            <a:chExt cx="3440913" cy="611428"/>
          </a:xfrm>
        </p:grpSpPr>
        <p:sp>
          <p:nvSpPr>
            <p:cNvPr id="29"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30" name="矩形 29"/>
            <p:cNvSpPr/>
            <p:nvPr/>
          </p:nvSpPr>
          <p:spPr>
            <a:xfrm>
              <a:off x="798718"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sp>
        <p:nvSpPr>
          <p:cNvPr id="31" name="MH_Other_1"/>
          <p:cNvSpPr/>
          <p:nvPr>
            <p:custDataLst>
              <p:tags r:id="rId1"/>
            </p:custDataLst>
          </p:nvPr>
        </p:nvSpPr>
        <p:spPr>
          <a:xfrm>
            <a:off x="3185474" y="1513948"/>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latin typeface="方正小标宋_GBK" panose="03000509000000000000" charset="-122"/>
                <a:ea typeface="方正小标宋_GBK" panose="03000509000000000000" charset="-122"/>
                <a:cs typeface="Arial" panose="020B0604020202020204" pitchFamily="34" charset="0"/>
              </a:rPr>
              <a:t>1</a:t>
            </a:r>
            <a:endParaRPr lang="zh-CN" altLang="en-US" dirty="0">
              <a:solidFill>
                <a:srgbClr val="FFFFFF"/>
              </a:solidFill>
              <a:latin typeface="方正小标宋_GBK" panose="03000509000000000000" charset="-122"/>
              <a:ea typeface="方正小标宋_GBK" panose="03000509000000000000" charset="-122"/>
              <a:cs typeface="Arial" panose="020B0604020202020204" pitchFamily="34" charset="0"/>
            </a:endParaRPr>
          </a:p>
        </p:txBody>
      </p:sp>
      <p:sp>
        <p:nvSpPr>
          <p:cNvPr id="32" name="MH_Other_2"/>
          <p:cNvSpPr/>
          <p:nvPr>
            <p:custDataLst>
              <p:tags r:id="rId2"/>
            </p:custDataLst>
          </p:nvPr>
        </p:nvSpPr>
        <p:spPr>
          <a:xfrm>
            <a:off x="4194496" y="2022960"/>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FF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latin typeface="方正小标宋_GBK" panose="03000509000000000000" charset="-122"/>
                <a:ea typeface="方正小标宋_GBK" panose="03000509000000000000" charset="-122"/>
                <a:cs typeface="Arial" panose="020B0604020202020204" pitchFamily="34" charset="0"/>
              </a:rPr>
              <a:t>2</a:t>
            </a:r>
            <a:endParaRPr lang="zh-CN" altLang="en-US" dirty="0">
              <a:solidFill>
                <a:srgbClr val="FFFFFF"/>
              </a:solidFill>
              <a:latin typeface="方正小标宋_GBK" panose="03000509000000000000" charset="-122"/>
              <a:ea typeface="方正小标宋_GBK" panose="03000509000000000000" charset="-122"/>
              <a:cs typeface="Arial" panose="020B0604020202020204" pitchFamily="34" charset="0"/>
            </a:endParaRPr>
          </a:p>
        </p:txBody>
      </p:sp>
      <p:sp>
        <p:nvSpPr>
          <p:cNvPr id="33" name="MH_Other_3"/>
          <p:cNvSpPr/>
          <p:nvPr>
            <p:custDataLst>
              <p:tags r:id="rId3"/>
            </p:custDataLst>
          </p:nvPr>
        </p:nvSpPr>
        <p:spPr>
          <a:xfrm>
            <a:off x="4602575" y="3005792"/>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latin typeface="方正小标宋_GBK" panose="03000509000000000000" charset="-122"/>
                <a:ea typeface="方正小标宋_GBK" panose="03000509000000000000" charset="-122"/>
                <a:cs typeface="Arial" panose="020B0604020202020204" pitchFamily="34" charset="0"/>
              </a:rPr>
              <a:t>3</a:t>
            </a:r>
            <a:endParaRPr lang="zh-CN" altLang="en-US" dirty="0">
              <a:solidFill>
                <a:srgbClr val="FFFFFF"/>
              </a:solidFill>
              <a:latin typeface="方正小标宋_GBK" panose="03000509000000000000" charset="-122"/>
              <a:ea typeface="方正小标宋_GBK" panose="03000509000000000000" charset="-122"/>
              <a:cs typeface="Arial" panose="020B0604020202020204" pitchFamily="34" charset="0"/>
            </a:endParaRPr>
          </a:p>
        </p:txBody>
      </p:sp>
      <p:sp>
        <p:nvSpPr>
          <p:cNvPr id="34" name="MH_Other_4"/>
          <p:cNvSpPr/>
          <p:nvPr>
            <p:custDataLst>
              <p:tags r:id="rId4"/>
            </p:custDataLst>
          </p:nvPr>
        </p:nvSpPr>
        <p:spPr>
          <a:xfrm>
            <a:off x="3185474" y="4494005"/>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latin typeface="方正小标宋_GBK" panose="03000509000000000000" charset="-122"/>
                <a:ea typeface="方正小标宋_GBK" panose="03000509000000000000" charset="-122"/>
                <a:cs typeface="Arial" panose="020B0604020202020204" pitchFamily="34" charset="0"/>
              </a:rPr>
              <a:t>5</a:t>
            </a:r>
            <a:endParaRPr lang="zh-CN" altLang="en-US" dirty="0">
              <a:solidFill>
                <a:srgbClr val="FFFFFF"/>
              </a:solidFill>
              <a:latin typeface="方正小标宋_GBK" panose="03000509000000000000" charset="-122"/>
              <a:ea typeface="方正小标宋_GBK" panose="03000509000000000000" charset="-122"/>
              <a:cs typeface="Arial" panose="020B0604020202020204" pitchFamily="34" charset="0"/>
            </a:endParaRPr>
          </a:p>
        </p:txBody>
      </p:sp>
      <p:sp>
        <p:nvSpPr>
          <p:cNvPr id="35" name="MH_Title_1"/>
          <p:cNvSpPr/>
          <p:nvPr>
            <p:custDataLst>
              <p:tags r:id="rId5"/>
            </p:custDataLst>
          </p:nvPr>
        </p:nvSpPr>
        <p:spPr>
          <a:xfrm>
            <a:off x="-294" y="2364409"/>
            <a:ext cx="4194496" cy="1728132"/>
          </a:xfrm>
          <a:custGeom>
            <a:avLst/>
            <a:gdLst>
              <a:gd name="connsiteX0" fmla="*/ 3330430 w 4194496"/>
              <a:gd name="connsiteY0" fmla="*/ 0 h 1728132"/>
              <a:gd name="connsiteX1" fmla="*/ 4194496 w 4194496"/>
              <a:gd name="connsiteY1" fmla="*/ 864066 h 1728132"/>
              <a:gd name="connsiteX2" fmla="*/ 3330430 w 4194496"/>
              <a:gd name="connsiteY2" fmla="*/ 1728132 h 1728132"/>
              <a:gd name="connsiteX3" fmla="*/ 2847323 w 4194496"/>
              <a:gd name="connsiteY3" fmla="*/ 1580563 h 1728132"/>
              <a:gd name="connsiteX4" fmla="*/ 2822827 w 4194496"/>
              <a:gd name="connsiteY4" fmla="*/ 1560352 h 1728132"/>
              <a:gd name="connsiteX5" fmla="*/ 0 w 4194496"/>
              <a:gd name="connsiteY5" fmla="*/ 1560352 h 1728132"/>
              <a:gd name="connsiteX6" fmla="*/ 0 w 4194496"/>
              <a:gd name="connsiteY6" fmla="*/ 167780 h 1728132"/>
              <a:gd name="connsiteX7" fmla="*/ 2822827 w 4194496"/>
              <a:gd name="connsiteY7" fmla="*/ 167780 h 1728132"/>
              <a:gd name="connsiteX8" fmla="*/ 2847323 w 4194496"/>
              <a:gd name="connsiteY8" fmla="*/ 147569 h 1728132"/>
              <a:gd name="connsiteX9" fmla="*/ 3330430 w 4194496"/>
              <a:gd name="connsiteY9" fmla="*/ 0 h 172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4496" h="1728132">
                <a:moveTo>
                  <a:pt x="3330430" y="0"/>
                </a:moveTo>
                <a:cubicBezTo>
                  <a:pt x="3807640" y="0"/>
                  <a:pt x="4194496" y="386856"/>
                  <a:pt x="4194496" y="864066"/>
                </a:cubicBezTo>
                <a:cubicBezTo>
                  <a:pt x="4194496" y="1341276"/>
                  <a:pt x="3807640" y="1728132"/>
                  <a:pt x="3330430" y="1728132"/>
                </a:cubicBezTo>
                <a:cubicBezTo>
                  <a:pt x="3151476" y="1728132"/>
                  <a:pt x="2985229" y="1673731"/>
                  <a:pt x="2847323" y="1580563"/>
                </a:cubicBezTo>
                <a:lnTo>
                  <a:pt x="2822827" y="1560352"/>
                </a:lnTo>
                <a:lnTo>
                  <a:pt x="0" y="1560352"/>
                </a:lnTo>
                <a:lnTo>
                  <a:pt x="0" y="167780"/>
                </a:lnTo>
                <a:lnTo>
                  <a:pt x="2822827" y="167780"/>
                </a:lnTo>
                <a:lnTo>
                  <a:pt x="2847323" y="147569"/>
                </a:lnTo>
                <a:cubicBezTo>
                  <a:pt x="2985229" y="54402"/>
                  <a:pt x="3151476" y="0"/>
                  <a:pt x="333043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Ins="1296000" rtlCol="0" anchor="ctr">
            <a:normAutofit/>
          </a:bodyPr>
          <a:lstStyle/>
          <a:p>
            <a:r>
              <a:rPr lang="zh-CN" altLang="en-US" sz="2400" b="1" dirty="0" smtClean="0">
                <a:latin typeface="方正小标宋_GBK" panose="03000509000000000000" charset="-122"/>
                <a:ea typeface="方正小标宋_GBK" panose="03000509000000000000" charset="-122"/>
                <a:cs typeface="Times New Roman" panose="02020603050405020304" pitchFamily="18" charset="0"/>
              </a:rPr>
              <a:t>监察</a:t>
            </a:r>
            <a:r>
              <a:rPr lang="zh-CN" altLang="zh-CN" sz="2400" b="1" dirty="0" smtClean="0">
                <a:latin typeface="方正小标宋_GBK" panose="03000509000000000000" charset="-122"/>
                <a:ea typeface="方正小标宋_GBK" panose="03000509000000000000" charset="-122"/>
                <a:cs typeface="Times New Roman" panose="02020603050405020304" pitchFamily="18" charset="0"/>
              </a:rPr>
              <a:t>机关</a:t>
            </a:r>
            <a:r>
              <a:rPr lang="zh-CN" altLang="zh-CN" sz="2400" b="1" dirty="0">
                <a:latin typeface="方正小标宋_GBK" panose="03000509000000000000" charset="-122"/>
                <a:ea typeface="方正小标宋_GBK" panose="03000509000000000000" charset="-122"/>
                <a:cs typeface="Times New Roman" panose="02020603050405020304" pitchFamily="18" charset="0"/>
              </a:rPr>
              <a:t>根据监督、调查结果，依法作出五种处置</a:t>
            </a:r>
            <a:endParaRPr lang="zh-CN" altLang="en-US" sz="2400" b="1" dirty="0">
              <a:latin typeface="方正小标宋_GBK" panose="03000509000000000000" charset="-122"/>
              <a:ea typeface="方正小标宋_GBK" panose="03000509000000000000" charset="-122"/>
              <a:cs typeface="方正小标宋_GBK" panose="03000509000000000000" charset="-122"/>
            </a:endParaRPr>
          </a:p>
        </p:txBody>
      </p:sp>
      <p:sp>
        <p:nvSpPr>
          <p:cNvPr id="37" name="MH_Other_6"/>
          <p:cNvSpPr/>
          <p:nvPr>
            <p:custDataLst>
              <p:tags r:id="rId6"/>
            </p:custDataLst>
          </p:nvPr>
        </p:nvSpPr>
        <p:spPr>
          <a:xfrm>
            <a:off x="4194496" y="3928049"/>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FFB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latin typeface="方正小标宋_GBK" panose="03000509000000000000" charset="-122"/>
                <a:ea typeface="方正小标宋_GBK" panose="03000509000000000000" charset="-122"/>
                <a:cs typeface="Arial" panose="020B0604020202020204" pitchFamily="34" charset="0"/>
              </a:rPr>
              <a:t>4</a:t>
            </a:r>
            <a:endParaRPr lang="zh-CN" altLang="en-US" dirty="0">
              <a:solidFill>
                <a:srgbClr val="FFFFFF"/>
              </a:solidFill>
              <a:latin typeface="方正小标宋_GBK" panose="03000509000000000000" charset="-122"/>
              <a:ea typeface="方正小标宋_GBK" panose="03000509000000000000"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random/>
      </p:transition>
    </mc:Choice>
    <mc:Fallback>
      <p:transition spd="slow" advClick="0" advTm="0">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46916" y="2620946"/>
            <a:ext cx="6629400" cy="4204970"/>
          </a:xfrm>
          <a:prstGeom prst="rect">
            <a:avLst/>
          </a:prstGeom>
        </p:spPr>
        <p:txBody>
          <a:bodyPr wrap="square">
            <a:spAutoFit/>
          </a:bodyPr>
          <a:lstStyle/>
          <a:p>
            <a:pPr indent="361950">
              <a:lnSpc>
                <a:spcPct val="100000"/>
              </a:lnSpc>
              <a:spcAft>
                <a:spcPts val="800"/>
              </a:spcAft>
            </a:pPr>
            <a:r>
              <a:rPr lang="zh-CN" altLang="zh-CN" sz="2600" dirty="0" smtClean="0">
                <a:latin typeface="方正小标宋_GBK" panose="03000509000000000000" charset="-122"/>
                <a:ea typeface="方正小标宋_GBK" panose="03000509000000000000" charset="-122"/>
                <a:cs typeface="Times New Roman" panose="02020603050405020304" pitchFamily="18" charset="0"/>
              </a:rPr>
              <a:t>①</a:t>
            </a:r>
            <a:r>
              <a:rPr lang="zh-CN" altLang="zh-CN" sz="2600" dirty="0">
                <a:latin typeface="方正小标宋_GBK" panose="03000509000000000000" charset="-122"/>
                <a:ea typeface="方正小标宋_GBK" panose="03000509000000000000" charset="-122"/>
                <a:cs typeface="Times New Roman" panose="02020603050405020304" pitchFamily="18" charset="0"/>
              </a:rPr>
              <a:t>向三人以上行贿的</a:t>
            </a:r>
            <a:r>
              <a:rPr lang="zh-CN" altLang="zh-CN" sz="2600" dirty="0" smtClean="0">
                <a:latin typeface="方正小标宋_GBK" panose="03000509000000000000" charset="-122"/>
                <a:ea typeface="方正小标宋_GBK" panose="03000509000000000000" charset="-122"/>
                <a:cs typeface="Times New Roman" panose="02020603050405020304" pitchFamily="18" charset="0"/>
              </a:rPr>
              <a:t>；</a:t>
            </a:r>
            <a:endParaRPr lang="en-US" altLang="zh-CN" sz="2600" dirty="0" smtClean="0">
              <a:latin typeface="方正小标宋_GBK" panose="03000509000000000000" charset="-122"/>
              <a:ea typeface="方正小标宋_GBK" panose="03000509000000000000" charset="-122"/>
              <a:cs typeface="Times New Roman" panose="02020603050405020304" pitchFamily="18" charset="0"/>
            </a:endParaRPr>
          </a:p>
          <a:p>
            <a:pPr indent="361950">
              <a:lnSpc>
                <a:spcPct val="100000"/>
              </a:lnSpc>
              <a:spcAft>
                <a:spcPts val="800"/>
              </a:spcAft>
            </a:pPr>
            <a:r>
              <a:rPr lang="zh-CN" altLang="zh-CN" sz="2600" dirty="0" smtClean="0">
                <a:latin typeface="方正小标宋_GBK" panose="03000509000000000000" charset="-122"/>
                <a:ea typeface="方正小标宋_GBK" panose="03000509000000000000" charset="-122"/>
                <a:cs typeface="Times New Roman" panose="02020603050405020304" pitchFamily="18" charset="0"/>
              </a:rPr>
              <a:t>②</a:t>
            </a:r>
            <a:r>
              <a:rPr lang="zh-CN" altLang="zh-CN" sz="2600" dirty="0">
                <a:latin typeface="方正小标宋_GBK" panose="03000509000000000000" charset="-122"/>
                <a:ea typeface="方正小标宋_GBK" panose="03000509000000000000" charset="-122"/>
                <a:cs typeface="Times New Roman" panose="02020603050405020304" pitchFamily="18" charset="0"/>
              </a:rPr>
              <a:t>将违法所得用于行贿的</a:t>
            </a:r>
            <a:r>
              <a:rPr lang="zh-CN" altLang="zh-CN" sz="2600" dirty="0" smtClean="0">
                <a:latin typeface="方正小标宋_GBK" panose="03000509000000000000" charset="-122"/>
                <a:ea typeface="方正小标宋_GBK" panose="03000509000000000000" charset="-122"/>
                <a:cs typeface="Times New Roman" panose="02020603050405020304" pitchFamily="18" charset="0"/>
              </a:rPr>
              <a:t>；</a:t>
            </a:r>
            <a:endParaRPr lang="en-US" altLang="zh-CN" sz="2600" dirty="0" smtClean="0">
              <a:latin typeface="方正小标宋_GBK" panose="03000509000000000000" charset="-122"/>
              <a:ea typeface="方正小标宋_GBK" panose="03000509000000000000" charset="-122"/>
              <a:cs typeface="Times New Roman" panose="02020603050405020304" pitchFamily="18" charset="0"/>
            </a:endParaRPr>
          </a:p>
          <a:p>
            <a:pPr indent="361950">
              <a:lnSpc>
                <a:spcPct val="100000"/>
              </a:lnSpc>
              <a:spcAft>
                <a:spcPts val="800"/>
              </a:spcAft>
            </a:pPr>
            <a:r>
              <a:rPr lang="zh-CN" altLang="zh-CN" sz="2600" dirty="0" smtClean="0">
                <a:latin typeface="方正小标宋_GBK" panose="03000509000000000000" charset="-122"/>
                <a:ea typeface="方正小标宋_GBK" panose="03000509000000000000" charset="-122"/>
                <a:cs typeface="Times New Roman" panose="02020603050405020304" pitchFamily="18" charset="0"/>
              </a:rPr>
              <a:t>③</a:t>
            </a:r>
            <a:r>
              <a:rPr lang="zh-CN" altLang="zh-CN" sz="2600" dirty="0">
                <a:latin typeface="方正小标宋_GBK" panose="03000509000000000000" charset="-122"/>
                <a:ea typeface="方正小标宋_GBK" panose="03000509000000000000" charset="-122"/>
                <a:cs typeface="Times New Roman" panose="02020603050405020304" pitchFamily="18" charset="0"/>
              </a:rPr>
              <a:t>通过行贿谋取职务提拔、调整的</a:t>
            </a:r>
            <a:r>
              <a:rPr lang="zh-CN" altLang="zh-CN" sz="2600" dirty="0" smtClean="0">
                <a:latin typeface="方正小标宋_GBK" panose="03000509000000000000" charset="-122"/>
                <a:ea typeface="方正小标宋_GBK" panose="03000509000000000000" charset="-122"/>
                <a:cs typeface="Times New Roman" panose="02020603050405020304" pitchFamily="18" charset="0"/>
              </a:rPr>
              <a:t>；</a:t>
            </a:r>
            <a:endParaRPr lang="en-US" altLang="zh-CN" sz="2600" dirty="0" smtClean="0">
              <a:latin typeface="方正小标宋_GBK" panose="03000509000000000000" charset="-122"/>
              <a:ea typeface="方正小标宋_GBK" panose="03000509000000000000" charset="-122"/>
              <a:cs typeface="Times New Roman" panose="02020603050405020304" pitchFamily="18" charset="0"/>
            </a:endParaRPr>
          </a:p>
          <a:p>
            <a:pPr indent="361950">
              <a:lnSpc>
                <a:spcPct val="100000"/>
              </a:lnSpc>
              <a:spcAft>
                <a:spcPts val="800"/>
              </a:spcAft>
            </a:pPr>
            <a:r>
              <a:rPr lang="zh-CN" altLang="zh-CN" sz="2600" dirty="0" smtClean="0">
                <a:latin typeface="方正小标宋_GBK" panose="03000509000000000000" charset="-122"/>
                <a:ea typeface="方正小标宋_GBK" panose="03000509000000000000" charset="-122"/>
                <a:cs typeface="Times New Roman" panose="02020603050405020304" pitchFamily="18" charset="0"/>
              </a:rPr>
              <a:t>④</a:t>
            </a:r>
            <a:r>
              <a:rPr lang="zh-CN" altLang="zh-CN" sz="2600" dirty="0">
                <a:latin typeface="方正小标宋_GBK" panose="03000509000000000000" charset="-122"/>
                <a:ea typeface="方正小标宋_GBK" panose="03000509000000000000" charset="-122"/>
                <a:cs typeface="Times New Roman" panose="02020603050405020304" pitchFamily="18" charset="0"/>
              </a:rPr>
              <a:t>向负有食品、药品、安全生产、环境保护等监督管理职责的国家工作人员行贿，实施非法活动的</a:t>
            </a:r>
            <a:r>
              <a:rPr lang="zh-CN" altLang="zh-CN" sz="2600" dirty="0" smtClean="0">
                <a:latin typeface="方正小标宋_GBK" panose="03000509000000000000" charset="-122"/>
                <a:ea typeface="方正小标宋_GBK" panose="03000509000000000000" charset="-122"/>
                <a:cs typeface="Times New Roman" panose="02020603050405020304" pitchFamily="18" charset="0"/>
              </a:rPr>
              <a:t>；</a:t>
            </a:r>
            <a:endParaRPr lang="en-US" altLang="zh-CN" sz="2600" dirty="0" smtClean="0">
              <a:latin typeface="方正小标宋_GBK" panose="03000509000000000000" charset="-122"/>
              <a:ea typeface="方正小标宋_GBK" panose="03000509000000000000" charset="-122"/>
              <a:cs typeface="Times New Roman" panose="02020603050405020304" pitchFamily="18" charset="0"/>
            </a:endParaRPr>
          </a:p>
          <a:p>
            <a:pPr indent="361950">
              <a:lnSpc>
                <a:spcPct val="100000"/>
              </a:lnSpc>
              <a:spcAft>
                <a:spcPts val="800"/>
              </a:spcAft>
            </a:pPr>
            <a:r>
              <a:rPr lang="zh-CN" altLang="zh-CN" sz="2600" dirty="0" smtClean="0">
                <a:latin typeface="方正小标宋_GBK" panose="03000509000000000000" charset="-122"/>
                <a:ea typeface="方正小标宋_GBK" panose="03000509000000000000" charset="-122"/>
                <a:cs typeface="Times New Roman" panose="02020603050405020304" pitchFamily="18" charset="0"/>
              </a:rPr>
              <a:t>⑤</a:t>
            </a:r>
            <a:r>
              <a:rPr lang="zh-CN" altLang="zh-CN" sz="2600" dirty="0">
                <a:latin typeface="方正小标宋_GBK" panose="03000509000000000000" charset="-122"/>
                <a:ea typeface="方正小标宋_GBK" panose="03000509000000000000" charset="-122"/>
                <a:cs typeface="Times New Roman" panose="02020603050405020304" pitchFamily="18" charset="0"/>
              </a:rPr>
              <a:t>向司法工作人员行贿，影响司法公正的</a:t>
            </a:r>
            <a:r>
              <a:rPr lang="zh-CN" altLang="zh-CN" sz="2600" dirty="0" smtClean="0">
                <a:latin typeface="方正小标宋_GBK" panose="03000509000000000000" charset="-122"/>
                <a:ea typeface="方正小标宋_GBK" panose="03000509000000000000" charset="-122"/>
                <a:cs typeface="Times New Roman" panose="02020603050405020304" pitchFamily="18" charset="0"/>
              </a:rPr>
              <a:t>；</a:t>
            </a:r>
            <a:endParaRPr lang="en-US" altLang="zh-CN" sz="2600" dirty="0" smtClean="0">
              <a:latin typeface="方正小标宋_GBK" panose="03000509000000000000" charset="-122"/>
              <a:ea typeface="方正小标宋_GBK" panose="03000509000000000000" charset="-122"/>
              <a:cs typeface="Times New Roman" panose="02020603050405020304" pitchFamily="18" charset="0"/>
            </a:endParaRPr>
          </a:p>
          <a:p>
            <a:pPr indent="361950">
              <a:lnSpc>
                <a:spcPct val="100000"/>
              </a:lnSpc>
              <a:spcAft>
                <a:spcPts val="800"/>
              </a:spcAft>
            </a:pPr>
            <a:r>
              <a:rPr lang="zh-CN" altLang="zh-CN" sz="2600" dirty="0" smtClean="0">
                <a:latin typeface="方正小标宋_GBK" panose="03000509000000000000" charset="-122"/>
                <a:ea typeface="方正小标宋_GBK" panose="03000509000000000000" charset="-122"/>
                <a:cs typeface="Times New Roman" panose="02020603050405020304" pitchFamily="18" charset="0"/>
              </a:rPr>
              <a:t>⑥</a:t>
            </a:r>
            <a:r>
              <a:rPr lang="zh-CN" altLang="zh-CN" sz="2600" dirty="0">
                <a:latin typeface="方正小标宋_GBK" panose="03000509000000000000" charset="-122"/>
                <a:ea typeface="方正小标宋_GBK" panose="03000509000000000000" charset="-122"/>
                <a:cs typeface="Times New Roman" panose="02020603050405020304" pitchFamily="18" charset="0"/>
              </a:rPr>
              <a:t>造成经济损失数额在五十万元以上不满一百万元的。</a:t>
            </a:r>
            <a:endParaRPr lang="zh-CN" altLang="zh-CN" sz="2600" dirty="0">
              <a:effectLst/>
              <a:latin typeface="方正小标宋_GBK" panose="03000509000000000000" charset="-122"/>
              <a:ea typeface="方正小标宋_GBK" panose="03000509000000000000" charset="-122"/>
              <a:cs typeface="Times New Roman" panose="02020603050405020304" pitchFamily="18" charset="0"/>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5790" y="2987717"/>
            <a:ext cx="4262031" cy="2515376"/>
          </a:xfrm>
          <a:prstGeom prst="roundRect">
            <a:avLst>
              <a:gd name="adj" fmla="val 8594"/>
            </a:avLst>
          </a:prstGeom>
          <a:solidFill>
            <a:srgbClr val="FFFFFF">
              <a:shade val="85000"/>
            </a:srgbClr>
          </a:solidFill>
          <a:ln>
            <a:noFill/>
          </a:ln>
          <a:effectLst/>
        </p:spPr>
      </p:pic>
      <p:sp>
        <p:nvSpPr>
          <p:cNvPr id="3" name="矩形 2"/>
          <p:cNvSpPr/>
          <p:nvPr/>
        </p:nvSpPr>
        <p:spPr>
          <a:xfrm>
            <a:off x="798718" y="1259973"/>
            <a:ext cx="10685712" cy="1291590"/>
          </a:xfrm>
          <a:prstGeom prst="rect">
            <a:avLst/>
          </a:prstGeom>
        </p:spPr>
        <p:txBody>
          <a:bodyPr wrap="square">
            <a:spAutoFit/>
          </a:bodyPr>
          <a:lstStyle/>
          <a:p>
            <a:pPr>
              <a:lnSpc>
                <a:spcPct val="100000"/>
              </a:lnSpc>
            </a:pPr>
            <a:r>
              <a:rPr lang="zh-CN" altLang="zh-CN" sz="2600" dirty="0">
                <a:latin typeface="方正小标宋_GBK" panose="03000509000000000000" charset="-122"/>
                <a:ea typeface="方正小标宋_GBK" panose="03000509000000000000" charset="-122"/>
                <a:cs typeface="Times New Roman" panose="02020603050405020304" pitchFamily="18" charset="0"/>
              </a:rPr>
              <a:t>“两高”关于办理贪污贿赂刑事案件适用法律若干问题的解释中规定，行贿数额在</a:t>
            </a:r>
            <a:r>
              <a:rPr lang="en-US" altLang="zh-CN" sz="2600" dirty="0">
                <a:latin typeface="方正小标宋_GBK" panose="03000509000000000000" charset="-122"/>
                <a:ea typeface="方正小标宋_GBK" panose="03000509000000000000" charset="-122"/>
                <a:cs typeface="Times New Roman" panose="02020603050405020304" pitchFamily="18" charset="0"/>
              </a:rPr>
              <a:t>1</a:t>
            </a:r>
            <a:r>
              <a:rPr lang="zh-CN" altLang="zh-CN" sz="2600" dirty="0">
                <a:latin typeface="方正小标宋_GBK" panose="03000509000000000000" charset="-122"/>
                <a:ea typeface="方正小标宋_GBK" panose="03000509000000000000" charset="-122"/>
                <a:cs typeface="Times New Roman" panose="02020603050405020304" pitchFamily="18" charset="0"/>
              </a:rPr>
              <a:t>万元以上不满</a:t>
            </a:r>
            <a:r>
              <a:rPr lang="en-US" altLang="zh-CN" sz="2600" dirty="0">
                <a:latin typeface="方正小标宋_GBK" panose="03000509000000000000" charset="-122"/>
                <a:ea typeface="方正小标宋_GBK" panose="03000509000000000000" charset="-122"/>
                <a:cs typeface="Times New Roman" panose="02020603050405020304" pitchFamily="18" charset="0"/>
              </a:rPr>
              <a:t>3</a:t>
            </a:r>
            <a:r>
              <a:rPr lang="zh-CN" altLang="zh-CN" sz="2600" dirty="0">
                <a:latin typeface="方正小标宋_GBK" panose="03000509000000000000" charset="-122"/>
                <a:ea typeface="方正小标宋_GBK" panose="03000509000000000000" charset="-122"/>
                <a:cs typeface="Times New Roman" panose="02020603050405020304" pitchFamily="18" charset="0"/>
              </a:rPr>
              <a:t>万元，具有下列情形之一的，应当依照刑法第三百九十条的规定以行贿罪追究刑事责任：</a:t>
            </a:r>
            <a:endParaRPr lang="zh-CN" altLang="zh-CN" sz="2600" dirty="0">
              <a:latin typeface="方正小标宋_GBK" panose="03000509000000000000" charset="-122"/>
              <a:ea typeface="方正小标宋_GBK" panose="03000509000000000000" charset="-122"/>
              <a:cs typeface="Times New Roman" panose="02020603050405020304" pitchFamily="18" charset="0"/>
            </a:endParaRPr>
          </a:p>
        </p:txBody>
      </p:sp>
      <p:grpSp>
        <p:nvGrpSpPr>
          <p:cNvPr id="21" name="组合 20"/>
          <p:cNvGrpSpPr/>
          <p:nvPr/>
        </p:nvGrpSpPr>
        <p:grpSpPr>
          <a:xfrm>
            <a:off x="4684" y="274765"/>
            <a:ext cx="3440913" cy="611428"/>
            <a:chOff x="4684" y="274765"/>
            <a:chExt cx="3440913" cy="611428"/>
          </a:xfrm>
        </p:grpSpPr>
        <p:sp>
          <p:nvSpPr>
            <p:cNvPr id="29"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30" name="矩形 29"/>
            <p:cNvSpPr/>
            <p:nvPr/>
          </p:nvSpPr>
          <p:spPr>
            <a:xfrm>
              <a:off x="798718" y="301418"/>
              <a:ext cx="2646879" cy="584775"/>
            </a:xfrm>
            <a:prstGeom prst="rect">
              <a:avLst/>
            </a:prstGeom>
            <a:effectLst/>
          </p:spPr>
          <p:txBody>
            <a:bodyPr vert="horz" wrap="none">
              <a:spAutoFit/>
            </a:bodyPr>
            <a:p>
              <a:pPr algn="r"/>
              <a:r>
                <a:rPr lang="zh-CN" altLang="en-US" sz="3200" b="1" dirty="0">
                  <a:latin typeface="+mj-lt"/>
                  <a:ea typeface="方正小标宋_GBK" panose="03000509000000000000" charset="-122"/>
                  <a:cs typeface="方正小标宋_GBK" panose="03000509000000000000" charset="-122"/>
                </a:rPr>
                <a:t>“两个结合”</a:t>
              </a:r>
              <a:endParaRPr lang="zh-CN" altLang="en-US" sz="3200" b="1" dirty="0">
                <a:latin typeface="+mj-lt"/>
                <a:ea typeface="方正小标宋_GBK" panose="03000509000000000000" charset="-122"/>
                <a:cs typeface="方正小标宋_GBK" panose="03000509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random/>
      </p:transition>
    </mc:Choice>
    <mc:Fallback>
      <p:transition spd="slow" advClick="0"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56496" y="3932903"/>
            <a:ext cx="6265512" cy="134026"/>
          </a:xfrm>
          <a:prstGeom prst="rect">
            <a:avLst/>
          </a:prstGeom>
          <a:pattFill prst="ltUpDiag">
            <a:fgClr>
              <a:schemeClr val="tx1"/>
            </a:fgClr>
            <a:bgClr>
              <a:srgbClr val="DAE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0027" tIns="44956" rIns="90027" bIns="44956" rtlCol="0" anchor="ctr"/>
          <a:lstStyle/>
          <a:p>
            <a:pPr algn="ctr"/>
            <a:endParaRPr lang="zh-CN" altLang="en-US">
              <a:solidFill>
                <a:prstClr val="white"/>
              </a:solidFill>
            </a:endParaRPr>
          </a:p>
        </p:txBody>
      </p:sp>
      <p:sp>
        <p:nvSpPr>
          <p:cNvPr id="19" name="矩形 18"/>
          <p:cNvSpPr/>
          <p:nvPr/>
        </p:nvSpPr>
        <p:spPr>
          <a:xfrm>
            <a:off x="2053244" y="1395924"/>
            <a:ext cx="9008722" cy="192707"/>
          </a:xfrm>
          <a:prstGeom prst="rect">
            <a:avLst/>
          </a:prstGeom>
          <a:pattFill prst="ltUpDiag">
            <a:fgClr>
              <a:schemeClr val="tx1"/>
            </a:fgClr>
            <a:bgClr>
              <a:srgbClr val="DAE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0027" tIns="44956" rIns="90027" bIns="44956" rtlCol="0" anchor="ctr"/>
          <a:lstStyle/>
          <a:p>
            <a:pPr algn="ctr"/>
            <a:endParaRPr lang="zh-CN" altLang="en-US">
              <a:solidFill>
                <a:prstClr val="white"/>
              </a:solidFill>
            </a:endParaRPr>
          </a:p>
        </p:txBody>
      </p:sp>
      <p:sp>
        <p:nvSpPr>
          <p:cNvPr id="20" name="椭圆 64"/>
          <p:cNvSpPr>
            <a:spLocks noChangeArrowheads="1"/>
          </p:cNvSpPr>
          <p:nvPr/>
        </p:nvSpPr>
        <p:spPr bwMode="auto">
          <a:xfrm>
            <a:off x="541032" y="1065946"/>
            <a:ext cx="1658945" cy="1657569"/>
          </a:xfrm>
          <a:prstGeom prst="ellipse">
            <a:avLst/>
          </a:prstGeom>
          <a:solidFill>
            <a:srgbClr val="00B8FF"/>
          </a:solidFill>
          <a:ln w="190500" cap="sq" cmpd="sng">
            <a:solidFill>
              <a:srgbClr val="DAE3F3"/>
            </a:solidFill>
            <a:round/>
          </a:ln>
        </p:spPr>
        <p:txBody>
          <a:bodyPr lIns="90027" tIns="44956" rIns="90027" bIns="44956" anchor="ctr"/>
          <a:lstStyle/>
          <a:p>
            <a:pPr algn="ctr"/>
            <a:r>
              <a:rPr lang="en-US" altLang="zh-CN" sz="2800" b="1" dirty="0">
                <a:solidFill>
                  <a:prstClr val="white"/>
                </a:solidFill>
                <a:latin typeface="方正小标宋_GBK" panose="03000509000000000000" charset="-122"/>
                <a:ea typeface="方正小标宋_GBK" panose="03000509000000000000" charset="-122"/>
                <a:sym typeface="方正小标宋_GBK" panose="03000509000000000000" charset="-122"/>
              </a:rPr>
              <a:t>1997</a:t>
            </a:r>
            <a:r>
              <a:rPr lang="zh-CN" altLang="en-US" sz="2800" b="1" dirty="0">
                <a:solidFill>
                  <a:prstClr val="white"/>
                </a:solidFill>
                <a:latin typeface="方正小标宋_GBK" panose="03000509000000000000" charset="-122"/>
                <a:ea typeface="方正小标宋_GBK" panose="03000509000000000000" charset="-122"/>
                <a:sym typeface="方正小标宋_GBK" panose="03000509000000000000" charset="-122"/>
              </a:rPr>
              <a:t>年</a:t>
            </a:r>
            <a:endParaRPr lang="zh-CN" altLang="zh-CN" sz="2800" b="1" dirty="0">
              <a:solidFill>
                <a:prstClr val="white"/>
              </a:solidFill>
              <a:latin typeface="方正小标宋_GBK" panose="03000509000000000000" charset="-122"/>
              <a:ea typeface="方正小标宋_GBK" panose="03000509000000000000" charset="-122"/>
              <a:sym typeface="方正小标宋_GBK" panose="03000509000000000000" charset="-122"/>
            </a:endParaRPr>
          </a:p>
        </p:txBody>
      </p:sp>
      <p:sp>
        <p:nvSpPr>
          <p:cNvPr id="21" name="TextBox 32"/>
          <p:cNvSpPr txBox="1"/>
          <p:nvPr/>
        </p:nvSpPr>
        <p:spPr>
          <a:xfrm>
            <a:off x="2306730" y="1611734"/>
            <a:ext cx="8919949" cy="753110"/>
          </a:xfrm>
          <a:prstGeom prst="rect">
            <a:avLst/>
          </a:prstGeom>
          <a:noFill/>
        </p:spPr>
        <p:txBody>
          <a:bodyPr wrap="square" lIns="90027" tIns="44956" rIns="90027" bIns="44956" rtlCol="0">
            <a:spAutoFit/>
          </a:bodyPr>
          <a:lstStyle/>
          <a:p>
            <a:pPr algn="just">
              <a:lnSpc>
                <a:spcPct val="120000"/>
              </a:lnSpc>
            </a:pPr>
            <a:r>
              <a:rPr lang="en-US" altLang="zh-CN" dirty="0">
                <a:solidFill>
                  <a:sysClr val="windowText" lastClr="000000"/>
                </a:solidFill>
                <a:latin typeface="方正小标宋_GBK" panose="03000509000000000000" charset="-122"/>
                <a:ea typeface="方正小标宋_GBK" panose="03000509000000000000" charset="-122"/>
              </a:rPr>
              <a:t>1997</a:t>
            </a:r>
            <a:r>
              <a:rPr lang="zh-CN" altLang="en-US" dirty="0">
                <a:solidFill>
                  <a:sysClr val="windowText" lastClr="000000"/>
                </a:solidFill>
                <a:latin typeface="方正小标宋_GBK" panose="03000509000000000000" charset="-122"/>
                <a:ea typeface="方正小标宋_GBK" panose="03000509000000000000" charset="-122"/>
              </a:rPr>
              <a:t>年，中央发布实施了</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中国共产党纪律处分条例（试行）</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，试行条例共</a:t>
            </a:r>
            <a:r>
              <a:rPr lang="en-US" altLang="zh-CN" dirty="0">
                <a:solidFill>
                  <a:sysClr val="windowText" lastClr="000000"/>
                </a:solidFill>
                <a:latin typeface="方正小标宋_GBK" panose="03000509000000000000" charset="-122"/>
                <a:ea typeface="方正小标宋_GBK" panose="03000509000000000000" charset="-122"/>
              </a:rPr>
              <a:t>172</a:t>
            </a:r>
            <a:r>
              <a:rPr lang="zh-CN" altLang="en-US" dirty="0">
                <a:solidFill>
                  <a:sysClr val="windowText" lastClr="000000"/>
                </a:solidFill>
                <a:latin typeface="方正小标宋_GBK" panose="03000509000000000000" charset="-122"/>
                <a:ea typeface="方正小标宋_GBK" panose="03000509000000000000" charset="-122"/>
              </a:rPr>
              <a:t>条，将违纪种类分为七大类：</a:t>
            </a:r>
            <a:endParaRPr lang="en-US" altLang="zh-CN" dirty="0">
              <a:solidFill>
                <a:sysClr val="windowText" lastClr="000000"/>
              </a:solidFill>
              <a:latin typeface="方正小标宋_GBK" panose="03000509000000000000" charset="-122"/>
              <a:ea typeface="方正小标宋_GBK" panose="03000509000000000000" charset="-122"/>
            </a:endParaRPr>
          </a:p>
        </p:txBody>
      </p:sp>
      <p:sp>
        <p:nvSpPr>
          <p:cNvPr id="22" name="椭圆 64"/>
          <p:cNvSpPr>
            <a:spLocks noChangeArrowheads="1"/>
          </p:cNvSpPr>
          <p:nvPr/>
        </p:nvSpPr>
        <p:spPr bwMode="auto">
          <a:xfrm>
            <a:off x="9306109" y="3320079"/>
            <a:ext cx="1658945" cy="1657569"/>
          </a:xfrm>
          <a:prstGeom prst="ellipse">
            <a:avLst/>
          </a:prstGeom>
          <a:solidFill>
            <a:srgbClr val="00B8FF"/>
          </a:solidFill>
          <a:ln w="190500" cap="sq" cmpd="sng">
            <a:solidFill>
              <a:srgbClr val="DAE3F3"/>
            </a:solidFill>
            <a:round/>
          </a:ln>
        </p:spPr>
        <p:txBody>
          <a:bodyPr lIns="90027" tIns="44956" rIns="90027" bIns="44956" anchor="ctr"/>
          <a:lstStyle/>
          <a:p>
            <a:pPr algn="ctr"/>
            <a:r>
              <a:rPr lang="en-US" altLang="zh-CN" sz="2800" b="1" dirty="0">
                <a:solidFill>
                  <a:prstClr val="white"/>
                </a:solidFill>
                <a:latin typeface="方正小标宋_GBK" panose="03000509000000000000" charset="-122"/>
                <a:ea typeface="方正小标宋_GBK" panose="03000509000000000000" charset="-122"/>
                <a:sym typeface="方正小标宋_GBK" panose="03000509000000000000" charset="-122"/>
              </a:rPr>
              <a:t>2003</a:t>
            </a:r>
            <a:r>
              <a:rPr lang="zh-CN" altLang="en-US" sz="2800" b="1" dirty="0">
                <a:solidFill>
                  <a:prstClr val="white"/>
                </a:solidFill>
                <a:latin typeface="方正小标宋_GBK" panose="03000509000000000000" charset="-122"/>
                <a:ea typeface="方正小标宋_GBK" panose="03000509000000000000" charset="-122"/>
                <a:sym typeface="方正小标宋_GBK" panose="03000509000000000000" charset="-122"/>
              </a:rPr>
              <a:t>年</a:t>
            </a:r>
            <a:endParaRPr lang="zh-CN" altLang="zh-CN" sz="2800" b="1" dirty="0">
              <a:solidFill>
                <a:prstClr val="white"/>
              </a:solidFill>
              <a:latin typeface="方正小标宋_GBK" panose="03000509000000000000" charset="-122"/>
              <a:ea typeface="方正小标宋_GBK" panose="03000509000000000000" charset="-122"/>
              <a:sym typeface="方正小标宋_GBK" panose="03000509000000000000" charset="-122"/>
            </a:endParaRPr>
          </a:p>
        </p:txBody>
      </p:sp>
      <p:sp>
        <p:nvSpPr>
          <p:cNvPr id="7" name="矩形 6"/>
          <p:cNvSpPr/>
          <p:nvPr/>
        </p:nvSpPr>
        <p:spPr>
          <a:xfrm>
            <a:off x="2422958" y="2382277"/>
            <a:ext cx="3199511" cy="1417320"/>
          </a:xfrm>
          <a:prstGeom prst="rect">
            <a:avLst/>
          </a:prstGeom>
        </p:spPr>
        <p:txBody>
          <a:bodyPr wrap="square" lIns="89996" tIns="44944" rIns="89996" bIns="44944">
            <a:spAutoFit/>
          </a:bodyPr>
          <a:lstStyle/>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一是政治类错误</a:t>
            </a:r>
            <a:endParaRPr lang="en-US" altLang="zh-CN" dirty="0">
              <a:solidFill>
                <a:sysClr val="windowText" lastClr="000000"/>
              </a:solidFill>
              <a:latin typeface="方正小标宋_GBK" panose="03000509000000000000" charset="-122"/>
            </a:endParaRPr>
          </a:p>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二是组织、人事类错误</a:t>
            </a:r>
            <a:endParaRPr lang="en-US" altLang="zh-CN" dirty="0">
              <a:solidFill>
                <a:sysClr val="windowText" lastClr="000000"/>
              </a:solidFill>
              <a:latin typeface="方正小标宋_GBK" panose="03000509000000000000" charset="-122"/>
            </a:endParaRPr>
          </a:p>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三是经济类错误</a:t>
            </a:r>
            <a:endParaRPr lang="en-US" altLang="zh-CN" dirty="0">
              <a:solidFill>
                <a:sysClr val="windowText" lastClr="000000"/>
              </a:solidFill>
              <a:latin typeface="方正小标宋_GBK" panose="03000509000000000000" charset="-122"/>
            </a:endParaRPr>
          </a:p>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四是失职类错误</a:t>
            </a:r>
            <a:endParaRPr lang="zh-CN" altLang="en-US" dirty="0">
              <a:solidFill>
                <a:sysClr val="windowText" lastClr="000000"/>
              </a:solidFill>
              <a:latin typeface="方正小标宋_GBK" panose="03000509000000000000" charset="-122"/>
            </a:endParaRPr>
          </a:p>
        </p:txBody>
      </p:sp>
      <p:sp>
        <p:nvSpPr>
          <p:cNvPr id="24" name="矩形 23"/>
          <p:cNvSpPr/>
          <p:nvPr/>
        </p:nvSpPr>
        <p:spPr>
          <a:xfrm>
            <a:off x="5729221" y="2382429"/>
            <a:ext cx="4406360" cy="1085215"/>
          </a:xfrm>
          <a:prstGeom prst="rect">
            <a:avLst/>
          </a:prstGeom>
        </p:spPr>
        <p:txBody>
          <a:bodyPr wrap="square" lIns="89996" tIns="44944" rIns="89996" bIns="44944">
            <a:spAutoFit/>
          </a:bodyPr>
          <a:lstStyle/>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五是侵犯党员权利、公民权利类错误</a:t>
            </a:r>
            <a:endParaRPr lang="en-US" altLang="zh-CN" dirty="0">
              <a:solidFill>
                <a:sysClr val="windowText" lastClr="000000"/>
              </a:solidFill>
              <a:latin typeface="方正小标宋_GBK" panose="03000509000000000000" charset="-122"/>
            </a:endParaRPr>
          </a:p>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六是严重违反社会主义道德类错误</a:t>
            </a:r>
            <a:endParaRPr lang="en-US" altLang="zh-CN" dirty="0">
              <a:solidFill>
                <a:sysClr val="windowText" lastClr="000000"/>
              </a:solidFill>
              <a:latin typeface="方正小标宋_GBK" panose="03000509000000000000" charset="-122"/>
            </a:endParaRPr>
          </a:p>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七是违反社会管理秩序类错误</a:t>
            </a:r>
            <a:endParaRPr lang="zh-CN" altLang="en-US" dirty="0">
              <a:solidFill>
                <a:sysClr val="windowText" lastClr="000000"/>
              </a:solidFill>
              <a:latin typeface="方正小标宋_GBK" panose="03000509000000000000" charset="-122"/>
            </a:endParaRPr>
          </a:p>
        </p:txBody>
      </p:sp>
      <p:sp>
        <p:nvSpPr>
          <p:cNvPr id="25" name="TextBox 32"/>
          <p:cNvSpPr txBox="1"/>
          <p:nvPr/>
        </p:nvSpPr>
        <p:spPr>
          <a:xfrm>
            <a:off x="561217" y="4144056"/>
            <a:ext cx="8420550" cy="753110"/>
          </a:xfrm>
          <a:prstGeom prst="rect">
            <a:avLst/>
          </a:prstGeom>
          <a:noFill/>
        </p:spPr>
        <p:txBody>
          <a:bodyPr wrap="square" lIns="90027" tIns="44956" rIns="90027" bIns="44956" rtlCol="0">
            <a:spAutoFit/>
          </a:bodyPr>
          <a:lstStyle/>
          <a:p>
            <a:pPr algn="just">
              <a:lnSpc>
                <a:spcPct val="120000"/>
              </a:lnSpc>
            </a:pPr>
            <a:r>
              <a:rPr lang="en-US" altLang="zh-CN" dirty="0">
                <a:solidFill>
                  <a:sysClr val="windowText" lastClr="000000"/>
                </a:solidFill>
                <a:latin typeface="方正小标宋_GBK" panose="03000509000000000000" charset="-122"/>
                <a:ea typeface="方正小标宋_GBK" panose="03000509000000000000" charset="-122"/>
              </a:rPr>
              <a:t>2003</a:t>
            </a:r>
            <a:r>
              <a:rPr lang="zh-CN" altLang="en-US" dirty="0">
                <a:solidFill>
                  <a:sysClr val="windowText" lastClr="000000"/>
                </a:solidFill>
                <a:latin typeface="方正小标宋_GBK" panose="03000509000000000000" charset="-122"/>
                <a:ea typeface="方正小标宋_GBK" panose="03000509000000000000" charset="-122"/>
              </a:rPr>
              <a:t>年，</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中国共产党纪律处分条例</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正式发布施行，摘掉了“试行”的帽子。这一版</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条例</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共</a:t>
            </a:r>
            <a:r>
              <a:rPr lang="en-US" altLang="zh-CN" dirty="0">
                <a:solidFill>
                  <a:sysClr val="windowText" lastClr="000000"/>
                </a:solidFill>
                <a:latin typeface="方正小标宋_GBK" panose="03000509000000000000" charset="-122"/>
                <a:ea typeface="方正小标宋_GBK" panose="03000509000000000000" charset="-122"/>
              </a:rPr>
              <a:t>178</a:t>
            </a:r>
            <a:r>
              <a:rPr lang="zh-CN" altLang="en-US" dirty="0">
                <a:solidFill>
                  <a:sysClr val="windowText" lastClr="000000"/>
                </a:solidFill>
                <a:latin typeface="方正小标宋_GBK" panose="03000509000000000000" charset="-122"/>
                <a:ea typeface="方正小标宋_GBK" panose="03000509000000000000" charset="-122"/>
              </a:rPr>
              <a:t>条，将违纪种类分为九大类：</a:t>
            </a:r>
            <a:endParaRPr lang="en-US" altLang="zh-CN" dirty="0">
              <a:solidFill>
                <a:sysClr val="windowText" lastClr="000000"/>
              </a:solidFill>
              <a:latin typeface="方正小标宋_GBK" panose="03000509000000000000" charset="-122"/>
              <a:ea typeface="方正小标宋_GBK" panose="03000509000000000000" charset="-122"/>
            </a:endParaRPr>
          </a:p>
        </p:txBody>
      </p:sp>
      <p:sp>
        <p:nvSpPr>
          <p:cNvPr id="26" name="矩形 25"/>
          <p:cNvSpPr/>
          <p:nvPr/>
        </p:nvSpPr>
        <p:spPr>
          <a:xfrm>
            <a:off x="561217" y="4977647"/>
            <a:ext cx="4721886" cy="1749425"/>
          </a:xfrm>
          <a:prstGeom prst="rect">
            <a:avLst/>
          </a:prstGeom>
        </p:spPr>
        <p:txBody>
          <a:bodyPr wrap="square" lIns="89996" tIns="44944" rIns="89996" bIns="44944">
            <a:spAutoFit/>
          </a:bodyPr>
          <a:lstStyle/>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一是违反政治纪律的行为</a:t>
            </a:r>
            <a:endParaRPr lang="en-US" altLang="zh-CN" dirty="0">
              <a:solidFill>
                <a:sysClr val="windowText" lastClr="000000"/>
              </a:solidFill>
              <a:latin typeface="方正小标宋_GBK" panose="03000509000000000000" charset="-122"/>
            </a:endParaRPr>
          </a:p>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二是违反组织、人事纪律的行为</a:t>
            </a:r>
            <a:endParaRPr lang="en-US" altLang="zh-CN" dirty="0">
              <a:solidFill>
                <a:sysClr val="windowText" lastClr="000000"/>
              </a:solidFill>
              <a:latin typeface="方正小标宋_GBK" panose="03000509000000000000" charset="-122"/>
            </a:endParaRPr>
          </a:p>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三是违反廉洁自律规定的行为</a:t>
            </a:r>
            <a:endParaRPr lang="en-US" altLang="zh-CN" dirty="0">
              <a:solidFill>
                <a:sysClr val="windowText" lastClr="000000"/>
              </a:solidFill>
              <a:latin typeface="方正小标宋_GBK" panose="03000509000000000000" charset="-122"/>
            </a:endParaRPr>
          </a:p>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四是贪污贿赂行为</a:t>
            </a:r>
            <a:endParaRPr lang="en-US" altLang="zh-CN" dirty="0">
              <a:solidFill>
                <a:sysClr val="windowText" lastClr="000000"/>
              </a:solidFill>
              <a:latin typeface="方正小标宋_GBK" panose="03000509000000000000" charset="-122"/>
            </a:endParaRPr>
          </a:p>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五是破坏社会主义经济秩序的行为</a:t>
            </a:r>
            <a:endParaRPr lang="zh-CN" altLang="en-US" dirty="0">
              <a:solidFill>
                <a:sysClr val="windowText" lastClr="000000"/>
              </a:solidFill>
              <a:latin typeface="方正小标宋_GBK" panose="03000509000000000000" charset="-122"/>
            </a:endParaRPr>
          </a:p>
        </p:txBody>
      </p:sp>
      <p:sp>
        <p:nvSpPr>
          <p:cNvPr id="27" name="矩形 26"/>
          <p:cNvSpPr/>
          <p:nvPr/>
        </p:nvSpPr>
        <p:spPr>
          <a:xfrm>
            <a:off x="5066783" y="4977648"/>
            <a:ext cx="4721886" cy="1417320"/>
          </a:xfrm>
          <a:prstGeom prst="rect">
            <a:avLst/>
          </a:prstGeom>
        </p:spPr>
        <p:txBody>
          <a:bodyPr wrap="square" lIns="89996" tIns="44944" rIns="89996" bIns="44944">
            <a:spAutoFit/>
          </a:bodyPr>
          <a:lstStyle/>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六是违反财经纪律的行为</a:t>
            </a:r>
            <a:endParaRPr lang="en-US" altLang="zh-CN" dirty="0">
              <a:solidFill>
                <a:sysClr val="windowText" lastClr="000000"/>
              </a:solidFill>
              <a:latin typeface="方正小标宋_GBK" panose="03000509000000000000" charset="-122"/>
            </a:endParaRPr>
          </a:p>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七是失职、渎职行为</a:t>
            </a:r>
            <a:endParaRPr lang="en-US" altLang="zh-CN" dirty="0">
              <a:solidFill>
                <a:sysClr val="windowText" lastClr="000000"/>
              </a:solidFill>
              <a:latin typeface="方正小标宋_GBK" panose="03000509000000000000" charset="-122"/>
            </a:endParaRPr>
          </a:p>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八是侵犯党员权利、公民权利的行为</a:t>
            </a:r>
            <a:endParaRPr lang="en-US" altLang="zh-CN" dirty="0">
              <a:solidFill>
                <a:sysClr val="windowText" lastClr="000000"/>
              </a:solidFill>
              <a:latin typeface="方正小标宋_GBK" panose="03000509000000000000" charset="-122"/>
            </a:endParaRPr>
          </a:p>
          <a:p>
            <a:pPr marL="281305" indent="-281305" algn="just">
              <a:lnSpc>
                <a:spcPct val="120000"/>
              </a:lnSpc>
              <a:buFont typeface="Wingdings" panose="05000000000000000000" pitchFamily="2" charset="2"/>
              <a:buChar char="Ø"/>
            </a:pPr>
            <a:r>
              <a:rPr lang="zh-CN" altLang="en-US" dirty="0">
                <a:solidFill>
                  <a:sysClr val="windowText" lastClr="000000"/>
                </a:solidFill>
                <a:latin typeface="方正小标宋_GBK" panose="03000509000000000000" charset="-122"/>
              </a:rPr>
              <a:t>九是妨害社会管理秩序的行为</a:t>
            </a:r>
            <a:endParaRPr lang="zh-CN" altLang="en-US" dirty="0">
              <a:solidFill>
                <a:sysClr val="windowText" lastClr="000000"/>
              </a:solidFill>
              <a:latin typeface="方正小标宋_GBK" panose="03000509000000000000" charset="-122"/>
            </a:endParaRPr>
          </a:p>
        </p:txBody>
      </p:sp>
      <p:grpSp>
        <p:nvGrpSpPr>
          <p:cNvPr id="2" name="组合 1"/>
          <p:cNvGrpSpPr/>
          <p:nvPr/>
        </p:nvGrpSpPr>
        <p:grpSpPr>
          <a:xfrm>
            <a:off x="1355535" y="384176"/>
            <a:ext cx="9277985" cy="584775"/>
            <a:chOff x="1470082" y="384176"/>
            <a:chExt cx="9277985" cy="584775"/>
          </a:xfrm>
        </p:grpSpPr>
        <p:sp>
          <p:nvSpPr>
            <p:cNvPr id="3" name="Text Box 4"/>
            <p:cNvSpPr txBox="1">
              <a:spLocks noChangeArrowheads="1"/>
            </p:cNvSpPr>
            <p:nvPr/>
          </p:nvSpPr>
          <p:spPr bwMode="auto">
            <a:xfrm>
              <a:off x="1533102" y="384176"/>
              <a:ext cx="912368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ctr" fontAlgn="base">
                <a:spcBef>
                  <a:spcPct val="0"/>
                </a:spcBef>
                <a:spcAft>
                  <a:spcPct val="0"/>
                </a:spcAft>
                <a:buFont typeface="Arial" panose="020B0604020202020204" pitchFamily="34" charset="0"/>
                <a:buNone/>
                <a:defRPr sz="3200" b="1">
                  <a:latin typeface="微软雅黑" panose="020B0503020204020204" charset="-122"/>
                  <a:ea typeface="微软雅黑" panose="020B0503020204020204" charset="-122"/>
                </a:defRPr>
              </a:lvl1pPr>
            </a:lstStyle>
            <a:p>
              <a:pPr algn="ctr"/>
              <a:r>
                <a:rPr lang="zh-CN" altLang="en-US" dirty="0">
                  <a:latin typeface="方正小标宋_GBK" panose="03000509000000000000" charset="-122"/>
                  <a:ea typeface="方正小标宋_GBK" panose="03000509000000000000" charset="-122"/>
                  <a:sym typeface="+mn-ea"/>
                </a:rPr>
                <a:t>一、</a:t>
              </a:r>
              <a:r>
                <a:rPr lang="en-US" altLang="zh-CN" dirty="0">
                  <a:latin typeface="方正小标宋_GBK" panose="03000509000000000000" charset="-122"/>
                  <a:ea typeface="方正小标宋_GBK" panose="03000509000000000000" charset="-122"/>
                  <a:sym typeface="+mn-ea"/>
                </a:rPr>
                <a:t>《</a:t>
              </a:r>
              <a:r>
                <a:rPr lang="zh-CN" altLang="en-US" dirty="0">
                  <a:latin typeface="方正小标宋_GBK" panose="03000509000000000000" charset="-122"/>
                  <a:ea typeface="方正小标宋_GBK" panose="03000509000000000000" charset="-122"/>
                  <a:sym typeface="+mn-ea"/>
                </a:rPr>
                <a:t>中国共产党纪律处分条例</a:t>
              </a:r>
              <a:r>
                <a:rPr lang="en-US" altLang="zh-CN" dirty="0">
                  <a:latin typeface="方正小标宋_GBK" panose="03000509000000000000" charset="-122"/>
                  <a:ea typeface="方正小标宋_GBK" panose="03000509000000000000" charset="-122"/>
                  <a:sym typeface="+mn-ea"/>
                </a:rPr>
                <a:t>》</a:t>
              </a:r>
              <a:r>
                <a:rPr lang="zh-CN" altLang="en-US" dirty="0">
                  <a:latin typeface="方正小标宋_GBK" panose="03000509000000000000" charset="-122"/>
                  <a:ea typeface="方正小标宋_GBK" panose="03000509000000000000" charset="-122"/>
                  <a:sym typeface="+mn-ea"/>
                </a:rPr>
                <a:t>修订背景及要求</a:t>
              </a:r>
              <a:endParaRPr lang="zh-CN" altLang="en-US" dirty="0">
                <a:latin typeface="方正小标宋_GBK" panose="03000509000000000000" charset="-122"/>
                <a:ea typeface="方正小标宋_GBK" panose="03000509000000000000" charset="-122"/>
              </a:endParaRPr>
            </a:p>
          </p:txBody>
        </p:sp>
        <p:cxnSp>
          <p:nvCxnSpPr>
            <p:cNvPr id="5" name="直接连接符 4"/>
            <p:cNvCxnSpPr/>
            <p:nvPr/>
          </p:nvCxnSpPr>
          <p:spPr>
            <a:xfrm>
              <a:off x="1470082" y="960061"/>
              <a:ext cx="9277985" cy="889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ransition spd="slow" advTm="0">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9010" y="2896235"/>
            <a:ext cx="6922135" cy="3415030"/>
          </a:xfrm>
          <a:prstGeom prst="rect">
            <a:avLst/>
          </a:prstGeom>
        </p:spPr>
        <p:txBody>
          <a:bodyPr wrap="square">
            <a:spAutoFit/>
          </a:bodyPr>
          <a:lstStyle/>
          <a:p>
            <a:pPr>
              <a:lnSpc>
                <a:spcPct val="100000"/>
              </a:lnSpc>
            </a:pPr>
            <a:r>
              <a:rPr lang="zh-CN" altLang="en-US" sz="2400" dirty="0" smtClean="0">
                <a:latin typeface="方正小标宋_GBK" panose="03000509000000000000" charset="-122"/>
                <a:ea typeface="方正小标宋_GBK" panose="03000509000000000000" charset="-122"/>
                <a:cs typeface="Times New Roman" panose="02020603050405020304" pitchFamily="18" charset="0"/>
              </a:rPr>
              <a:t>如果</a:t>
            </a:r>
            <a:r>
              <a:rPr lang="zh-CN" altLang="en-US" sz="2400" dirty="0">
                <a:latin typeface="方正小标宋_GBK" panose="03000509000000000000" charset="-122"/>
                <a:ea typeface="方正小标宋_GBK" panose="03000509000000000000" charset="-122"/>
                <a:cs typeface="Times New Roman" panose="02020603050405020304" pitchFamily="18" charset="0"/>
              </a:rPr>
              <a:t>既是党员又担任公职，那就先党内后党外，也就是先给党纪</a:t>
            </a:r>
            <a:r>
              <a:rPr lang="zh-CN" altLang="en-US" sz="2400" dirty="0" smtClean="0">
                <a:latin typeface="方正小标宋_GBK" panose="03000509000000000000" charset="-122"/>
                <a:ea typeface="方正小标宋_GBK" panose="03000509000000000000" charset="-122"/>
                <a:cs typeface="Times New Roman" panose="02020603050405020304" pitchFamily="18" charset="0"/>
              </a:rPr>
              <a:t>处分再给</a:t>
            </a:r>
            <a:r>
              <a:rPr lang="zh-CN" altLang="en-US" sz="2400" dirty="0">
                <a:latin typeface="方正小标宋_GBK" panose="03000509000000000000" charset="-122"/>
                <a:ea typeface="方正小标宋_GBK" panose="03000509000000000000" charset="-122"/>
                <a:cs typeface="Times New Roman" panose="02020603050405020304" pitchFamily="18" charset="0"/>
              </a:rPr>
              <a:t>政务处分，然后追究刑事责任；如果不是党员但有公职，那就是政务处分，然后追究刑事责任。如果单位给了一个政纪处分，那监委就不能对同一个违法行为再作一次处罚了；同理，如果监委作出政务处分，那单位也不能再处罚了。这就是同一个违法行为不能处罚两次，而且监委的政务处分、单位的政纪处分两者不能重复，也不能代替。</a:t>
            </a:r>
            <a:endParaRPr lang="zh-CN" altLang="en-US" sz="2400" dirty="0">
              <a:latin typeface="方正小标宋_GBK" panose="03000509000000000000" charset="-122"/>
              <a:ea typeface="方正小标宋_GBK" panose="03000509000000000000" charset="-122"/>
              <a:cs typeface="Times New Roman" panose="02020603050405020304" pitchFamily="18" charset="0"/>
            </a:endParaRPr>
          </a:p>
        </p:txBody>
      </p:sp>
      <p:grpSp>
        <p:nvGrpSpPr>
          <p:cNvPr id="3" name="组合 2"/>
          <p:cNvGrpSpPr/>
          <p:nvPr/>
        </p:nvGrpSpPr>
        <p:grpSpPr>
          <a:xfrm>
            <a:off x="4684" y="274765"/>
            <a:ext cx="3725300" cy="611428"/>
            <a:chOff x="4684" y="274765"/>
            <a:chExt cx="3725300" cy="611428"/>
          </a:xfrm>
        </p:grpSpPr>
        <p:sp>
          <p:nvSpPr>
            <p:cNvPr id="4" name="Parallelogram 13"/>
            <p:cNvSpPr/>
            <p:nvPr/>
          </p:nvSpPr>
          <p:spPr>
            <a:xfrm>
              <a:off x="4684" y="274765"/>
              <a:ext cx="1078421" cy="611428"/>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85000"/>
                    <a:lumOff val="15000"/>
                  </a:schemeClr>
                </a:solidFill>
                <a:ea typeface="方正小标宋_GBK" panose="03000509000000000000" charset="-122"/>
                <a:cs typeface="方正小标宋_GBK" panose="03000509000000000000" charset="-122"/>
              </a:endParaRPr>
            </a:p>
          </p:txBody>
        </p:sp>
        <p:sp>
          <p:nvSpPr>
            <p:cNvPr id="5" name="矩形 4"/>
            <p:cNvSpPr/>
            <p:nvPr/>
          </p:nvSpPr>
          <p:spPr>
            <a:xfrm>
              <a:off x="1083105" y="301418"/>
              <a:ext cx="2646879" cy="584775"/>
            </a:xfrm>
            <a:prstGeom prst="rect">
              <a:avLst/>
            </a:prstGeom>
            <a:effectLst/>
          </p:spPr>
          <p:txBody>
            <a:bodyPr vert="horz" wrap="none">
              <a:spAutoFit/>
            </a:bodyPr>
            <a:lstStyle/>
            <a:p>
              <a:pPr algn="r"/>
              <a:r>
                <a:rPr lang="zh-CN" altLang="en-US" sz="3200" b="1" dirty="0">
                  <a:latin typeface="+mj-lt"/>
                  <a:ea typeface="方正小标宋_GBK" panose="03000509000000000000" charset="-122"/>
                  <a:cs typeface="方正小标宋_GBK" panose="03000509000000000000" charset="-122"/>
                </a:rPr>
                <a:t>“一个注意”</a:t>
              </a:r>
              <a:endParaRPr lang="zh-CN" altLang="en-US" sz="3200" b="1" dirty="0">
                <a:latin typeface="+mj-lt"/>
                <a:ea typeface="方正小标宋_GBK" panose="03000509000000000000" charset="-122"/>
                <a:cs typeface="方正小标宋_GBK" panose="03000509000000000000" charset="-122"/>
              </a:endParaRPr>
            </a:p>
          </p:txBody>
        </p:sp>
      </p:grpSp>
      <p:pic>
        <p:nvPicPr>
          <p:cNvPr id="8" name="图片 7"/>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837" y="2111395"/>
            <a:ext cx="3827860" cy="3347982"/>
          </a:xfrm>
          <a:prstGeom prst="rect">
            <a:avLst/>
          </a:prstGeom>
        </p:spPr>
      </p:pic>
      <p:sp>
        <p:nvSpPr>
          <p:cNvPr id="6" name="矩形 5"/>
          <p:cNvSpPr/>
          <p:nvPr/>
        </p:nvSpPr>
        <p:spPr>
          <a:xfrm>
            <a:off x="4779010" y="1158240"/>
            <a:ext cx="6922135" cy="1600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zh-CN" altLang="en-US" sz="3200" dirty="0">
                <a:solidFill>
                  <a:schemeClr val="bg1"/>
                </a:solidFill>
                <a:latin typeface="方正小标宋_GBK" panose="03000509000000000000" charset="-122"/>
                <a:ea typeface="方正小标宋_GBK" panose="03000509000000000000" charset="-122"/>
                <a:cs typeface="Times New Roman" panose="02020603050405020304" pitchFamily="18" charset="0"/>
              </a:rPr>
              <a:t>“一个注意”</a:t>
            </a:r>
            <a:r>
              <a:rPr lang="zh-CN" altLang="en-US" sz="2400" dirty="0">
                <a:solidFill>
                  <a:schemeClr val="bg1"/>
                </a:solidFill>
                <a:latin typeface="方正小标宋_GBK" panose="03000509000000000000" charset="-122"/>
                <a:ea typeface="方正小标宋_GBK" panose="03000509000000000000" charset="-122"/>
                <a:cs typeface="Times New Roman" panose="02020603050405020304" pitchFamily="18" charset="0"/>
              </a:rPr>
              <a:t>，即要注意纪委的党纪处分与监委的政务处分、各单位的政纪处分、公安机关的行政处罚、法院的司法判决之间的区别。</a:t>
            </a:r>
            <a:endParaRPr lang="zh-CN" altLang="en-US" sz="2400" dirty="0">
              <a:solidFill>
                <a:schemeClr val="bg1"/>
              </a:solidFill>
              <a:latin typeface="方正小标宋_GBK" panose="03000509000000000000" charset="-122"/>
              <a:ea typeface="方正小标宋_GBK" panose="03000509000000000000"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609600" y="2493082"/>
            <a:ext cx="10972800" cy="1163441"/>
          </a:xfrm>
          <a:prstGeom prst="rect">
            <a:avLst/>
          </a:prstGeom>
          <a:solidFill>
            <a:srgbClr val="D72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70" dirty="0">
              <a:cs typeface="方正小标宋_GBK" panose="03000509000000000000" charset="-122"/>
            </a:endParaRPr>
          </a:p>
        </p:txBody>
      </p:sp>
      <p:sp>
        <p:nvSpPr>
          <p:cNvPr id="40" name="文本框 17"/>
          <p:cNvSpPr txBox="1"/>
          <p:nvPr/>
        </p:nvSpPr>
        <p:spPr>
          <a:xfrm>
            <a:off x="1884363" y="2721425"/>
            <a:ext cx="8423275" cy="706755"/>
          </a:xfrm>
          <a:prstGeom prst="rect">
            <a:avLst/>
          </a:prstGeom>
          <a:noFill/>
        </p:spPr>
        <p:txBody>
          <a:bodyPr wrap="square" rtlCol="0">
            <a:spAutoFit/>
          </a:bodyPr>
          <a:lstStyle/>
          <a:p>
            <a:pPr algn="ctr"/>
            <a:r>
              <a:rPr lang="zh-CN" altLang="en-US" sz="4000" b="1" dirty="0">
                <a:solidFill>
                  <a:schemeClr val="bg1"/>
                </a:solidFill>
                <a:latin typeface="方正小标宋_GBK" panose="03000509000000000000" charset="-122"/>
                <a:ea typeface="方正小标宋_GBK" panose="03000509000000000000" charset="-122"/>
                <a:cs typeface="方正小标宋_GBK" panose="03000509000000000000" charset="-122"/>
              </a:rPr>
              <a:t>谢谢您</a:t>
            </a:r>
            <a:endParaRPr lang="zh-CN" altLang="en-US" sz="4000" b="1" dirty="0">
              <a:solidFill>
                <a:schemeClr val="bg1"/>
              </a:solidFill>
              <a:latin typeface="方正小标宋_GBK" panose="03000509000000000000" charset="-122"/>
              <a:ea typeface="方正小标宋_GBK" panose="03000509000000000000" charset="-122"/>
              <a:cs typeface="方正小标宋_GBK" panose="03000509000000000000" charset="-122"/>
            </a:endParaRPr>
          </a:p>
        </p:txBody>
      </p:sp>
      <p:sp>
        <p:nvSpPr>
          <p:cNvPr id="14" name="椭圆 13"/>
          <p:cNvSpPr/>
          <p:nvPr/>
        </p:nvSpPr>
        <p:spPr bwMode="auto">
          <a:xfrm>
            <a:off x="-1971861" y="1401195"/>
            <a:ext cx="631519" cy="631519"/>
          </a:xfrm>
          <a:prstGeom prst="ellipse">
            <a:avLst/>
          </a:prstGeom>
          <a:solidFill>
            <a:srgbClr val="FFFFE3"/>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16" name="椭圆 15"/>
          <p:cNvSpPr/>
          <p:nvPr/>
        </p:nvSpPr>
        <p:spPr bwMode="auto">
          <a:xfrm>
            <a:off x="-2169346" y="2292100"/>
            <a:ext cx="631519" cy="631519"/>
          </a:xfrm>
          <a:prstGeom prst="ellipse">
            <a:avLst/>
          </a:prstGeom>
          <a:solidFill>
            <a:srgbClr val="FC6238"/>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22" name="椭圆 21"/>
          <p:cNvSpPr/>
          <p:nvPr/>
        </p:nvSpPr>
        <p:spPr bwMode="auto">
          <a:xfrm>
            <a:off x="-2909756" y="2032385"/>
            <a:ext cx="631519" cy="631519"/>
          </a:xfrm>
          <a:prstGeom prst="ellipse">
            <a:avLst/>
          </a:prstGeom>
          <a:solidFill>
            <a:srgbClr val="DD1007"/>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23" name="椭圆 22"/>
          <p:cNvSpPr/>
          <p:nvPr/>
        </p:nvSpPr>
        <p:spPr bwMode="auto">
          <a:xfrm>
            <a:off x="-2909756" y="1057025"/>
            <a:ext cx="631519" cy="631519"/>
          </a:xfrm>
          <a:prstGeom prst="ellipse">
            <a:avLst/>
          </a:prstGeom>
          <a:solidFill>
            <a:srgbClr val="FEEEDC"/>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24" name="椭圆 23"/>
          <p:cNvSpPr/>
          <p:nvPr/>
        </p:nvSpPr>
        <p:spPr bwMode="auto">
          <a:xfrm>
            <a:off x="-1246056" y="2663575"/>
            <a:ext cx="631519" cy="631519"/>
          </a:xfrm>
          <a:prstGeom prst="ellipse">
            <a:avLst/>
          </a:prstGeom>
          <a:solidFill>
            <a:srgbClr val="FFD4B0"/>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32" name="椭圆 31"/>
          <p:cNvSpPr/>
          <p:nvPr/>
        </p:nvSpPr>
        <p:spPr bwMode="auto">
          <a:xfrm>
            <a:off x="-1538156" y="3294765"/>
            <a:ext cx="631519" cy="631519"/>
          </a:xfrm>
          <a:prstGeom prst="ellipse">
            <a:avLst/>
          </a:prstGeom>
          <a:solidFill>
            <a:srgbClr val="FFE3CB"/>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10" name="椭圆 9"/>
          <p:cNvSpPr/>
          <p:nvPr/>
        </p:nvSpPr>
        <p:spPr bwMode="auto">
          <a:xfrm>
            <a:off x="-906966" y="1292610"/>
            <a:ext cx="631519" cy="631519"/>
          </a:xfrm>
          <a:prstGeom prst="ellipse">
            <a:avLst/>
          </a:prstGeom>
          <a:solidFill>
            <a:srgbClr val="FFB42B"/>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34" name="椭圆 33"/>
          <p:cNvSpPr/>
          <p:nvPr/>
        </p:nvSpPr>
        <p:spPr bwMode="auto">
          <a:xfrm>
            <a:off x="-2278566" y="3294765"/>
            <a:ext cx="631519" cy="631519"/>
          </a:xfrm>
          <a:prstGeom prst="ellipse">
            <a:avLst/>
          </a:prstGeom>
          <a:solidFill>
            <a:srgbClr val="D2A056"/>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38" name="椭圆 37"/>
          <p:cNvSpPr/>
          <p:nvPr/>
        </p:nvSpPr>
        <p:spPr bwMode="auto">
          <a:xfrm>
            <a:off x="-3163756" y="3294765"/>
            <a:ext cx="631519" cy="631519"/>
          </a:xfrm>
          <a:prstGeom prst="ellipse">
            <a:avLst/>
          </a:prstGeom>
          <a:solidFill>
            <a:srgbClr val="DD795D"/>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39" name="椭圆 38"/>
          <p:cNvSpPr/>
          <p:nvPr/>
        </p:nvSpPr>
        <p:spPr bwMode="auto">
          <a:xfrm>
            <a:off x="-2532566" y="4348865"/>
            <a:ext cx="631519" cy="631519"/>
          </a:xfrm>
          <a:prstGeom prst="ellipse">
            <a:avLst/>
          </a:prstGeom>
          <a:solidFill>
            <a:srgbClr val="88915C"/>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3" name="椭圆 2"/>
          <p:cNvSpPr/>
          <p:nvPr/>
        </p:nvSpPr>
        <p:spPr bwMode="auto">
          <a:xfrm>
            <a:off x="-1340671" y="4259965"/>
            <a:ext cx="631519" cy="631519"/>
          </a:xfrm>
          <a:prstGeom prst="ellipse">
            <a:avLst/>
          </a:prstGeom>
          <a:solidFill>
            <a:srgbClr val="E3985F"/>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41" name="椭圆 40"/>
          <p:cNvSpPr/>
          <p:nvPr/>
        </p:nvSpPr>
        <p:spPr bwMode="auto">
          <a:xfrm>
            <a:off x="-4955091" y="1660275"/>
            <a:ext cx="631519" cy="631519"/>
          </a:xfrm>
          <a:prstGeom prst="ellipse">
            <a:avLst/>
          </a:prstGeom>
          <a:solidFill>
            <a:srgbClr val="FFF200"/>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42" name="椭圆 41"/>
          <p:cNvSpPr/>
          <p:nvPr/>
        </p:nvSpPr>
        <p:spPr bwMode="auto">
          <a:xfrm>
            <a:off x="-5271956" y="2836930"/>
            <a:ext cx="631519" cy="631519"/>
          </a:xfrm>
          <a:prstGeom prst="ellipse">
            <a:avLst/>
          </a:prstGeom>
          <a:solidFill>
            <a:srgbClr val="FF7A00"/>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68" name="椭圆 67"/>
          <p:cNvSpPr/>
          <p:nvPr/>
        </p:nvSpPr>
        <p:spPr bwMode="auto">
          <a:xfrm>
            <a:off x="-4521386" y="2292100"/>
            <a:ext cx="631519" cy="631519"/>
          </a:xfrm>
          <a:prstGeom prst="ellipse">
            <a:avLst/>
          </a:prstGeom>
          <a:solidFill>
            <a:srgbClr val="FF0300"/>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FF0300"/>
              </a:solidFill>
              <a:cs typeface="+mn-ea"/>
              <a:sym typeface="+mn-lt"/>
            </a:endParaRPr>
          </a:p>
        </p:txBody>
      </p:sp>
      <p:sp>
        <p:nvSpPr>
          <p:cNvPr id="69" name="椭圆 68"/>
          <p:cNvSpPr/>
          <p:nvPr/>
        </p:nvSpPr>
        <p:spPr bwMode="auto">
          <a:xfrm>
            <a:off x="-5783131" y="1861570"/>
            <a:ext cx="631519" cy="631519"/>
          </a:xfrm>
          <a:prstGeom prst="ellipse">
            <a:avLst/>
          </a:prstGeom>
          <a:solidFill>
            <a:srgbClr val="4D0808"/>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70" name="椭圆 69"/>
          <p:cNvSpPr/>
          <p:nvPr/>
        </p:nvSpPr>
        <p:spPr bwMode="auto">
          <a:xfrm>
            <a:off x="-4520116" y="4614295"/>
            <a:ext cx="631519" cy="631519"/>
          </a:xfrm>
          <a:prstGeom prst="ellipse">
            <a:avLst/>
          </a:prstGeom>
          <a:solidFill>
            <a:srgbClr val="C55A11"/>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71" name="椭圆 70"/>
          <p:cNvSpPr/>
          <p:nvPr/>
        </p:nvSpPr>
        <p:spPr bwMode="auto">
          <a:xfrm>
            <a:off x="-4323901" y="3550670"/>
            <a:ext cx="631519" cy="631519"/>
          </a:xfrm>
          <a:prstGeom prst="ellipse">
            <a:avLst/>
          </a:prstGeom>
          <a:solidFill>
            <a:srgbClr val="D10000"/>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72" name="椭圆 71"/>
          <p:cNvSpPr/>
          <p:nvPr/>
        </p:nvSpPr>
        <p:spPr bwMode="auto">
          <a:xfrm>
            <a:off x="-3692076" y="2180340"/>
            <a:ext cx="631519" cy="631519"/>
          </a:xfrm>
          <a:prstGeom prst="ellipse">
            <a:avLst/>
          </a:prstGeom>
          <a:solidFill>
            <a:srgbClr val="DAE3F3"/>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73" name="椭圆 72"/>
          <p:cNvSpPr/>
          <p:nvPr/>
        </p:nvSpPr>
        <p:spPr bwMode="auto">
          <a:xfrm>
            <a:off x="-4008306" y="1444375"/>
            <a:ext cx="631519" cy="631519"/>
          </a:xfrm>
          <a:prstGeom prst="ellipse">
            <a:avLst/>
          </a:prstGeom>
          <a:solidFill>
            <a:srgbClr val="FFE699"/>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74" name="椭圆 73"/>
          <p:cNvSpPr/>
          <p:nvPr/>
        </p:nvSpPr>
        <p:spPr bwMode="auto">
          <a:xfrm>
            <a:off x="-1972496" y="660785"/>
            <a:ext cx="631519" cy="631519"/>
          </a:xfrm>
          <a:prstGeom prst="ellipse">
            <a:avLst/>
          </a:prstGeom>
          <a:solidFill>
            <a:srgbClr val="DEEBF7"/>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75" name="椭圆 74"/>
          <p:cNvSpPr/>
          <p:nvPr/>
        </p:nvSpPr>
        <p:spPr bwMode="auto">
          <a:xfrm>
            <a:off x="-6599106" y="2663575"/>
            <a:ext cx="631519" cy="631519"/>
          </a:xfrm>
          <a:prstGeom prst="ellipse">
            <a:avLst/>
          </a:prstGeom>
          <a:solidFill>
            <a:srgbClr val="5B9BD5"/>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76" name="椭圆 75"/>
          <p:cNvSpPr/>
          <p:nvPr/>
        </p:nvSpPr>
        <p:spPr bwMode="auto">
          <a:xfrm>
            <a:off x="-1246056" y="660150"/>
            <a:ext cx="631519" cy="631519"/>
          </a:xfrm>
          <a:prstGeom prst="ellipse">
            <a:avLst/>
          </a:prstGeom>
          <a:solidFill>
            <a:srgbClr val="E2F0D9"/>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77" name="椭圆 76"/>
          <p:cNvSpPr/>
          <p:nvPr/>
        </p:nvSpPr>
        <p:spPr bwMode="auto">
          <a:xfrm>
            <a:off x="-5272591" y="3598295"/>
            <a:ext cx="631519" cy="631519"/>
          </a:xfrm>
          <a:prstGeom prst="ellipse">
            <a:avLst/>
          </a:prstGeom>
          <a:solidFill>
            <a:srgbClr val="F8CBAD"/>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78" name="椭圆 77"/>
          <p:cNvSpPr/>
          <p:nvPr/>
        </p:nvSpPr>
        <p:spPr bwMode="auto">
          <a:xfrm>
            <a:off x="-4640131" y="5686810"/>
            <a:ext cx="631519" cy="631519"/>
          </a:xfrm>
          <a:prstGeom prst="ellipse">
            <a:avLst/>
          </a:prstGeom>
          <a:solidFill>
            <a:srgbClr val="ED7D31"/>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79" name="椭圆 78"/>
          <p:cNvSpPr/>
          <p:nvPr/>
        </p:nvSpPr>
        <p:spPr bwMode="auto">
          <a:xfrm>
            <a:off x="-3541581" y="769370"/>
            <a:ext cx="631519" cy="631519"/>
          </a:xfrm>
          <a:prstGeom prst="ellipse">
            <a:avLst/>
          </a:prstGeom>
          <a:solidFill>
            <a:srgbClr val="FB0006"/>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80" name="椭圆 79"/>
          <p:cNvSpPr/>
          <p:nvPr/>
        </p:nvSpPr>
        <p:spPr bwMode="auto">
          <a:xfrm>
            <a:off x="-4520751" y="812550"/>
            <a:ext cx="631519" cy="631519"/>
          </a:xfrm>
          <a:prstGeom prst="ellipse">
            <a:avLst/>
          </a:prstGeom>
          <a:solidFill>
            <a:srgbClr val="FFFF00"/>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81" name="椭圆 80"/>
          <p:cNvSpPr/>
          <p:nvPr/>
        </p:nvSpPr>
        <p:spPr bwMode="auto">
          <a:xfrm>
            <a:off x="-3692076" y="3967865"/>
            <a:ext cx="631519" cy="631519"/>
          </a:xfrm>
          <a:prstGeom prst="ellipse">
            <a:avLst/>
          </a:prstGeom>
          <a:solidFill>
            <a:srgbClr val="C00000"/>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82" name="椭圆 81"/>
          <p:cNvSpPr/>
          <p:nvPr/>
        </p:nvSpPr>
        <p:spPr bwMode="auto">
          <a:xfrm>
            <a:off x="-3795581" y="2837565"/>
            <a:ext cx="631519" cy="631519"/>
          </a:xfrm>
          <a:prstGeom prst="ellipse">
            <a:avLst/>
          </a:prstGeom>
          <a:solidFill>
            <a:srgbClr val="FF0000"/>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FF0300"/>
              </a:solidFill>
              <a:cs typeface="+mn-ea"/>
              <a:sym typeface="+mn-lt"/>
            </a:endParaRPr>
          </a:p>
        </p:txBody>
      </p:sp>
      <p:sp>
        <p:nvSpPr>
          <p:cNvPr id="83" name="椭圆 82"/>
          <p:cNvSpPr/>
          <p:nvPr/>
        </p:nvSpPr>
        <p:spPr bwMode="auto">
          <a:xfrm>
            <a:off x="-3888926" y="180725"/>
            <a:ext cx="631519" cy="631519"/>
          </a:xfrm>
          <a:prstGeom prst="ellipse">
            <a:avLst/>
          </a:prstGeom>
          <a:solidFill>
            <a:srgbClr val="78B384"/>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84" name="椭圆 83"/>
          <p:cNvSpPr/>
          <p:nvPr/>
        </p:nvSpPr>
        <p:spPr bwMode="auto">
          <a:xfrm>
            <a:off x="-5397051" y="578235"/>
            <a:ext cx="631519" cy="631519"/>
          </a:xfrm>
          <a:prstGeom prst="ellipse">
            <a:avLst/>
          </a:prstGeom>
          <a:solidFill>
            <a:srgbClr val="D1384C"/>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85" name="椭圆 84"/>
          <p:cNvSpPr/>
          <p:nvPr/>
        </p:nvSpPr>
        <p:spPr bwMode="auto">
          <a:xfrm>
            <a:off x="-6414956" y="660785"/>
            <a:ext cx="631519" cy="631519"/>
          </a:xfrm>
          <a:prstGeom prst="ellipse">
            <a:avLst/>
          </a:prstGeom>
          <a:solidFill>
            <a:srgbClr val="DD95A0"/>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86" name="椭圆 85"/>
          <p:cNvSpPr/>
          <p:nvPr/>
        </p:nvSpPr>
        <p:spPr bwMode="auto">
          <a:xfrm>
            <a:off x="-2604321" y="28960"/>
            <a:ext cx="631519" cy="631519"/>
          </a:xfrm>
          <a:prstGeom prst="ellipse">
            <a:avLst/>
          </a:prstGeom>
          <a:solidFill>
            <a:srgbClr val="F2F2F2"/>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87" name="椭圆 86"/>
          <p:cNvSpPr/>
          <p:nvPr/>
        </p:nvSpPr>
        <p:spPr bwMode="auto">
          <a:xfrm>
            <a:off x="-6415591" y="4095500"/>
            <a:ext cx="631519" cy="631519"/>
          </a:xfrm>
          <a:prstGeom prst="ellipse">
            <a:avLst/>
          </a:prstGeom>
          <a:solidFill>
            <a:srgbClr val="00B8FF"/>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88" name="椭圆 87"/>
          <p:cNvSpPr/>
          <p:nvPr/>
        </p:nvSpPr>
        <p:spPr bwMode="auto">
          <a:xfrm>
            <a:off x="-5273226" y="4503805"/>
            <a:ext cx="631519" cy="631519"/>
          </a:xfrm>
          <a:prstGeom prst="ellipse">
            <a:avLst/>
          </a:prstGeom>
          <a:solidFill>
            <a:srgbClr val="3AA845"/>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
        <p:nvSpPr>
          <p:cNvPr id="89" name="椭圆 88"/>
          <p:cNvSpPr/>
          <p:nvPr/>
        </p:nvSpPr>
        <p:spPr bwMode="auto">
          <a:xfrm>
            <a:off x="-6416226" y="5517265"/>
            <a:ext cx="631519" cy="631519"/>
          </a:xfrm>
          <a:prstGeom prst="ellipse">
            <a:avLst/>
          </a:prstGeom>
          <a:solidFill>
            <a:srgbClr val="ADFFAB"/>
          </a:solidFill>
          <a:ln w="9525" cap="flat" cmpd="sng" algn="ctr">
            <a:noFill/>
            <a:prstDash val="solid"/>
            <a:round/>
            <a:headEnd type="none" w="med" len="med"/>
            <a:tailEnd type="none" w="med" len="med"/>
          </a:ln>
          <a:effectLst/>
        </p:spPr>
        <p:txBody>
          <a:bodyPr vert="horz" wrap="square" lIns="91398" tIns="45699" rIns="91398" bIns="45699" numCol="1" rtlCol="0" anchor="t" anchorCtr="0" compatLnSpc="1"/>
          <a:p>
            <a:endParaRPr lang="zh-CN" altLang="en-US" sz="1380">
              <a:solidFill>
                <a:srgbClr val="B0241C"/>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64"/>
          <p:cNvSpPr>
            <a:spLocks noChangeArrowheads="1"/>
          </p:cNvSpPr>
          <p:nvPr/>
        </p:nvSpPr>
        <p:spPr bwMode="auto">
          <a:xfrm>
            <a:off x="541032" y="1065946"/>
            <a:ext cx="1658945" cy="1657569"/>
          </a:xfrm>
          <a:prstGeom prst="ellipse">
            <a:avLst/>
          </a:prstGeom>
          <a:solidFill>
            <a:srgbClr val="00B0F0"/>
          </a:solidFill>
          <a:ln w="190500" cap="sq" cmpd="sng">
            <a:solidFill>
              <a:srgbClr val="DAE3F3"/>
            </a:solidFill>
            <a:round/>
          </a:ln>
        </p:spPr>
        <p:txBody>
          <a:bodyPr lIns="90027" tIns="44956" rIns="90027" bIns="44956" anchor="ctr"/>
          <a:lstStyle/>
          <a:p>
            <a:pPr algn="ctr"/>
            <a:r>
              <a:rPr lang="en-US" altLang="zh-CN" sz="2800" b="1" dirty="0">
                <a:solidFill>
                  <a:prstClr val="white"/>
                </a:solidFill>
                <a:latin typeface="方正小标宋_GBK" panose="03000509000000000000" charset="-122"/>
                <a:ea typeface="方正小标宋_GBK" panose="03000509000000000000" charset="-122"/>
                <a:sym typeface="方正小标宋_GBK" panose="03000509000000000000" charset="-122"/>
              </a:rPr>
              <a:t>2015</a:t>
            </a:r>
            <a:r>
              <a:rPr lang="zh-CN" altLang="en-US" sz="2800" b="1" dirty="0">
                <a:solidFill>
                  <a:prstClr val="white"/>
                </a:solidFill>
                <a:latin typeface="方正小标宋_GBK" panose="03000509000000000000" charset="-122"/>
                <a:ea typeface="方正小标宋_GBK" panose="03000509000000000000" charset="-122"/>
                <a:sym typeface="方正小标宋_GBK" panose="03000509000000000000" charset="-122"/>
              </a:rPr>
              <a:t>年</a:t>
            </a:r>
            <a:endParaRPr lang="zh-CN" altLang="zh-CN" sz="2800" b="1" dirty="0">
              <a:solidFill>
                <a:prstClr val="white"/>
              </a:solidFill>
              <a:latin typeface="方正小标宋_GBK" panose="03000509000000000000" charset="-122"/>
              <a:ea typeface="方正小标宋_GBK" panose="03000509000000000000" charset="-122"/>
              <a:sym typeface="方正小标宋_GBK" panose="03000509000000000000" charset="-122"/>
            </a:endParaRPr>
          </a:p>
        </p:txBody>
      </p:sp>
      <p:sp>
        <p:nvSpPr>
          <p:cNvPr id="21" name="TextBox 32"/>
          <p:cNvSpPr txBox="1"/>
          <p:nvPr/>
        </p:nvSpPr>
        <p:spPr>
          <a:xfrm>
            <a:off x="2306730" y="1611734"/>
            <a:ext cx="8919949" cy="1417320"/>
          </a:xfrm>
          <a:prstGeom prst="rect">
            <a:avLst/>
          </a:prstGeom>
          <a:noFill/>
        </p:spPr>
        <p:txBody>
          <a:bodyPr wrap="square" lIns="90027" tIns="44956" rIns="90027" bIns="44956" rtlCol="0">
            <a:spAutoFit/>
          </a:bodyPr>
          <a:lstStyle/>
          <a:p>
            <a:pPr algn="just">
              <a:lnSpc>
                <a:spcPct val="120000"/>
              </a:lnSpc>
            </a:pPr>
            <a:r>
              <a:rPr lang="en-US" altLang="zh-CN" dirty="0">
                <a:solidFill>
                  <a:sysClr val="windowText" lastClr="000000"/>
                </a:solidFill>
                <a:latin typeface="方正小标宋_GBK" panose="03000509000000000000" charset="-122"/>
                <a:ea typeface="方正小标宋_GBK" panose="03000509000000000000" charset="-122"/>
              </a:rPr>
              <a:t>2015</a:t>
            </a:r>
            <a:r>
              <a:rPr lang="zh-CN" altLang="en-US" dirty="0">
                <a:solidFill>
                  <a:sysClr val="windowText" lastClr="000000"/>
                </a:solidFill>
                <a:latin typeface="方正小标宋_GBK" panose="03000509000000000000" charset="-122"/>
                <a:ea typeface="方正小标宋_GBK" panose="03000509000000000000" charset="-122"/>
              </a:rPr>
              <a:t>年</a:t>
            </a:r>
            <a:r>
              <a:rPr lang="en-US" altLang="zh-CN" dirty="0">
                <a:solidFill>
                  <a:sysClr val="windowText" lastClr="000000"/>
                </a:solidFill>
                <a:latin typeface="方正小标宋_GBK" panose="03000509000000000000" charset="-122"/>
                <a:ea typeface="方正小标宋_GBK" panose="03000509000000000000" charset="-122"/>
              </a:rPr>
              <a:t>10</a:t>
            </a:r>
            <a:r>
              <a:rPr lang="zh-CN" altLang="en-US" dirty="0">
                <a:solidFill>
                  <a:sysClr val="windowText" lastClr="000000"/>
                </a:solidFill>
                <a:latin typeface="方正小标宋_GBK" panose="03000509000000000000" charset="-122"/>
                <a:ea typeface="方正小标宋_GBK" panose="03000509000000000000" charset="-122"/>
              </a:rPr>
              <a:t>月，中央印发了修订的</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中国共产党纪律处分条例</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a:t>
            </a:r>
            <a:r>
              <a:rPr lang="en-US" altLang="zh-CN" dirty="0">
                <a:solidFill>
                  <a:sysClr val="windowText" lastClr="000000"/>
                </a:solidFill>
                <a:latin typeface="方正小标宋_GBK" panose="03000509000000000000" charset="-122"/>
                <a:ea typeface="方正小标宋_GBK" panose="03000509000000000000" charset="-122"/>
              </a:rPr>
              <a:t>2015</a:t>
            </a:r>
            <a:r>
              <a:rPr lang="zh-CN" altLang="en-US" dirty="0">
                <a:solidFill>
                  <a:sysClr val="windowText" lastClr="000000"/>
                </a:solidFill>
                <a:latin typeface="方正小标宋_GBK" panose="03000509000000000000" charset="-122"/>
                <a:ea typeface="方正小标宋_GBK" panose="03000509000000000000" charset="-122"/>
              </a:rPr>
              <a:t>年修订的</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条例</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相比</a:t>
            </a:r>
            <a:r>
              <a:rPr lang="en-US" altLang="zh-CN" dirty="0">
                <a:solidFill>
                  <a:sysClr val="windowText" lastClr="000000"/>
                </a:solidFill>
                <a:latin typeface="方正小标宋_GBK" panose="03000509000000000000" charset="-122"/>
                <a:ea typeface="方正小标宋_GBK" panose="03000509000000000000" charset="-122"/>
              </a:rPr>
              <a:t>2003</a:t>
            </a:r>
            <a:r>
              <a:rPr lang="zh-CN" altLang="en-US" dirty="0">
                <a:solidFill>
                  <a:sysClr val="windowText" lastClr="000000"/>
                </a:solidFill>
                <a:latin typeface="方正小标宋_GBK" panose="03000509000000000000" charset="-122"/>
                <a:ea typeface="方正小标宋_GBK" panose="03000509000000000000" charset="-122"/>
              </a:rPr>
              <a:t>年《条例》发生了较大幅度的变化。明确违反政治纪律、组织纪律、廉洁纪律、群众纪律、工作纪律和生活纪律等六类违纪行为，将十八大以来严明政治纪律和政治规矩、组织纪律、落实八项规定、反对“四风”等从严治党实践成果制度化、常态化。</a:t>
            </a:r>
            <a:endParaRPr lang="zh-CN" altLang="en-US" dirty="0">
              <a:solidFill>
                <a:sysClr val="windowText" lastClr="000000"/>
              </a:solidFill>
              <a:latin typeface="方正小标宋_GBK" panose="03000509000000000000" charset="-122"/>
              <a:ea typeface="方正小标宋_GBK" panose="03000509000000000000" charset="-122"/>
            </a:endParaRPr>
          </a:p>
        </p:txBody>
      </p:sp>
      <p:sp>
        <p:nvSpPr>
          <p:cNvPr id="22" name="椭圆 64"/>
          <p:cNvSpPr>
            <a:spLocks noChangeArrowheads="1"/>
          </p:cNvSpPr>
          <p:nvPr/>
        </p:nvSpPr>
        <p:spPr bwMode="auto">
          <a:xfrm>
            <a:off x="9520739" y="3320079"/>
            <a:ext cx="1658945" cy="1657569"/>
          </a:xfrm>
          <a:prstGeom prst="ellipse">
            <a:avLst/>
          </a:prstGeom>
          <a:solidFill>
            <a:srgbClr val="00B0F0"/>
          </a:solidFill>
          <a:ln w="190500" cap="sq" cmpd="sng">
            <a:solidFill>
              <a:srgbClr val="DAE3F3"/>
            </a:solidFill>
            <a:round/>
          </a:ln>
        </p:spPr>
        <p:txBody>
          <a:bodyPr lIns="90027" tIns="44956" rIns="90027" bIns="44956" anchor="ctr"/>
          <a:lstStyle/>
          <a:p>
            <a:pPr algn="ctr"/>
            <a:r>
              <a:rPr lang="en-US" altLang="zh-CN" sz="2800" b="1" dirty="0">
                <a:solidFill>
                  <a:prstClr val="white"/>
                </a:solidFill>
                <a:latin typeface="方正小标宋_GBK" panose="03000509000000000000" charset="-122"/>
                <a:ea typeface="方正小标宋_GBK" panose="03000509000000000000" charset="-122"/>
                <a:sym typeface="方正小标宋_GBK" panose="03000509000000000000" charset="-122"/>
              </a:rPr>
              <a:t>2018</a:t>
            </a:r>
            <a:r>
              <a:rPr lang="zh-CN" altLang="en-US" sz="2800" b="1" dirty="0">
                <a:solidFill>
                  <a:prstClr val="white"/>
                </a:solidFill>
                <a:latin typeface="方正小标宋_GBK" panose="03000509000000000000" charset="-122"/>
                <a:ea typeface="方正小标宋_GBK" panose="03000509000000000000" charset="-122"/>
                <a:sym typeface="方正小标宋_GBK" panose="03000509000000000000" charset="-122"/>
              </a:rPr>
              <a:t>年</a:t>
            </a:r>
            <a:endParaRPr lang="zh-CN" altLang="zh-CN" sz="2800" b="1" dirty="0">
              <a:solidFill>
                <a:prstClr val="white"/>
              </a:solidFill>
              <a:latin typeface="方正小标宋_GBK" panose="03000509000000000000" charset="-122"/>
              <a:ea typeface="方正小标宋_GBK" panose="03000509000000000000" charset="-122"/>
              <a:sym typeface="方正小标宋_GBK" panose="03000509000000000000" charset="-122"/>
            </a:endParaRPr>
          </a:p>
        </p:txBody>
      </p:sp>
      <p:sp>
        <p:nvSpPr>
          <p:cNvPr id="7" name="矩形 6"/>
          <p:cNvSpPr/>
          <p:nvPr/>
        </p:nvSpPr>
        <p:spPr>
          <a:xfrm>
            <a:off x="2339573" y="3188798"/>
            <a:ext cx="2594979" cy="753110"/>
          </a:xfrm>
          <a:prstGeom prst="rect">
            <a:avLst/>
          </a:prstGeom>
        </p:spPr>
        <p:txBody>
          <a:bodyPr wrap="square" lIns="89996" tIns="44944" rIns="89996" bIns="44944">
            <a:spAutoFit/>
          </a:bodyPr>
          <a:lstStyle/>
          <a:p>
            <a:pPr marL="281305" indent="-281305" algn="just">
              <a:lnSpc>
                <a:spcPct val="120000"/>
              </a:lnSpc>
              <a:buFont typeface="Wingdings" panose="05000000000000000000" pitchFamily="2" charset="2"/>
              <a:buChar char="Ø"/>
            </a:pPr>
            <a:r>
              <a:rPr lang="en-US" altLang="zh-CN" dirty="0">
                <a:solidFill>
                  <a:sysClr val="windowText" lastClr="000000"/>
                </a:solidFill>
                <a:latin typeface="方正小标宋_GBK" panose="03000509000000000000" charset="-122"/>
              </a:rPr>
              <a:t>3</a:t>
            </a:r>
            <a:r>
              <a:rPr lang="zh-CN" altLang="en-US" dirty="0">
                <a:solidFill>
                  <a:sysClr val="windowText" lastClr="000000"/>
                </a:solidFill>
                <a:latin typeface="方正小标宋_GBK" panose="03000509000000000000" charset="-122"/>
              </a:rPr>
              <a:t>编、</a:t>
            </a:r>
            <a:r>
              <a:rPr lang="en-US" altLang="zh-CN" dirty="0">
                <a:solidFill>
                  <a:sysClr val="windowText" lastClr="000000"/>
                </a:solidFill>
                <a:latin typeface="方正小标宋_GBK" panose="03000509000000000000" charset="-122"/>
              </a:rPr>
              <a:t>15</a:t>
            </a:r>
            <a:r>
              <a:rPr lang="zh-CN" altLang="en-US" dirty="0">
                <a:solidFill>
                  <a:sysClr val="windowText" lastClr="000000"/>
                </a:solidFill>
                <a:latin typeface="方正小标宋_GBK" panose="03000509000000000000" charset="-122"/>
              </a:rPr>
              <a:t>章、</a:t>
            </a:r>
            <a:r>
              <a:rPr lang="en-US" altLang="zh-CN" dirty="0">
                <a:solidFill>
                  <a:sysClr val="windowText" lastClr="000000"/>
                </a:solidFill>
                <a:latin typeface="方正小标宋_GBK" panose="03000509000000000000" charset="-122"/>
              </a:rPr>
              <a:t>178</a:t>
            </a:r>
            <a:r>
              <a:rPr lang="zh-CN" altLang="en-US" dirty="0">
                <a:solidFill>
                  <a:sysClr val="windowText" lastClr="000000"/>
                </a:solidFill>
                <a:latin typeface="方正小标宋_GBK" panose="03000509000000000000" charset="-122"/>
              </a:rPr>
              <a:t>条、</a:t>
            </a:r>
            <a:r>
              <a:rPr lang="en-US" altLang="zh-CN" dirty="0">
                <a:solidFill>
                  <a:sysClr val="windowText" lastClr="000000"/>
                </a:solidFill>
                <a:latin typeface="方正小标宋_GBK" panose="03000509000000000000" charset="-122"/>
              </a:rPr>
              <a:t>24000</a:t>
            </a:r>
            <a:r>
              <a:rPr lang="zh-CN" altLang="en-US" dirty="0">
                <a:solidFill>
                  <a:sysClr val="windowText" lastClr="000000"/>
                </a:solidFill>
                <a:latin typeface="方正小标宋_GBK" panose="03000509000000000000" charset="-122"/>
              </a:rPr>
              <a:t>余字</a:t>
            </a:r>
            <a:endParaRPr lang="zh-CN" altLang="en-US" dirty="0">
              <a:solidFill>
                <a:sysClr val="windowText" lastClr="000000"/>
              </a:solidFill>
              <a:latin typeface="方正小标宋_GBK" panose="03000509000000000000" charset="-122"/>
            </a:endParaRPr>
          </a:p>
        </p:txBody>
      </p:sp>
      <p:sp>
        <p:nvSpPr>
          <p:cNvPr id="25" name="TextBox 32"/>
          <p:cNvSpPr txBox="1"/>
          <p:nvPr/>
        </p:nvSpPr>
        <p:spPr>
          <a:xfrm>
            <a:off x="1058064" y="4220987"/>
            <a:ext cx="8031982" cy="2165985"/>
          </a:xfrm>
          <a:prstGeom prst="rect">
            <a:avLst/>
          </a:prstGeom>
          <a:noFill/>
        </p:spPr>
        <p:txBody>
          <a:bodyPr wrap="square" lIns="90027" tIns="44956" rIns="90027" bIns="44956" rtlCol="0">
            <a:spAutoFit/>
          </a:bodyPr>
          <a:lstStyle/>
          <a:p>
            <a:pPr algn="just">
              <a:lnSpc>
                <a:spcPct val="150000"/>
              </a:lnSpc>
            </a:pPr>
            <a:r>
              <a:rPr lang="en-US" altLang="zh-CN" dirty="0">
                <a:solidFill>
                  <a:sysClr val="windowText" lastClr="000000"/>
                </a:solidFill>
                <a:latin typeface="方正小标宋_GBK" panose="03000509000000000000" charset="-122"/>
                <a:ea typeface="方正小标宋_GBK" panose="03000509000000000000" charset="-122"/>
              </a:rPr>
              <a:t>2018</a:t>
            </a:r>
            <a:r>
              <a:rPr lang="zh-CN" altLang="en-US" dirty="0">
                <a:solidFill>
                  <a:sysClr val="windowText" lastClr="000000"/>
                </a:solidFill>
                <a:latin typeface="方正小标宋_GBK" panose="03000509000000000000" charset="-122"/>
                <a:ea typeface="方正小标宋_GBK" panose="03000509000000000000" charset="-122"/>
              </a:rPr>
              <a:t>年新修订的</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条例</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把坚决维护以习近平同志为核心的党中央权威和集中统一领导作为修订《条例》的出发点和落脚点，</a:t>
            </a:r>
            <a:r>
              <a:rPr lang="zh-CN" altLang="en-US" dirty="0">
                <a:solidFill>
                  <a:sysClr val="windowText" lastClr="000000"/>
                </a:solidFill>
                <a:latin typeface="方正小标宋_GBK" panose="03000509000000000000" charset="-122"/>
                <a:ea typeface="方正小标宋_GBK" panose="03000509000000000000" charset="-122"/>
              </a:rPr>
              <a:t>以党章为根本遵循，将党章和</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关于新形势下党内政治生活的若干准则</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等党内法规的要求细化具体化。修订后的《条例》共142条，与原《条例》相比，新增11条，修改65条，整合了2条。</a:t>
            </a:r>
            <a:endParaRPr lang="zh-CN" altLang="en-US" dirty="0">
              <a:solidFill>
                <a:sysClr val="windowText" lastClr="000000"/>
              </a:solidFill>
              <a:latin typeface="方正小标宋_GBK" panose="03000509000000000000" charset="-122"/>
              <a:ea typeface="方正小标宋_GBK" panose="03000509000000000000" charset="-122"/>
            </a:endParaRPr>
          </a:p>
        </p:txBody>
      </p:sp>
      <p:sp>
        <p:nvSpPr>
          <p:cNvPr id="2" name="右箭头 1"/>
          <p:cNvSpPr/>
          <p:nvPr/>
        </p:nvSpPr>
        <p:spPr>
          <a:xfrm>
            <a:off x="5112981" y="3671195"/>
            <a:ext cx="1397221" cy="10908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9996" tIns="44944" rIns="89996" bIns="44944" rtlCol="0" anchor="ctr"/>
          <a:lstStyle/>
          <a:p>
            <a:pPr algn="ctr"/>
            <a:endParaRPr lang="zh-CN" altLang="en-US">
              <a:solidFill>
                <a:prstClr val="white"/>
              </a:solidFill>
            </a:endParaRPr>
          </a:p>
        </p:txBody>
      </p:sp>
      <p:sp>
        <p:nvSpPr>
          <p:cNvPr id="3" name="矩形 2"/>
          <p:cNvSpPr/>
          <p:nvPr/>
        </p:nvSpPr>
        <p:spPr>
          <a:xfrm>
            <a:off x="5268892" y="3230369"/>
            <a:ext cx="864870" cy="365760"/>
          </a:xfrm>
          <a:prstGeom prst="rect">
            <a:avLst/>
          </a:prstGeom>
        </p:spPr>
        <p:txBody>
          <a:bodyPr wrap="none" lIns="89996" tIns="44944" rIns="89996" bIns="44944">
            <a:spAutoFit/>
          </a:bodyPr>
          <a:lstStyle/>
          <a:p>
            <a:r>
              <a:rPr lang="zh-CN" altLang="en-US" dirty="0">
                <a:solidFill>
                  <a:sysClr val="windowText" lastClr="000000"/>
                </a:solidFill>
                <a:latin typeface="方正小标宋_GBK" panose="03000509000000000000" charset="-122"/>
                <a:ea typeface="方正小标宋_GBK" panose="03000509000000000000" charset="-122"/>
              </a:rPr>
              <a:t>缩减为</a:t>
            </a:r>
            <a:endParaRPr lang="zh-CN" altLang="en-US" dirty="0">
              <a:solidFill>
                <a:prstClr val="black"/>
              </a:solidFill>
            </a:endParaRPr>
          </a:p>
        </p:txBody>
      </p:sp>
      <p:sp>
        <p:nvSpPr>
          <p:cNvPr id="15" name="矩形 14"/>
          <p:cNvSpPr/>
          <p:nvPr/>
        </p:nvSpPr>
        <p:spPr>
          <a:xfrm>
            <a:off x="6763405" y="3192226"/>
            <a:ext cx="2895998" cy="753110"/>
          </a:xfrm>
          <a:prstGeom prst="rect">
            <a:avLst/>
          </a:prstGeom>
        </p:spPr>
        <p:txBody>
          <a:bodyPr wrap="square" lIns="89996" tIns="44944" rIns="89996" bIns="44944">
            <a:spAutoFit/>
          </a:bodyPr>
          <a:lstStyle/>
          <a:p>
            <a:pPr marL="281305" indent="-281305" algn="just">
              <a:lnSpc>
                <a:spcPct val="120000"/>
              </a:lnSpc>
              <a:buFont typeface="Wingdings" panose="05000000000000000000" pitchFamily="2" charset="2"/>
              <a:buChar char="Ø"/>
            </a:pPr>
            <a:r>
              <a:rPr lang="en-US" altLang="zh-CN" dirty="0">
                <a:solidFill>
                  <a:sysClr val="windowText" lastClr="000000"/>
                </a:solidFill>
                <a:latin typeface="方正小标宋_GBK" panose="03000509000000000000" charset="-122"/>
              </a:rPr>
              <a:t>3</a:t>
            </a:r>
            <a:r>
              <a:rPr lang="zh-CN" altLang="en-US" dirty="0">
                <a:solidFill>
                  <a:sysClr val="windowText" lastClr="000000"/>
                </a:solidFill>
                <a:latin typeface="方正小标宋_GBK" panose="03000509000000000000" charset="-122"/>
              </a:rPr>
              <a:t>编、</a:t>
            </a:r>
            <a:r>
              <a:rPr lang="en-US" altLang="zh-CN" dirty="0">
                <a:solidFill>
                  <a:sysClr val="windowText" lastClr="000000"/>
                </a:solidFill>
                <a:latin typeface="方正小标宋_GBK" panose="03000509000000000000" charset="-122"/>
              </a:rPr>
              <a:t>11</a:t>
            </a:r>
            <a:r>
              <a:rPr lang="zh-CN" altLang="en-US" dirty="0">
                <a:solidFill>
                  <a:sysClr val="windowText" lastClr="000000"/>
                </a:solidFill>
                <a:latin typeface="方正小标宋_GBK" panose="03000509000000000000" charset="-122"/>
              </a:rPr>
              <a:t>章、</a:t>
            </a:r>
            <a:r>
              <a:rPr lang="en-US" altLang="zh-CN" dirty="0">
                <a:solidFill>
                  <a:sysClr val="windowText" lastClr="000000"/>
                </a:solidFill>
                <a:latin typeface="方正小标宋_GBK" panose="03000509000000000000" charset="-122"/>
              </a:rPr>
              <a:t>133</a:t>
            </a:r>
            <a:r>
              <a:rPr lang="zh-CN" altLang="en-US" dirty="0">
                <a:solidFill>
                  <a:sysClr val="windowText" lastClr="000000"/>
                </a:solidFill>
                <a:latin typeface="方正小标宋_GBK" panose="03000509000000000000" charset="-122"/>
              </a:rPr>
              <a:t>条、</a:t>
            </a:r>
            <a:r>
              <a:rPr lang="en-US" altLang="zh-CN" dirty="0">
                <a:solidFill>
                  <a:sysClr val="windowText" lastClr="000000"/>
                </a:solidFill>
                <a:latin typeface="方正小标宋_GBK" panose="03000509000000000000" charset="-122"/>
              </a:rPr>
              <a:t>17000</a:t>
            </a:r>
            <a:r>
              <a:rPr lang="zh-CN" altLang="en-US" dirty="0">
                <a:solidFill>
                  <a:sysClr val="windowText" lastClr="000000"/>
                </a:solidFill>
                <a:latin typeface="方正小标宋_GBK" panose="03000509000000000000" charset="-122"/>
              </a:rPr>
              <a:t>余字</a:t>
            </a:r>
            <a:endParaRPr lang="zh-CN" altLang="en-US" dirty="0">
              <a:solidFill>
                <a:sysClr val="windowText" lastClr="000000"/>
              </a:solidFill>
              <a:latin typeface="方正小标宋_GBK" panose="03000509000000000000" charset="-122"/>
            </a:endParaRPr>
          </a:p>
        </p:txBody>
      </p:sp>
      <p:grpSp>
        <p:nvGrpSpPr>
          <p:cNvPr id="4" name="组合 3"/>
          <p:cNvGrpSpPr/>
          <p:nvPr/>
        </p:nvGrpSpPr>
        <p:grpSpPr>
          <a:xfrm>
            <a:off x="1417130" y="384176"/>
            <a:ext cx="9173210" cy="584775"/>
            <a:chOff x="1531677" y="384176"/>
            <a:chExt cx="9173210" cy="584775"/>
          </a:xfrm>
        </p:grpSpPr>
        <p:sp>
          <p:nvSpPr>
            <p:cNvPr id="5" name="Text Box 4"/>
            <p:cNvSpPr txBox="1">
              <a:spLocks noChangeArrowheads="1"/>
            </p:cNvSpPr>
            <p:nvPr/>
          </p:nvSpPr>
          <p:spPr bwMode="auto">
            <a:xfrm>
              <a:off x="1533102" y="384176"/>
              <a:ext cx="912368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ctr" fontAlgn="base">
                <a:spcBef>
                  <a:spcPct val="0"/>
                </a:spcBef>
                <a:spcAft>
                  <a:spcPct val="0"/>
                </a:spcAft>
                <a:buFont typeface="Arial" panose="020B0604020202020204" pitchFamily="34" charset="0"/>
                <a:buNone/>
                <a:defRPr sz="3200" b="1">
                  <a:latin typeface="微软雅黑" panose="020B0503020204020204" charset="-122"/>
                  <a:ea typeface="微软雅黑" panose="020B0503020204020204" charset="-122"/>
                </a:defRPr>
              </a:lvl1pPr>
            </a:lstStyle>
            <a:p>
              <a:pPr algn="ctr"/>
              <a:r>
                <a:rPr lang="zh-CN" altLang="en-US" dirty="0">
                  <a:latin typeface="方正小标宋_GBK" panose="03000509000000000000" charset="-122"/>
                  <a:ea typeface="方正小标宋_GBK" panose="03000509000000000000" charset="-122"/>
                  <a:sym typeface="+mn-ea"/>
                </a:rPr>
                <a:t>一、</a:t>
              </a:r>
              <a:r>
                <a:rPr lang="en-US" altLang="zh-CN" dirty="0">
                  <a:latin typeface="方正小标宋_GBK" panose="03000509000000000000" charset="-122"/>
                  <a:ea typeface="方正小标宋_GBK" panose="03000509000000000000" charset="-122"/>
                  <a:sym typeface="+mn-ea"/>
                </a:rPr>
                <a:t>《</a:t>
              </a:r>
              <a:r>
                <a:rPr lang="zh-CN" altLang="en-US" dirty="0">
                  <a:latin typeface="方正小标宋_GBK" panose="03000509000000000000" charset="-122"/>
                  <a:ea typeface="方正小标宋_GBK" panose="03000509000000000000" charset="-122"/>
                  <a:sym typeface="+mn-ea"/>
                </a:rPr>
                <a:t>中国共产党纪律处分条例</a:t>
              </a:r>
              <a:r>
                <a:rPr lang="en-US" altLang="zh-CN" dirty="0">
                  <a:latin typeface="方正小标宋_GBK" panose="03000509000000000000" charset="-122"/>
                  <a:ea typeface="方正小标宋_GBK" panose="03000509000000000000" charset="-122"/>
                  <a:sym typeface="+mn-ea"/>
                </a:rPr>
                <a:t>》</a:t>
              </a:r>
              <a:r>
                <a:rPr lang="zh-CN" altLang="en-US" dirty="0">
                  <a:latin typeface="方正小标宋_GBK" panose="03000509000000000000" charset="-122"/>
                  <a:ea typeface="方正小标宋_GBK" panose="03000509000000000000" charset="-122"/>
                  <a:sym typeface="+mn-ea"/>
                </a:rPr>
                <a:t>修订背景及要求</a:t>
              </a:r>
              <a:endParaRPr lang="zh-CN" altLang="en-US" dirty="0">
                <a:latin typeface="方正小标宋_GBK" panose="03000509000000000000" charset="-122"/>
                <a:ea typeface="方正小标宋_GBK" panose="03000509000000000000" charset="-122"/>
              </a:endParaRPr>
            </a:p>
          </p:txBody>
        </p:sp>
        <p:cxnSp>
          <p:nvCxnSpPr>
            <p:cNvPr id="6" name="直接连接符 5"/>
            <p:cNvCxnSpPr/>
            <p:nvPr/>
          </p:nvCxnSpPr>
          <p:spPr>
            <a:xfrm>
              <a:off x="1531677" y="968951"/>
              <a:ext cx="9173210" cy="0"/>
            </a:xfrm>
            <a:prstGeom prst="line">
              <a:avLst/>
            </a:prstGeom>
          </p:spPr>
          <p:style>
            <a:lnRef idx="1">
              <a:schemeClr val="dk1"/>
            </a:lnRef>
            <a:fillRef idx="0">
              <a:schemeClr val="dk1"/>
            </a:fillRef>
            <a:effectRef idx="0">
              <a:schemeClr val="dk1"/>
            </a:effectRef>
            <a:fontRef idx="minor">
              <a:schemeClr val="tx1"/>
            </a:fontRef>
          </p:style>
        </p:cxnSp>
      </p:grpSp>
      <p:sp>
        <p:nvSpPr>
          <p:cNvPr id="8" name="矩形 7"/>
          <p:cNvSpPr/>
          <p:nvPr/>
        </p:nvSpPr>
        <p:spPr>
          <a:xfrm>
            <a:off x="3166326" y="4085303"/>
            <a:ext cx="6265512" cy="134026"/>
          </a:xfrm>
          <a:prstGeom prst="rect">
            <a:avLst/>
          </a:prstGeom>
          <a:pattFill prst="ltUpDiag">
            <a:fgClr>
              <a:schemeClr val="tx1"/>
            </a:fgClr>
            <a:bgClr>
              <a:srgbClr val="DAE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0027" tIns="44956" rIns="90027" bIns="44956" rtlCol="0" anchor="ctr"/>
          <a:p>
            <a:pPr algn="ctr"/>
            <a:endParaRPr lang="zh-CN" altLang="en-US">
              <a:solidFill>
                <a:prstClr val="white"/>
              </a:solidFill>
            </a:endParaRPr>
          </a:p>
        </p:txBody>
      </p:sp>
      <p:sp>
        <p:nvSpPr>
          <p:cNvPr id="9" name="矩形 8"/>
          <p:cNvSpPr/>
          <p:nvPr/>
        </p:nvSpPr>
        <p:spPr>
          <a:xfrm>
            <a:off x="2243744" y="1434024"/>
            <a:ext cx="9008722" cy="192707"/>
          </a:xfrm>
          <a:prstGeom prst="rect">
            <a:avLst/>
          </a:prstGeom>
          <a:pattFill prst="ltUpDiag">
            <a:fgClr>
              <a:schemeClr val="tx1"/>
            </a:fgClr>
            <a:bgClr>
              <a:srgbClr val="DAE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0027" tIns="44956" rIns="90027" bIns="44956" rtlCol="0" anchor="ctr"/>
          <a:p>
            <a:pPr algn="ctr"/>
            <a:endParaRPr lang="zh-CN" altLang="en-US">
              <a:solidFill>
                <a:prstClr val="white"/>
              </a:solidFill>
            </a:endParaRPr>
          </a:p>
        </p:txBody>
      </p:sp>
    </p:spTree>
  </p:cSld>
  <p:clrMapOvr>
    <a:masterClrMapping/>
  </p:clrMapOvr>
  <p:transition spd="slow" advTm="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64"/>
          <p:cNvSpPr>
            <a:spLocks noChangeArrowheads="1"/>
          </p:cNvSpPr>
          <p:nvPr/>
        </p:nvSpPr>
        <p:spPr bwMode="auto">
          <a:xfrm>
            <a:off x="541032" y="1065946"/>
            <a:ext cx="1658945" cy="1657569"/>
          </a:xfrm>
          <a:prstGeom prst="ellipse">
            <a:avLst/>
          </a:prstGeom>
          <a:solidFill>
            <a:srgbClr val="00B0F0"/>
          </a:solidFill>
          <a:ln w="190500" cap="sq" cmpd="sng">
            <a:solidFill>
              <a:srgbClr val="DAE3F3"/>
            </a:solidFill>
            <a:round/>
          </a:ln>
        </p:spPr>
        <p:txBody>
          <a:bodyPr lIns="90027" tIns="44956" rIns="90027" bIns="44956" anchor="ctr"/>
          <a:lstStyle/>
          <a:p>
            <a:pPr algn="ctr"/>
            <a:r>
              <a:rPr lang="en-US" altLang="zh-CN" sz="2800" b="1" dirty="0">
                <a:solidFill>
                  <a:prstClr val="white"/>
                </a:solidFill>
                <a:latin typeface="方正小标宋_GBK" panose="03000509000000000000" charset="-122"/>
                <a:ea typeface="方正小标宋_GBK" panose="03000509000000000000" charset="-122"/>
                <a:sym typeface="方正小标宋_GBK" panose="03000509000000000000" charset="-122"/>
              </a:rPr>
              <a:t>2023</a:t>
            </a:r>
            <a:r>
              <a:rPr lang="zh-CN" altLang="en-US" sz="2800" b="1" dirty="0">
                <a:solidFill>
                  <a:prstClr val="white"/>
                </a:solidFill>
                <a:latin typeface="方正小标宋_GBK" panose="03000509000000000000" charset="-122"/>
                <a:ea typeface="方正小标宋_GBK" panose="03000509000000000000" charset="-122"/>
                <a:sym typeface="方正小标宋_GBK" panose="03000509000000000000" charset="-122"/>
              </a:rPr>
              <a:t>年</a:t>
            </a:r>
            <a:endParaRPr lang="zh-CN" altLang="zh-CN" sz="2800" b="1" dirty="0">
              <a:solidFill>
                <a:prstClr val="white"/>
              </a:solidFill>
              <a:latin typeface="方正小标宋_GBK" panose="03000509000000000000" charset="-122"/>
              <a:ea typeface="方正小标宋_GBK" panose="03000509000000000000" charset="-122"/>
              <a:sym typeface="方正小标宋_GBK" panose="03000509000000000000" charset="-122"/>
            </a:endParaRPr>
          </a:p>
        </p:txBody>
      </p:sp>
      <p:sp>
        <p:nvSpPr>
          <p:cNvPr id="21" name="TextBox 32"/>
          <p:cNvSpPr txBox="1"/>
          <p:nvPr/>
        </p:nvSpPr>
        <p:spPr>
          <a:xfrm>
            <a:off x="2306730" y="1611734"/>
            <a:ext cx="8919949" cy="1085215"/>
          </a:xfrm>
          <a:prstGeom prst="rect">
            <a:avLst/>
          </a:prstGeom>
          <a:noFill/>
        </p:spPr>
        <p:txBody>
          <a:bodyPr wrap="square" lIns="90027" tIns="44956" rIns="90027" bIns="44956" rtlCol="0">
            <a:spAutoFit/>
          </a:bodyPr>
          <a:lstStyle/>
          <a:p>
            <a:pPr algn="just">
              <a:lnSpc>
                <a:spcPct val="120000"/>
              </a:lnSpc>
            </a:pPr>
            <a:r>
              <a:rPr lang="en-US" altLang="zh-CN" dirty="0">
                <a:solidFill>
                  <a:sysClr val="windowText" lastClr="000000"/>
                </a:solidFill>
                <a:latin typeface="方正小标宋_GBK" panose="03000509000000000000" charset="-122"/>
                <a:ea typeface="方正小标宋_GBK" panose="03000509000000000000" charset="-122"/>
              </a:rPr>
              <a:t>2023</a:t>
            </a:r>
            <a:r>
              <a:rPr lang="zh-CN" altLang="en-US" dirty="0">
                <a:solidFill>
                  <a:sysClr val="windowText" lastClr="000000"/>
                </a:solidFill>
                <a:latin typeface="方正小标宋_GBK" panose="03000509000000000000" charset="-122"/>
                <a:ea typeface="方正小标宋_GBK" panose="03000509000000000000" charset="-122"/>
              </a:rPr>
              <a:t>年</a:t>
            </a:r>
            <a:r>
              <a:rPr lang="en-US" altLang="zh-CN" dirty="0">
                <a:solidFill>
                  <a:sysClr val="windowText" lastClr="000000"/>
                </a:solidFill>
                <a:latin typeface="方正小标宋_GBK" panose="03000509000000000000" charset="-122"/>
                <a:ea typeface="方正小标宋_GBK" panose="03000509000000000000" charset="-122"/>
              </a:rPr>
              <a:t>12</a:t>
            </a:r>
            <a:r>
              <a:rPr lang="zh-CN" altLang="en-US" dirty="0">
                <a:solidFill>
                  <a:sysClr val="windowText" lastClr="000000"/>
                </a:solidFill>
                <a:latin typeface="方正小标宋_GBK" panose="03000509000000000000" charset="-122"/>
                <a:ea typeface="方正小标宋_GBK" panose="03000509000000000000" charset="-122"/>
              </a:rPr>
              <a:t>月，中央印发了修订的</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中国共产党纪律处分条例</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a:t>
            </a:r>
            <a:r>
              <a:rPr lang="en-US" altLang="zh-CN" dirty="0">
                <a:solidFill>
                  <a:sysClr val="windowText" lastClr="000000"/>
                </a:solidFill>
                <a:latin typeface="方正小标宋_GBK" panose="03000509000000000000" charset="-122"/>
                <a:ea typeface="方正小标宋_GBK" panose="03000509000000000000" charset="-122"/>
              </a:rPr>
              <a:t>2023</a:t>
            </a:r>
            <a:r>
              <a:rPr lang="zh-CN" altLang="en-US" dirty="0">
                <a:solidFill>
                  <a:sysClr val="windowText" lastClr="000000"/>
                </a:solidFill>
                <a:latin typeface="方正小标宋_GBK" panose="03000509000000000000" charset="-122"/>
                <a:ea typeface="方正小标宋_GBK" panose="03000509000000000000" charset="-122"/>
              </a:rPr>
              <a:t>年修订的</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条例</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发生了较大幅度的变化。本次修订后的《条例》共158条，与2018年《条例》相比，新增16条，修改76条。</a:t>
            </a:r>
            <a:endParaRPr lang="zh-CN" altLang="en-US" dirty="0">
              <a:solidFill>
                <a:sysClr val="windowText" lastClr="000000"/>
              </a:solidFill>
              <a:latin typeface="方正小标宋_GBK" panose="03000509000000000000" charset="-122"/>
              <a:ea typeface="方正小标宋_GBK" panose="03000509000000000000" charset="-122"/>
            </a:endParaRPr>
          </a:p>
        </p:txBody>
      </p:sp>
      <p:sp>
        <p:nvSpPr>
          <p:cNvPr id="22" name="椭圆 64"/>
          <p:cNvSpPr>
            <a:spLocks noChangeArrowheads="1"/>
          </p:cNvSpPr>
          <p:nvPr/>
        </p:nvSpPr>
        <p:spPr bwMode="auto">
          <a:xfrm>
            <a:off x="9306109" y="3320079"/>
            <a:ext cx="1658945" cy="1657569"/>
          </a:xfrm>
          <a:prstGeom prst="ellipse">
            <a:avLst/>
          </a:prstGeom>
          <a:solidFill>
            <a:srgbClr val="00B0F0"/>
          </a:solidFill>
          <a:ln w="190500" cap="sq" cmpd="sng">
            <a:solidFill>
              <a:srgbClr val="DAE3F3"/>
            </a:solidFill>
            <a:round/>
          </a:ln>
        </p:spPr>
        <p:txBody>
          <a:bodyPr lIns="90027" tIns="44956" rIns="90027" bIns="44956" anchor="ctr"/>
          <a:lstStyle/>
          <a:p>
            <a:pPr algn="ctr"/>
            <a:r>
              <a:rPr lang="en-US" altLang="zh-CN" sz="2800" b="1" dirty="0">
                <a:solidFill>
                  <a:prstClr val="white"/>
                </a:solidFill>
                <a:latin typeface="方正小标宋_GBK" panose="03000509000000000000" charset="-122"/>
                <a:ea typeface="方正小标宋_GBK" panose="03000509000000000000" charset="-122"/>
                <a:sym typeface="方正小标宋_GBK" panose="03000509000000000000" charset="-122"/>
              </a:rPr>
              <a:t>2024</a:t>
            </a:r>
            <a:r>
              <a:rPr lang="zh-CN" altLang="en-US" sz="2800" b="1" dirty="0">
                <a:solidFill>
                  <a:prstClr val="white"/>
                </a:solidFill>
                <a:latin typeface="方正小标宋_GBK" panose="03000509000000000000" charset="-122"/>
                <a:ea typeface="方正小标宋_GBK" panose="03000509000000000000" charset="-122"/>
                <a:sym typeface="方正小标宋_GBK" panose="03000509000000000000" charset="-122"/>
              </a:rPr>
              <a:t>年</a:t>
            </a:r>
            <a:endParaRPr lang="zh-CN" altLang="zh-CN" sz="2800" b="1" dirty="0">
              <a:solidFill>
                <a:prstClr val="white"/>
              </a:solidFill>
              <a:latin typeface="方正小标宋_GBK" panose="03000509000000000000" charset="-122"/>
              <a:ea typeface="方正小标宋_GBK" panose="03000509000000000000" charset="-122"/>
              <a:sym typeface="方正小标宋_GBK" panose="03000509000000000000" charset="-122"/>
            </a:endParaRPr>
          </a:p>
        </p:txBody>
      </p:sp>
      <p:sp>
        <p:nvSpPr>
          <p:cNvPr id="7" name="矩形 6"/>
          <p:cNvSpPr/>
          <p:nvPr/>
        </p:nvSpPr>
        <p:spPr>
          <a:xfrm>
            <a:off x="2587223" y="2825578"/>
            <a:ext cx="2594979" cy="753110"/>
          </a:xfrm>
          <a:prstGeom prst="rect">
            <a:avLst/>
          </a:prstGeom>
        </p:spPr>
        <p:txBody>
          <a:bodyPr wrap="square" lIns="89996" tIns="44944" rIns="89996" bIns="44944">
            <a:spAutoFit/>
          </a:bodyPr>
          <a:lstStyle/>
          <a:p>
            <a:pPr marL="281305" indent="-281305" algn="just">
              <a:lnSpc>
                <a:spcPct val="120000"/>
              </a:lnSpc>
              <a:buFont typeface="Wingdings" panose="05000000000000000000" pitchFamily="2" charset="2"/>
              <a:buChar char="Ø"/>
            </a:pPr>
            <a:r>
              <a:rPr lang="en-US" altLang="zh-CN" dirty="0">
                <a:solidFill>
                  <a:sysClr val="windowText" lastClr="000000"/>
                </a:solidFill>
                <a:latin typeface="方正小标宋_GBK" panose="03000509000000000000" charset="-122"/>
              </a:rPr>
              <a:t>3</a:t>
            </a:r>
            <a:r>
              <a:rPr lang="zh-CN" altLang="en-US" dirty="0">
                <a:solidFill>
                  <a:sysClr val="windowText" lastClr="000000"/>
                </a:solidFill>
                <a:latin typeface="方正小标宋_GBK" panose="03000509000000000000" charset="-122"/>
              </a:rPr>
              <a:t>编、</a:t>
            </a:r>
            <a:r>
              <a:rPr lang="en-US" altLang="zh-CN" dirty="0">
                <a:solidFill>
                  <a:sysClr val="windowText" lastClr="000000"/>
                </a:solidFill>
                <a:latin typeface="方正小标宋_GBK" panose="03000509000000000000" charset="-122"/>
              </a:rPr>
              <a:t>11</a:t>
            </a:r>
            <a:r>
              <a:rPr lang="zh-CN" altLang="en-US" dirty="0">
                <a:solidFill>
                  <a:sysClr val="windowText" lastClr="000000"/>
                </a:solidFill>
                <a:latin typeface="方正小标宋_GBK" panose="03000509000000000000" charset="-122"/>
              </a:rPr>
              <a:t>章、</a:t>
            </a:r>
            <a:r>
              <a:rPr lang="en-US" altLang="zh-CN" dirty="0">
                <a:solidFill>
                  <a:sysClr val="windowText" lastClr="000000"/>
                </a:solidFill>
                <a:latin typeface="方正小标宋_GBK" panose="03000509000000000000" charset="-122"/>
              </a:rPr>
              <a:t>142</a:t>
            </a:r>
            <a:r>
              <a:rPr lang="zh-CN" altLang="en-US" dirty="0">
                <a:solidFill>
                  <a:sysClr val="windowText" lastClr="000000"/>
                </a:solidFill>
                <a:latin typeface="方正小标宋_GBK" panose="03000509000000000000" charset="-122"/>
              </a:rPr>
              <a:t>条、</a:t>
            </a:r>
            <a:r>
              <a:rPr lang="en-US" altLang="zh-CN" dirty="0">
                <a:solidFill>
                  <a:sysClr val="windowText" lastClr="000000"/>
                </a:solidFill>
                <a:latin typeface="方正小标宋_GBK" panose="03000509000000000000" charset="-122"/>
              </a:rPr>
              <a:t>19000</a:t>
            </a:r>
            <a:r>
              <a:rPr lang="zh-CN" altLang="en-US" dirty="0">
                <a:solidFill>
                  <a:sysClr val="windowText" lastClr="000000"/>
                </a:solidFill>
                <a:latin typeface="方正小标宋_GBK" panose="03000509000000000000" charset="-122"/>
              </a:rPr>
              <a:t>余字</a:t>
            </a:r>
            <a:endParaRPr lang="zh-CN" altLang="en-US" dirty="0">
              <a:solidFill>
                <a:sysClr val="windowText" lastClr="000000"/>
              </a:solidFill>
              <a:latin typeface="方正小标宋_GBK" panose="03000509000000000000" charset="-122"/>
            </a:endParaRPr>
          </a:p>
        </p:txBody>
      </p:sp>
      <p:sp>
        <p:nvSpPr>
          <p:cNvPr id="25" name="TextBox 32"/>
          <p:cNvSpPr txBox="1"/>
          <p:nvPr/>
        </p:nvSpPr>
        <p:spPr>
          <a:xfrm>
            <a:off x="942340" y="4220845"/>
            <a:ext cx="8248015" cy="2165985"/>
          </a:xfrm>
          <a:prstGeom prst="rect">
            <a:avLst/>
          </a:prstGeom>
          <a:noFill/>
        </p:spPr>
        <p:txBody>
          <a:bodyPr wrap="square" lIns="90027" tIns="44956" rIns="90027" bIns="44956" rtlCol="0">
            <a:spAutoFit/>
          </a:bodyPr>
          <a:lstStyle/>
          <a:p>
            <a:pPr algn="just">
              <a:lnSpc>
                <a:spcPct val="150000"/>
              </a:lnSpc>
            </a:pPr>
            <a:r>
              <a:rPr lang="en-US" altLang="zh-CN" dirty="0">
                <a:solidFill>
                  <a:sysClr val="windowText" lastClr="000000"/>
                </a:solidFill>
                <a:latin typeface="方正小标宋_GBK" panose="03000509000000000000" charset="-122"/>
                <a:ea typeface="方正小标宋_GBK" panose="03000509000000000000" charset="-122"/>
              </a:rPr>
              <a:t>2024</a:t>
            </a:r>
            <a:r>
              <a:rPr lang="zh-CN" altLang="en-US" dirty="0">
                <a:solidFill>
                  <a:sysClr val="windowText" lastClr="000000"/>
                </a:solidFill>
                <a:latin typeface="方正小标宋_GBK" panose="03000509000000000000" charset="-122"/>
                <a:ea typeface="方正小标宋_GBK" panose="03000509000000000000" charset="-122"/>
              </a:rPr>
              <a:t>年新修订的</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条例</a:t>
            </a:r>
            <a:r>
              <a:rPr lang="en-US" altLang="zh-CN" dirty="0">
                <a:solidFill>
                  <a:sysClr val="windowText" lastClr="000000"/>
                </a:solidFill>
                <a:latin typeface="方正小标宋_GBK" panose="03000509000000000000" charset="-122"/>
                <a:ea typeface="方正小标宋_GBK" panose="03000509000000000000" charset="-122"/>
              </a:rPr>
              <a:t>》</a:t>
            </a:r>
            <a:r>
              <a:rPr lang="zh-CN" altLang="en-US" dirty="0">
                <a:solidFill>
                  <a:sysClr val="windowText" lastClr="000000"/>
                </a:solidFill>
                <a:latin typeface="方正小标宋_GBK" panose="03000509000000000000" charset="-122"/>
                <a:ea typeface="方正小标宋_GBK" panose="03000509000000000000" charset="-122"/>
              </a:rPr>
              <a:t>实施，</a:t>
            </a:r>
            <a:r>
              <a:rPr dirty="0">
                <a:solidFill>
                  <a:sysClr val="windowText" lastClr="000000"/>
                </a:solidFill>
                <a:latin typeface="方正小标宋_GBK" panose="03000509000000000000" charset="-122"/>
                <a:ea typeface="方正小标宋_GBK" panose="03000509000000000000" charset="-122"/>
              </a:rPr>
              <a:t>全面贯彻习近平新时代中国特色社会主义思想和党的二十大精神，从党章这个总源头出发，坚持严的基调，坚持问题导向和目标导向相结合，与时俱进完善纪律规范，进一步严明政治纪律和政治规矩，带动各项纪律全面从严，释放越往后执纪越严的强烈信号，发挥纪律建设标本兼治作用，为以中国式现代化全面推进强国建设、民族复兴伟业提供坚强纪律保障。</a:t>
            </a:r>
            <a:endParaRPr dirty="0">
              <a:solidFill>
                <a:sysClr val="windowText" lastClr="000000"/>
              </a:solidFill>
              <a:latin typeface="方正小标宋_GBK" panose="03000509000000000000" charset="-122"/>
              <a:ea typeface="方正小标宋_GBK" panose="03000509000000000000" charset="-122"/>
            </a:endParaRPr>
          </a:p>
        </p:txBody>
      </p:sp>
      <p:sp>
        <p:nvSpPr>
          <p:cNvPr id="2" name="右箭头 1"/>
          <p:cNvSpPr/>
          <p:nvPr/>
        </p:nvSpPr>
        <p:spPr>
          <a:xfrm>
            <a:off x="5360631" y="3307975"/>
            <a:ext cx="1397221" cy="10908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9996" tIns="44944" rIns="89996" bIns="44944" rtlCol="0" anchor="ctr"/>
          <a:lstStyle/>
          <a:p>
            <a:pPr algn="ctr"/>
            <a:endParaRPr lang="zh-CN" altLang="en-US">
              <a:solidFill>
                <a:prstClr val="white"/>
              </a:solidFill>
            </a:endParaRPr>
          </a:p>
        </p:txBody>
      </p:sp>
      <p:sp>
        <p:nvSpPr>
          <p:cNvPr id="3" name="矩形 2"/>
          <p:cNvSpPr/>
          <p:nvPr/>
        </p:nvSpPr>
        <p:spPr>
          <a:xfrm>
            <a:off x="5516542" y="2867149"/>
            <a:ext cx="864870" cy="365760"/>
          </a:xfrm>
          <a:prstGeom prst="rect">
            <a:avLst/>
          </a:prstGeom>
        </p:spPr>
        <p:txBody>
          <a:bodyPr wrap="none" lIns="89996" tIns="44944" rIns="89996" bIns="44944">
            <a:spAutoFit/>
          </a:bodyPr>
          <a:lstStyle/>
          <a:p>
            <a:r>
              <a:rPr lang="zh-CN" altLang="en-US" dirty="0">
                <a:solidFill>
                  <a:sysClr val="windowText" lastClr="000000"/>
                </a:solidFill>
                <a:latin typeface="方正小标宋_GBK" panose="03000509000000000000" charset="-122"/>
                <a:ea typeface="方正小标宋_GBK" panose="03000509000000000000" charset="-122"/>
              </a:rPr>
              <a:t>新增为</a:t>
            </a:r>
            <a:endParaRPr lang="zh-CN" altLang="en-US" dirty="0">
              <a:solidFill>
                <a:prstClr val="black"/>
              </a:solidFill>
            </a:endParaRPr>
          </a:p>
        </p:txBody>
      </p:sp>
      <p:sp>
        <p:nvSpPr>
          <p:cNvPr id="15" name="矩形 14"/>
          <p:cNvSpPr/>
          <p:nvPr/>
        </p:nvSpPr>
        <p:spPr>
          <a:xfrm>
            <a:off x="7011055" y="2829006"/>
            <a:ext cx="2895998" cy="753110"/>
          </a:xfrm>
          <a:prstGeom prst="rect">
            <a:avLst/>
          </a:prstGeom>
        </p:spPr>
        <p:txBody>
          <a:bodyPr wrap="square" lIns="89996" tIns="44944" rIns="89996" bIns="44944">
            <a:spAutoFit/>
          </a:bodyPr>
          <a:lstStyle/>
          <a:p>
            <a:pPr marL="281305" indent="-281305" algn="just">
              <a:lnSpc>
                <a:spcPct val="120000"/>
              </a:lnSpc>
              <a:buFont typeface="Wingdings" panose="05000000000000000000" pitchFamily="2" charset="2"/>
              <a:buChar char="Ø"/>
            </a:pPr>
            <a:r>
              <a:rPr lang="en-US" altLang="zh-CN" dirty="0">
                <a:solidFill>
                  <a:sysClr val="windowText" lastClr="000000"/>
                </a:solidFill>
                <a:latin typeface="方正小标宋_GBK" panose="03000509000000000000" charset="-122"/>
              </a:rPr>
              <a:t>3</a:t>
            </a:r>
            <a:r>
              <a:rPr lang="zh-CN" altLang="en-US" dirty="0">
                <a:solidFill>
                  <a:sysClr val="windowText" lastClr="000000"/>
                </a:solidFill>
                <a:latin typeface="方正小标宋_GBK" panose="03000509000000000000" charset="-122"/>
              </a:rPr>
              <a:t>编、</a:t>
            </a:r>
            <a:r>
              <a:rPr lang="en-US" altLang="zh-CN" dirty="0">
                <a:solidFill>
                  <a:sysClr val="windowText" lastClr="000000"/>
                </a:solidFill>
                <a:latin typeface="方正小标宋_GBK" panose="03000509000000000000" charset="-122"/>
              </a:rPr>
              <a:t>11</a:t>
            </a:r>
            <a:r>
              <a:rPr lang="zh-CN" altLang="en-US" dirty="0">
                <a:solidFill>
                  <a:sysClr val="windowText" lastClr="000000"/>
                </a:solidFill>
                <a:latin typeface="方正小标宋_GBK" panose="03000509000000000000" charset="-122"/>
              </a:rPr>
              <a:t>章、</a:t>
            </a:r>
            <a:r>
              <a:rPr lang="en-US" altLang="zh-CN" dirty="0">
                <a:solidFill>
                  <a:sysClr val="windowText" lastClr="000000"/>
                </a:solidFill>
                <a:latin typeface="方正小标宋_GBK" panose="03000509000000000000" charset="-122"/>
              </a:rPr>
              <a:t>158</a:t>
            </a:r>
            <a:r>
              <a:rPr lang="zh-CN" altLang="en-US" dirty="0">
                <a:solidFill>
                  <a:sysClr val="windowText" lastClr="000000"/>
                </a:solidFill>
                <a:latin typeface="方正小标宋_GBK" panose="03000509000000000000" charset="-122"/>
              </a:rPr>
              <a:t>条、</a:t>
            </a:r>
            <a:r>
              <a:rPr lang="en-US" altLang="zh-CN" dirty="0">
                <a:solidFill>
                  <a:sysClr val="windowText" lastClr="000000"/>
                </a:solidFill>
                <a:latin typeface="方正小标宋_GBK" panose="03000509000000000000" charset="-122"/>
              </a:rPr>
              <a:t>22</a:t>
            </a:r>
            <a:r>
              <a:rPr lang="en-US" altLang="zh-CN" dirty="0">
                <a:solidFill>
                  <a:sysClr val="windowText" lastClr="000000"/>
                </a:solidFill>
                <a:latin typeface="方正小标宋_GBK" panose="03000509000000000000" charset="-122"/>
              </a:rPr>
              <a:t>000</a:t>
            </a:r>
            <a:r>
              <a:rPr lang="zh-CN" altLang="en-US" dirty="0">
                <a:solidFill>
                  <a:sysClr val="windowText" lastClr="000000"/>
                </a:solidFill>
                <a:latin typeface="方正小标宋_GBK" panose="03000509000000000000" charset="-122"/>
              </a:rPr>
              <a:t>余字</a:t>
            </a:r>
            <a:endParaRPr lang="zh-CN" altLang="en-US" dirty="0">
              <a:solidFill>
                <a:sysClr val="windowText" lastClr="000000"/>
              </a:solidFill>
              <a:latin typeface="方正小标宋_GBK" panose="03000509000000000000" charset="-122"/>
            </a:endParaRPr>
          </a:p>
        </p:txBody>
      </p:sp>
      <p:grpSp>
        <p:nvGrpSpPr>
          <p:cNvPr id="4" name="组合 3"/>
          <p:cNvGrpSpPr/>
          <p:nvPr/>
        </p:nvGrpSpPr>
        <p:grpSpPr>
          <a:xfrm>
            <a:off x="1418555" y="384176"/>
            <a:ext cx="9188930" cy="584775"/>
            <a:chOff x="1533102" y="384176"/>
            <a:chExt cx="9188930" cy="584775"/>
          </a:xfrm>
        </p:grpSpPr>
        <p:sp>
          <p:nvSpPr>
            <p:cNvPr id="5" name="Text Box 4"/>
            <p:cNvSpPr txBox="1">
              <a:spLocks noChangeArrowheads="1"/>
            </p:cNvSpPr>
            <p:nvPr/>
          </p:nvSpPr>
          <p:spPr bwMode="auto">
            <a:xfrm>
              <a:off x="1533102" y="384176"/>
              <a:ext cx="912368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ctr" fontAlgn="base">
                <a:spcBef>
                  <a:spcPct val="0"/>
                </a:spcBef>
                <a:spcAft>
                  <a:spcPct val="0"/>
                </a:spcAft>
                <a:buFont typeface="Arial" panose="020B0604020202020204" pitchFamily="34" charset="0"/>
                <a:buNone/>
                <a:defRPr sz="3200" b="1">
                  <a:latin typeface="微软雅黑" panose="020B0503020204020204" charset="-122"/>
                  <a:ea typeface="微软雅黑" panose="020B0503020204020204" charset="-122"/>
                </a:defRPr>
              </a:lvl1pPr>
            </a:lstStyle>
            <a:p>
              <a:pPr algn="ctr"/>
              <a:r>
                <a:rPr lang="zh-CN" altLang="en-US" dirty="0">
                  <a:latin typeface="方正小标宋_GBK" panose="03000509000000000000" charset="-122"/>
                  <a:ea typeface="方正小标宋_GBK" panose="03000509000000000000" charset="-122"/>
                  <a:sym typeface="+mn-ea"/>
                </a:rPr>
                <a:t>一、</a:t>
              </a:r>
              <a:r>
                <a:rPr lang="en-US" altLang="zh-CN" dirty="0">
                  <a:latin typeface="方正小标宋_GBK" panose="03000509000000000000" charset="-122"/>
                  <a:ea typeface="方正小标宋_GBK" panose="03000509000000000000" charset="-122"/>
                  <a:sym typeface="+mn-ea"/>
                </a:rPr>
                <a:t>《</a:t>
              </a:r>
              <a:r>
                <a:rPr lang="zh-CN" altLang="en-US" dirty="0">
                  <a:latin typeface="方正小标宋_GBK" panose="03000509000000000000" charset="-122"/>
                  <a:ea typeface="方正小标宋_GBK" panose="03000509000000000000" charset="-122"/>
                  <a:sym typeface="+mn-ea"/>
                </a:rPr>
                <a:t>中国共产党纪律处分条例</a:t>
              </a:r>
              <a:r>
                <a:rPr lang="en-US" altLang="zh-CN" dirty="0">
                  <a:latin typeface="方正小标宋_GBK" panose="03000509000000000000" charset="-122"/>
                  <a:ea typeface="方正小标宋_GBK" panose="03000509000000000000" charset="-122"/>
                  <a:sym typeface="+mn-ea"/>
                </a:rPr>
                <a:t>》</a:t>
              </a:r>
              <a:r>
                <a:rPr lang="zh-CN" altLang="en-US" dirty="0">
                  <a:latin typeface="方正小标宋_GBK" panose="03000509000000000000" charset="-122"/>
                  <a:ea typeface="方正小标宋_GBK" panose="03000509000000000000" charset="-122"/>
                  <a:sym typeface="+mn-ea"/>
                </a:rPr>
                <a:t>修订背景及要求</a:t>
              </a:r>
              <a:endParaRPr lang="zh-CN" altLang="en-US" dirty="0">
                <a:latin typeface="方正小标宋_GBK" panose="03000509000000000000" charset="-122"/>
                <a:ea typeface="方正小标宋_GBK" panose="03000509000000000000" charset="-122"/>
              </a:endParaRPr>
            </a:p>
          </p:txBody>
        </p:sp>
        <p:cxnSp>
          <p:nvCxnSpPr>
            <p:cNvPr id="6" name="直接连接符 5"/>
            <p:cNvCxnSpPr/>
            <p:nvPr/>
          </p:nvCxnSpPr>
          <p:spPr>
            <a:xfrm>
              <a:off x="1592637" y="968951"/>
              <a:ext cx="9129395" cy="0"/>
            </a:xfrm>
            <a:prstGeom prst="line">
              <a:avLst/>
            </a:prstGeom>
          </p:spPr>
          <p:style>
            <a:lnRef idx="1">
              <a:schemeClr val="dk1"/>
            </a:lnRef>
            <a:fillRef idx="0">
              <a:schemeClr val="dk1"/>
            </a:fillRef>
            <a:effectRef idx="0">
              <a:schemeClr val="dk1"/>
            </a:effectRef>
            <a:fontRef idx="minor">
              <a:schemeClr val="tx1"/>
            </a:fontRef>
          </p:style>
        </p:cxnSp>
      </p:grpSp>
      <p:sp>
        <p:nvSpPr>
          <p:cNvPr id="8" name="矩形 7"/>
          <p:cNvSpPr/>
          <p:nvPr/>
        </p:nvSpPr>
        <p:spPr>
          <a:xfrm>
            <a:off x="2951696" y="4085303"/>
            <a:ext cx="6265512" cy="134026"/>
          </a:xfrm>
          <a:prstGeom prst="rect">
            <a:avLst/>
          </a:prstGeom>
          <a:pattFill prst="ltUpDiag">
            <a:fgClr>
              <a:schemeClr val="tx1"/>
            </a:fgClr>
            <a:bgClr>
              <a:srgbClr val="DAE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0027" tIns="44956" rIns="90027" bIns="44956" rtlCol="0" anchor="ctr"/>
          <a:p>
            <a:pPr algn="ctr"/>
            <a:endParaRPr lang="zh-CN" altLang="en-US">
              <a:solidFill>
                <a:prstClr val="white"/>
              </a:solidFill>
            </a:endParaRPr>
          </a:p>
        </p:txBody>
      </p:sp>
      <p:sp>
        <p:nvSpPr>
          <p:cNvPr id="9" name="矩形 8"/>
          <p:cNvSpPr/>
          <p:nvPr/>
        </p:nvSpPr>
        <p:spPr>
          <a:xfrm>
            <a:off x="2243744" y="1434024"/>
            <a:ext cx="9008722" cy="192707"/>
          </a:xfrm>
          <a:prstGeom prst="rect">
            <a:avLst/>
          </a:prstGeom>
          <a:pattFill prst="ltUpDiag">
            <a:fgClr>
              <a:schemeClr val="tx1"/>
            </a:fgClr>
            <a:bgClr>
              <a:srgbClr val="DAE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0027" tIns="44956" rIns="90027" bIns="44956" rtlCol="0" anchor="ctr"/>
          <a:p>
            <a:pPr algn="ctr"/>
            <a:endParaRPr lang="zh-CN" altLang="en-US">
              <a:solidFill>
                <a:prstClr val="white"/>
              </a:solidFill>
            </a:endParaRPr>
          </a:p>
        </p:txBody>
      </p:sp>
    </p:spTree>
  </p:cSld>
  <p:clrMapOvr>
    <a:masterClrMapping/>
  </p:clrMapOvr>
  <p:transition spd="slow" advTm="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25055" y="384176"/>
            <a:ext cx="9251950" cy="584775"/>
            <a:chOff x="1439602" y="384176"/>
            <a:chExt cx="9251950" cy="584775"/>
          </a:xfrm>
        </p:grpSpPr>
        <p:sp>
          <p:nvSpPr>
            <p:cNvPr id="3" name="Text Box 4"/>
            <p:cNvSpPr txBox="1">
              <a:spLocks noChangeArrowheads="1"/>
            </p:cNvSpPr>
            <p:nvPr/>
          </p:nvSpPr>
          <p:spPr bwMode="auto">
            <a:xfrm>
              <a:off x="1533102" y="384176"/>
              <a:ext cx="912368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ctr" fontAlgn="base">
                <a:spcBef>
                  <a:spcPct val="0"/>
                </a:spcBef>
                <a:spcAft>
                  <a:spcPct val="0"/>
                </a:spcAft>
                <a:buFont typeface="Arial" panose="020B0604020202020204" pitchFamily="34" charset="0"/>
                <a:buNone/>
                <a:defRPr sz="3200" b="1">
                  <a:latin typeface="微软雅黑" panose="020B0503020204020204" charset="-122"/>
                  <a:ea typeface="微软雅黑" panose="020B0503020204020204" charset="-122"/>
                </a:defRPr>
              </a:lvl1pPr>
            </a:lstStyle>
            <a:p>
              <a:r>
                <a:rPr lang="zh-CN" altLang="en-US" dirty="0">
                  <a:latin typeface="方正小标宋_GBK" panose="03000509000000000000" charset="-122"/>
                  <a:ea typeface="方正小标宋_GBK" panose="03000509000000000000" charset="-122"/>
                </a:rPr>
                <a:t>一、</a:t>
              </a:r>
              <a:r>
                <a:rPr lang="en-US" altLang="zh-CN" dirty="0">
                  <a:latin typeface="方正小标宋_GBK" panose="03000509000000000000" charset="-122"/>
                  <a:ea typeface="方正小标宋_GBK" panose="03000509000000000000" charset="-122"/>
                </a:rPr>
                <a:t>《</a:t>
              </a:r>
              <a:r>
                <a:rPr lang="zh-CN" altLang="en-US" dirty="0">
                  <a:latin typeface="方正小标宋_GBK" panose="03000509000000000000" charset="-122"/>
                  <a:ea typeface="方正小标宋_GBK" panose="03000509000000000000" charset="-122"/>
                </a:rPr>
                <a:t>中国共产党纪律处分条例</a:t>
              </a:r>
              <a:r>
                <a:rPr lang="en-US" altLang="zh-CN" dirty="0">
                  <a:latin typeface="方正小标宋_GBK" panose="03000509000000000000" charset="-122"/>
                  <a:ea typeface="方正小标宋_GBK" panose="03000509000000000000" charset="-122"/>
                </a:rPr>
                <a:t>》</a:t>
              </a:r>
              <a:r>
                <a:rPr lang="zh-CN" altLang="en-US" dirty="0">
                  <a:latin typeface="方正小标宋_GBK" panose="03000509000000000000" charset="-122"/>
                  <a:ea typeface="方正小标宋_GBK" panose="03000509000000000000" charset="-122"/>
                </a:rPr>
                <a:t>修订背景及要求</a:t>
              </a:r>
              <a:endParaRPr lang="zh-CN" altLang="en-US" dirty="0">
                <a:latin typeface="方正小标宋_GBK" panose="03000509000000000000" charset="-122"/>
                <a:ea typeface="方正小标宋_GBK" panose="03000509000000000000" charset="-122"/>
              </a:endParaRPr>
            </a:p>
          </p:txBody>
        </p:sp>
        <p:cxnSp>
          <p:nvCxnSpPr>
            <p:cNvPr id="5" name="直接连接符 4"/>
            <p:cNvCxnSpPr/>
            <p:nvPr/>
          </p:nvCxnSpPr>
          <p:spPr>
            <a:xfrm>
              <a:off x="1439602" y="968951"/>
              <a:ext cx="9251950" cy="0"/>
            </a:xfrm>
            <a:prstGeom prst="line">
              <a:avLst/>
            </a:prstGeom>
          </p:spPr>
          <p:style>
            <a:lnRef idx="1">
              <a:schemeClr val="dk1"/>
            </a:lnRef>
            <a:fillRef idx="0">
              <a:schemeClr val="dk1"/>
            </a:fillRef>
            <a:effectRef idx="0">
              <a:schemeClr val="dk1"/>
            </a:effectRef>
            <a:fontRef idx="minor">
              <a:schemeClr val="tx1"/>
            </a:fontRef>
          </p:style>
        </p:cxnSp>
      </p:grpSp>
      <p:sp>
        <p:nvSpPr>
          <p:cNvPr id="10" name="矩形 9"/>
          <p:cNvSpPr/>
          <p:nvPr/>
        </p:nvSpPr>
        <p:spPr>
          <a:xfrm>
            <a:off x="6042025" y="2315210"/>
            <a:ext cx="5826760" cy="2704465"/>
          </a:xfrm>
          <a:prstGeom prst="rect">
            <a:avLst/>
          </a:prstGeom>
          <a:noFill/>
        </p:spPr>
        <p:txBody>
          <a:bodyPr wrap="square" lIns="119637" tIns="59819" rIns="119637" bIns="59819" rtlCol="0">
            <a:spAutoFit/>
          </a:bodyPr>
          <a:lstStyle/>
          <a:p>
            <a:pPr>
              <a:lnSpc>
                <a:spcPct val="150000"/>
              </a:lnSpc>
            </a:pPr>
            <a:r>
              <a:rPr lang="en-US" altLang="zh-CN" sz="2800" dirty="0">
                <a:latin typeface="方正小标宋_GBK" panose="03000509000000000000" charset="-122"/>
                <a:ea typeface="方正小标宋_GBK" panose="03000509000000000000" charset="-122"/>
                <a:cs typeface="+mn-ea"/>
              </a:rPr>
              <a:t>        </a:t>
            </a:r>
            <a:r>
              <a:rPr altLang="zh-CN" sz="2800" dirty="0">
                <a:latin typeface="方正小标宋_GBK" panose="03000509000000000000" charset="-122"/>
                <a:ea typeface="方正小标宋_GBK" panose="03000509000000000000" charset="-122"/>
                <a:cs typeface="+mn-ea"/>
              </a:rPr>
              <a:t>党的二十大报告对“坚持以严的基调强化正风肃纪”作出战略部署，强调“全面加强党的纪律建设”。</a:t>
            </a:r>
            <a:endParaRPr altLang="zh-CN" sz="2800" dirty="0">
              <a:latin typeface="方正小标宋_GBK" panose="03000509000000000000" charset="-122"/>
              <a:ea typeface="方正小标宋_GBK" panose="03000509000000000000" charset="-122"/>
              <a:cs typeface="+mn-ea"/>
            </a:endParaRPr>
          </a:p>
        </p:txBody>
      </p:sp>
      <p:sp>
        <p:nvSpPr>
          <p:cNvPr id="11" name="矩形 10"/>
          <p:cNvSpPr/>
          <p:nvPr/>
        </p:nvSpPr>
        <p:spPr>
          <a:xfrm>
            <a:off x="1845403" y="1642664"/>
            <a:ext cx="8361680" cy="521970"/>
          </a:xfrm>
          <a:prstGeom prst="rect">
            <a:avLst/>
          </a:prstGeom>
        </p:spPr>
        <p:txBody>
          <a:bodyPr wrap="none">
            <a:spAutoFit/>
          </a:bodyPr>
          <a:lstStyle/>
          <a:p>
            <a:r>
              <a:rPr lang="zh-CN" altLang="zh-CN" sz="2800" b="1" dirty="0">
                <a:latin typeface="方正小标宋_GBK" panose="03000509000000000000" charset="-122"/>
                <a:ea typeface="方正小标宋_GBK" panose="03000509000000000000" charset="-122"/>
                <a:cs typeface="Times New Roman" panose="02020603050405020304" pitchFamily="18" charset="0"/>
              </a:rPr>
              <a:t>第一，解决大党独有难题，健全全面从严治党体系</a:t>
            </a:r>
            <a:r>
              <a:rPr lang="zh-CN" altLang="en-US" sz="2800" b="1" dirty="0">
                <a:latin typeface="方正小标宋_GBK" panose="03000509000000000000" charset="-122"/>
                <a:ea typeface="方正小标宋_GBK" panose="03000509000000000000" charset="-122"/>
                <a:cs typeface="Times New Roman" panose="02020603050405020304" pitchFamily="18" charset="0"/>
              </a:rPr>
              <a:t>。</a:t>
            </a:r>
            <a:endParaRPr lang="zh-CN" altLang="en-US" sz="2800" b="1" dirty="0">
              <a:latin typeface="方正小标宋_GBK" panose="03000509000000000000" charset="-122"/>
              <a:ea typeface="方正小标宋_GBK" panose="03000509000000000000" charset="-122"/>
              <a:cs typeface="Times New Roman" panose="02020603050405020304" pitchFamily="18" charset="0"/>
            </a:endParaRPr>
          </a:p>
        </p:txBody>
      </p:sp>
      <p:pic>
        <p:nvPicPr>
          <p:cNvPr id="4" name="图片 3"/>
          <p:cNvPicPr>
            <a:picLocks noChangeAspect="1"/>
          </p:cNvPicPr>
          <p:nvPr>
            <p:custDataLst>
              <p:tags r:id="rId1"/>
            </p:custDataLst>
          </p:nvPr>
        </p:nvPicPr>
        <p:blipFill>
          <a:blip r:embed="rId2"/>
          <a:stretch>
            <a:fillRect/>
          </a:stretch>
        </p:blipFill>
        <p:spPr>
          <a:xfrm>
            <a:off x="1325880" y="2315210"/>
            <a:ext cx="4609465" cy="2705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10810" y="2733040"/>
            <a:ext cx="6664960" cy="3135630"/>
          </a:xfrm>
          <a:prstGeom prst="rect">
            <a:avLst/>
          </a:prstGeom>
          <a:noFill/>
        </p:spPr>
        <p:txBody>
          <a:bodyPr wrap="square" lIns="119637" tIns="59819" rIns="119637" bIns="59819" rtlCol="0">
            <a:spAutoFit/>
          </a:bodyPr>
          <a:lstStyle/>
          <a:p>
            <a:pPr algn="just">
              <a:lnSpc>
                <a:spcPct val="100000"/>
              </a:lnSpc>
            </a:pPr>
            <a:r>
              <a:rPr lang="zh-CN" sz="2800" dirty="0">
                <a:latin typeface="方正小标宋_GBK" panose="03000509000000000000" charset="-122"/>
                <a:ea typeface="方正小标宋_GBK" panose="03000509000000000000" charset="-122"/>
                <a:cs typeface="+mn-ea"/>
              </a:rPr>
              <a:t>各级党委（党组）要担负起全面从严治党政治责任，认真抓好《条例》的贯彻执行，对违反党纪的问题，发现一起坚决查处一起，切实维护纪律的刚性、严肃性。要坚持党性党风党纪一起抓，把《条例》纳入党员、干部培训必修课，增强遵规守纪的自觉。</a:t>
            </a:r>
            <a:endParaRPr lang="zh-CN" sz="2800" dirty="0">
              <a:latin typeface="方正小标宋_GBK" panose="03000509000000000000" charset="-122"/>
              <a:ea typeface="方正小标宋_GBK" panose="03000509000000000000" charset="-122"/>
              <a:cs typeface="+mn-ea"/>
            </a:endParaRPr>
          </a:p>
        </p:txBody>
      </p:sp>
      <p:sp>
        <p:nvSpPr>
          <p:cNvPr id="11" name="矩形 10"/>
          <p:cNvSpPr/>
          <p:nvPr/>
        </p:nvSpPr>
        <p:spPr>
          <a:xfrm>
            <a:off x="658495" y="1642745"/>
            <a:ext cx="10889615" cy="521970"/>
          </a:xfrm>
          <a:prstGeom prst="rect">
            <a:avLst/>
          </a:prstGeom>
        </p:spPr>
        <p:txBody>
          <a:bodyPr wrap="square">
            <a:spAutoFit/>
          </a:bodyPr>
          <a:lstStyle/>
          <a:p>
            <a:r>
              <a:rPr lang="en-US" altLang="zh-CN" sz="2800" b="1" dirty="0">
                <a:latin typeface="方正小标宋_GBK" panose="03000509000000000000" charset="-122"/>
                <a:ea typeface="方正小标宋_GBK" panose="03000509000000000000" charset="-122"/>
                <a:cs typeface="Times New Roman" panose="02020603050405020304" pitchFamily="18" charset="0"/>
              </a:rPr>
              <a:t>      </a:t>
            </a:r>
            <a:r>
              <a:rPr lang="zh-CN" altLang="en-US" sz="2800" b="1" dirty="0">
                <a:latin typeface="方正小标宋_GBK" panose="03000509000000000000" charset="-122"/>
                <a:ea typeface="方正小标宋_GBK" panose="03000509000000000000" charset="-122"/>
                <a:cs typeface="Times New Roman" panose="02020603050405020304" pitchFamily="18" charset="0"/>
              </a:rPr>
              <a:t>第二，严抓严管、锻炼党性，正风肃纪。</a:t>
            </a:r>
            <a:endParaRPr lang="zh-CN" altLang="en-US" sz="2800" b="1" dirty="0">
              <a:latin typeface="方正小标宋_GBK" panose="03000509000000000000" charset="-122"/>
              <a:ea typeface="方正小标宋_GBK" panose="03000509000000000000" charset="-122"/>
              <a:cs typeface="Times New Roman" panose="02020603050405020304" pitchFamily="18"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4195" y="2805430"/>
            <a:ext cx="4485005" cy="2990215"/>
          </a:xfrm>
          <a:prstGeom prst="roundRect">
            <a:avLst>
              <a:gd name="adj" fmla="val 8594"/>
            </a:avLst>
          </a:prstGeom>
          <a:solidFill>
            <a:srgbClr val="FFFFFF">
              <a:shade val="85000"/>
            </a:srgbClr>
          </a:solidFill>
          <a:ln>
            <a:noFill/>
          </a:ln>
          <a:effectLst/>
        </p:spPr>
      </p:pic>
      <p:grpSp>
        <p:nvGrpSpPr>
          <p:cNvPr id="6" name="组合 5"/>
          <p:cNvGrpSpPr/>
          <p:nvPr/>
        </p:nvGrpSpPr>
        <p:grpSpPr>
          <a:xfrm>
            <a:off x="1478337" y="384176"/>
            <a:ext cx="9179503" cy="584775"/>
            <a:chOff x="1478337" y="384176"/>
            <a:chExt cx="9179503" cy="584775"/>
          </a:xfrm>
        </p:grpSpPr>
        <p:sp>
          <p:nvSpPr>
            <p:cNvPr id="8" name="Text Box 4"/>
            <p:cNvSpPr txBox="1">
              <a:spLocks noChangeArrowheads="1"/>
            </p:cNvSpPr>
            <p:nvPr/>
          </p:nvSpPr>
          <p:spPr bwMode="auto">
            <a:xfrm>
              <a:off x="1534160" y="384176"/>
              <a:ext cx="912368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ctr" fontAlgn="base">
                <a:spcBef>
                  <a:spcPct val="0"/>
                </a:spcBef>
                <a:spcAft>
                  <a:spcPct val="0"/>
                </a:spcAft>
                <a:buFont typeface="Arial" panose="020B0604020202020204" pitchFamily="34" charset="0"/>
                <a:buNone/>
                <a:defRPr sz="3200" b="1">
                  <a:latin typeface="微软雅黑" panose="020B0503020204020204" charset="-122"/>
                  <a:ea typeface="微软雅黑" panose="020B0503020204020204" charset="-122"/>
                </a:defRPr>
              </a:lvl1pPr>
            </a:lstStyle>
            <a:p>
              <a:pPr algn="ctr"/>
              <a:r>
                <a:rPr lang="zh-CN" altLang="en-US" dirty="0">
                  <a:latin typeface="方正小标宋_GBK" panose="03000509000000000000" charset="-122"/>
                  <a:ea typeface="方正小标宋_GBK" panose="03000509000000000000" charset="-122"/>
                  <a:sym typeface="+mn-ea"/>
                </a:rPr>
                <a:t>一、</a:t>
              </a:r>
              <a:r>
                <a:rPr lang="en-US" altLang="zh-CN" dirty="0">
                  <a:latin typeface="方正小标宋_GBK" panose="03000509000000000000" charset="-122"/>
                  <a:ea typeface="方正小标宋_GBK" panose="03000509000000000000" charset="-122"/>
                  <a:sym typeface="+mn-ea"/>
                </a:rPr>
                <a:t>《</a:t>
              </a:r>
              <a:r>
                <a:rPr lang="zh-CN" altLang="en-US" dirty="0">
                  <a:latin typeface="方正小标宋_GBK" panose="03000509000000000000" charset="-122"/>
                  <a:ea typeface="方正小标宋_GBK" panose="03000509000000000000" charset="-122"/>
                  <a:sym typeface="+mn-ea"/>
                </a:rPr>
                <a:t>中国共产党纪律处分条例</a:t>
              </a:r>
              <a:r>
                <a:rPr lang="en-US" altLang="zh-CN" dirty="0">
                  <a:latin typeface="方正小标宋_GBK" panose="03000509000000000000" charset="-122"/>
                  <a:ea typeface="方正小标宋_GBK" panose="03000509000000000000" charset="-122"/>
                  <a:sym typeface="+mn-ea"/>
                </a:rPr>
                <a:t>》</a:t>
              </a:r>
              <a:r>
                <a:rPr lang="zh-CN" altLang="en-US" dirty="0">
                  <a:latin typeface="方正小标宋_GBK" panose="03000509000000000000" charset="-122"/>
                  <a:ea typeface="方正小标宋_GBK" panose="03000509000000000000" charset="-122"/>
                  <a:sym typeface="+mn-ea"/>
                </a:rPr>
                <a:t>修订背景及要求</a:t>
              </a:r>
              <a:endParaRPr lang="zh-CN" altLang="en-US" dirty="0">
                <a:latin typeface="方正小标宋_GBK" panose="03000509000000000000" charset="-122"/>
                <a:ea typeface="方正小标宋_GBK" panose="03000509000000000000" charset="-122"/>
              </a:endParaRPr>
            </a:p>
          </p:txBody>
        </p:sp>
        <p:cxnSp>
          <p:nvCxnSpPr>
            <p:cNvPr id="9" name="直接连接符 8"/>
            <p:cNvCxnSpPr/>
            <p:nvPr/>
          </p:nvCxnSpPr>
          <p:spPr>
            <a:xfrm>
              <a:off x="1478337" y="968951"/>
              <a:ext cx="9164320"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MH" val="20190531132130"/>
  <p:tag name="MH_LIBRARY" val="GRAPHIC"/>
  <p:tag name="MH_TYPE" val="SubTitle"/>
  <p:tag name="MH_ORDER" val="3"/>
</p:tagLst>
</file>

<file path=ppt/tags/tag11.xml><?xml version="1.0" encoding="utf-8"?>
<p:tagLst xmlns:p="http://schemas.openxmlformats.org/presentationml/2006/main">
  <p:tag name="MH" val="20190531133344"/>
  <p:tag name="MH_LIBRARY" val="GRAPHIC"/>
  <p:tag name="MH_TYPE" val="Text"/>
  <p:tag name="MH_ORDER" val="1"/>
</p:tagLst>
</file>

<file path=ppt/tags/tag12.xml><?xml version="1.0" encoding="utf-8"?>
<p:tagLst xmlns:p="http://schemas.openxmlformats.org/presentationml/2006/main">
  <p:tag name="MH" val="20190531133344"/>
  <p:tag name="MH_LIBRARY" val="GRAPHIC"/>
  <p:tag name="MH_TYPE" val="SubTitle"/>
  <p:tag name="MH_ORDER" val="1"/>
</p:tagLst>
</file>

<file path=ppt/tags/tag13.xml><?xml version="1.0" encoding="utf-8"?>
<p:tagLst xmlns:p="http://schemas.openxmlformats.org/presentationml/2006/main">
  <p:tag name="MH" val="20190531133344"/>
  <p:tag name="MH_LIBRARY" val="GRAPHIC"/>
  <p:tag name="MH_TYPE" val="Text"/>
  <p:tag name="MH_ORDER" val="2"/>
</p:tagLst>
</file>

<file path=ppt/tags/tag14.xml><?xml version="1.0" encoding="utf-8"?>
<p:tagLst xmlns:p="http://schemas.openxmlformats.org/presentationml/2006/main">
  <p:tag name="MH" val="20190531133344"/>
  <p:tag name="MH_LIBRARY" val="GRAPHIC"/>
  <p:tag name="MH_TYPE" val="SubTitle"/>
  <p:tag name="MH_ORDER" val="2"/>
</p:tagLst>
</file>

<file path=ppt/tags/tag15.xml><?xml version="1.0" encoding="utf-8"?>
<p:tagLst xmlns:p="http://schemas.openxmlformats.org/presentationml/2006/main">
  <p:tag name="MH" val="20190531134239"/>
  <p:tag name="MH_LIBRARY" val="GRAPHIC"/>
  <p:tag name="MH_TYPE" val="Other"/>
  <p:tag name="MH_ORDER" val="1"/>
</p:tagLst>
</file>

<file path=ppt/tags/tag16.xml><?xml version="1.0" encoding="utf-8"?>
<p:tagLst xmlns:p="http://schemas.openxmlformats.org/presentationml/2006/main">
  <p:tag name="MH" val="20190531134239"/>
  <p:tag name="MH_LIBRARY" val="GRAPHIC"/>
  <p:tag name="MH_TYPE" val="Other"/>
  <p:tag name="MH_ORDER" val="2"/>
</p:tagLst>
</file>

<file path=ppt/tags/tag17.xml><?xml version="1.0" encoding="utf-8"?>
<p:tagLst xmlns:p="http://schemas.openxmlformats.org/presentationml/2006/main">
  <p:tag name="MH" val="20190531134239"/>
  <p:tag name="MH_LIBRARY" val="GRAPHIC"/>
  <p:tag name="MH_TYPE" val="Other"/>
  <p:tag name="MH_ORDER" val="3"/>
</p:tagLst>
</file>

<file path=ppt/tags/tag18.xml><?xml version="1.0" encoding="utf-8"?>
<p:tagLst xmlns:p="http://schemas.openxmlformats.org/presentationml/2006/main">
  <p:tag name="MH" val="20190531134239"/>
  <p:tag name="MH_LIBRARY" val="GRAPHIC"/>
  <p:tag name="MH_TYPE" val="Other"/>
  <p:tag name="MH_ORDER" val="4"/>
</p:tagLst>
</file>

<file path=ppt/tags/tag19.xml><?xml version="1.0" encoding="utf-8"?>
<p:tagLst xmlns:p="http://schemas.openxmlformats.org/presentationml/2006/main">
  <p:tag name="MH" val="20190531134239"/>
  <p:tag name="MH_LIBRARY" val="GRAPHIC"/>
  <p:tag name="MH_TYPE" val="Other"/>
  <p:tag name="MH_ORDER" val="5"/>
</p:tagLst>
</file>

<file path=ppt/tags/tag2.xml><?xml version="1.0" encoding="utf-8"?>
<p:tagLst xmlns:p="http://schemas.openxmlformats.org/presentationml/2006/main">
  <p:tag name="MH" val="20190531132130"/>
  <p:tag name="MH_LIBRARY" val="GRAPHIC"/>
  <p:tag name="MH_TYPE" val="Other"/>
  <p:tag name="MH_ORDER" val="1"/>
</p:tagLst>
</file>

<file path=ppt/tags/tag20.xml><?xml version="1.0" encoding="utf-8"?>
<p:tagLst xmlns:p="http://schemas.openxmlformats.org/presentationml/2006/main">
  <p:tag name="MH" val="20190531134239"/>
  <p:tag name="MH_LIBRARY" val="GRAPHIC"/>
  <p:tag name="MH_TYPE" val="Text"/>
  <p:tag name="MH_ORDER" val="1"/>
</p:tagLst>
</file>

<file path=ppt/tags/tag21.xml><?xml version="1.0" encoding="utf-8"?>
<p:tagLst xmlns:p="http://schemas.openxmlformats.org/presentationml/2006/main">
  <p:tag name="MH" val="20190531134239"/>
  <p:tag name="MH_LIBRARY" val="GRAPHIC"/>
  <p:tag name="MH_TYPE" val="SubTitle"/>
  <p:tag name="MH_ORDER" val="1"/>
</p:tagLst>
</file>

<file path=ppt/tags/tag22.xml><?xml version="1.0" encoding="utf-8"?>
<p:tagLst xmlns:p="http://schemas.openxmlformats.org/presentationml/2006/main">
  <p:tag name="MH" val="20190531134239"/>
  <p:tag name="MH_LIBRARY" val="GRAPHIC"/>
  <p:tag name="MH_TYPE" val="Other"/>
  <p:tag name="MH_ORDER" val="6"/>
</p:tagLst>
</file>

<file path=ppt/tags/tag23.xml><?xml version="1.0" encoding="utf-8"?>
<p:tagLst xmlns:p="http://schemas.openxmlformats.org/presentationml/2006/main">
  <p:tag name="MH" val="20190531134239"/>
  <p:tag name="MH_LIBRARY" val="GRAPHIC"/>
  <p:tag name="MH_TYPE" val="Other"/>
  <p:tag name="MH_ORDER" val="7"/>
</p:tagLst>
</file>

<file path=ppt/tags/tag24.xml><?xml version="1.0" encoding="utf-8"?>
<p:tagLst xmlns:p="http://schemas.openxmlformats.org/presentationml/2006/main">
  <p:tag name="MH" val="20190531134239"/>
  <p:tag name="MH_LIBRARY" val="GRAPHIC"/>
  <p:tag name="MH_TYPE" val="Other"/>
  <p:tag name="MH_ORDER" val="8"/>
</p:tagLst>
</file>

<file path=ppt/tags/tag25.xml><?xml version="1.0" encoding="utf-8"?>
<p:tagLst xmlns:p="http://schemas.openxmlformats.org/presentationml/2006/main">
  <p:tag name="MH" val="20190531134239"/>
  <p:tag name="MH_LIBRARY" val="GRAPHIC"/>
  <p:tag name="MH_TYPE" val="Other"/>
  <p:tag name="MH_ORDER" val="9"/>
</p:tagLst>
</file>

<file path=ppt/tags/tag26.xml><?xml version="1.0" encoding="utf-8"?>
<p:tagLst xmlns:p="http://schemas.openxmlformats.org/presentationml/2006/main">
  <p:tag name="MH" val="20190531134239"/>
  <p:tag name="MH_LIBRARY" val="GRAPHIC"/>
  <p:tag name="MH_TYPE" val="Other"/>
  <p:tag name="MH_ORDER" val="10"/>
</p:tagLst>
</file>

<file path=ppt/tags/tag27.xml><?xml version="1.0" encoding="utf-8"?>
<p:tagLst xmlns:p="http://schemas.openxmlformats.org/presentationml/2006/main">
  <p:tag name="MH" val="20190531134239"/>
  <p:tag name="MH_LIBRARY" val="GRAPHIC"/>
  <p:tag name="MH_TYPE" val="Text"/>
  <p:tag name="MH_ORDER" val="3"/>
</p:tagLst>
</file>

<file path=ppt/tags/tag28.xml><?xml version="1.0" encoding="utf-8"?>
<p:tagLst xmlns:p="http://schemas.openxmlformats.org/presentationml/2006/main">
  <p:tag name="MH" val="20190531134239"/>
  <p:tag name="MH_LIBRARY" val="GRAPHIC"/>
  <p:tag name="MH_TYPE" val="SubTitle"/>
  <p:tag name="MH_ORDER" val="3"/>
</p:tagLst>
</file>

<file path=ppt/tags/tag29.xml><?xml version="1.0" encoding="utf-8"?>
<p:tagLst xmlns:p="http://schemas.openxmlformats.org/presentationml/2006/main">
  <p:tag name="MH" val="20190531134239"/>
  <p:tag name="MH_LIBRARY" val="GRAPHIC"/>
  <p:tag name="MH_TYPE" val="Other"/>
  <p:tag name="MH_ORDER" val="11"/>
</p:tagLst>
</file>

<file path=ppt/tags/tag3.xml><?xml version="1.0" encoding="utf-8"?>
<p:tagLst xmlns:p="http://schemas.openxmlformats.org/presentationml/2006/main">
  <p:tag name="MH" val="20190531132130"/>
  <p:tag name="MH_LIBRARY" val="GRAPHIC"/>
  <p:tag name="MH_TYPE" val="Other"/>
  <p:tag name="MH_ORDER" val="2"/>
</p:tagLst>
</file>

<file path=ppt/tags/tag30.xml><?xml version="1.0" encoding="utf-8"?>
<p:tagLst xmlns:p="http://schemas.openxmlformats.org/presentationml/2006/main">
  <p:tag name="MH" val="20190531134239"/>
  <p:tag name="MH_LIBRARY" val="GRAPHIC"/>
  <p:tag name="MH_TYPE" val="Other"/>
  <p:tag name="MH_ORDER" val="12"/>
</p:tagLst>
</file>

<file path=ppt/tags/tag31.xml><?xml version="1.0" encoding="utf-8"?>
<p:tagLst xmlns:p="http://schemas.openxmlformats.org/presentationml/2006/main">
  <p:tag name="MH" val="20190531134239"/>
  <p:tag name="MH_LIBRARY" val="GRAPHIC"/>
  <p:tag name="MH_TYPE" val="Other"/>
  <p:tag name="MH_ORDER" val="13"/>
</p:tagLst>
</file>

<file path=ppt/tags/tag32.xml><?xml version="1.0" encoding="utf-8"?>
<p:tagLst xmlns:p="http://schemas.openxmlformats.org/presentationml/2006/main">
  <p:tag name="MH" val="20190531134239"/>
  <p:tag name="MH_LIBRARY" val="GRAPHIC"/>
  <p:tag name="MH_TYPE" val="Other"/>
  <p:tag name="MH_ORDER" val="14"/>
</p:tagLst>
</file>

<file path=ppt/tags/tag33.xml><?xml version="1.0" encoding="utf-8"?>
<p:tagLst xmlns:p="http://schemas.openxmlformats.org/presentationml/2006/main">
  <p:tag name="MH" val="20190531134239"/>
  <p:tag name="MH_LIBRARY" val="GRAPHIC"/>
  <p:tag name="MH_TYPE" val="Other"/>
  <p:tag name="MH_ORDER" val="15"/>
</p:tagLst>
</file>

<file path=ppt/tags/tag34.xml><?xml version="1.0" encoding="utf-8"?>
<p:tagLst xmlns:p="http://schemas.openxmlformats.org/presentationml/2006/main">
  <p:tag name="MH" val="20190531134239"/>
  <p:tag name="MH_LIBRARY" val="GRAPHIC"/>
  <p:tag name="MH_TYPE" val="Text"/>
  <p:tag name="MH_ORDER" val="2"/>
</p:tagLst>
</file>

<file path=ppt/tags/tag35.xml><?xml version="1.0" encoding="utf-8"?>
<p:tagLst xmlns:p="http://schemas.openxmlformats.org/presentationml/2006/main">
  <p:tag name="MH" val="20190531134239"/>
  <p:tag name="MH_LIBRARY" val="GRAPHIC"/>
  <p:tag name="MH_TYPE" val="SubTitle"/>
  <p:tag name="MH_ORDER" val="2"/>
</p:tagLst>
</file>

<file path=ppt/tags/tag36.xml><?xml version="1.0" encoding="utf-8"?>
<p:tagLst xmlns:p="http://schemas.openxmlformats.org/presentationml/2006/main">
  <p:tag name="MH" val="20190531135214"/>
  <p:tag name="MH_LIBRARY" val="GRAPHIC"/>
  <p:tag name="MH_TYPE" val="SubTitle"/>
  <p:tag name="MH_ORDER" val="1"/>
</p:tagLst>
</file>

<file path=ppt/tags/tag37.xml><?xml version="1.0" encoding="utf-8"?>
<p:tagLst xmlns:p="http://schemas.openxmlformats.org/presentationml/2006/main">
  <p:tag name="MH" val="20190531135214"/>
  <p:tag name="MH_LIBRARY" val="GRAPHIC"/>
  <p:tag name="MH_TYPE" val="SubTitle"/>
  <p:tag name="MH_ORDER" val="2"/>
</p:tagLst>
</file>

<file path=ppt/tags/tag38.xml><?xml version="1.0" encoding="utf-8"?>
<p:tagLst xmlns:p="http://schemas.openxmlformats.org/presentationml/2006/main">
  <p:tag name="MH" val="20190531141106"/>
  <p:tag name="MH_LIBRARY" val="GRAPHIC"/>
  <p:tag name="MH_TYPE" val="Other"/>
  <p:tag name="MH_ORDER" val="16"/>
</p:tagLst>
</file>

<file path=ppt/tags/tag39.xml><?xml version="1.0" encoding="utf-8"?>
<p:tagLst xmlns:p="http://schemas.openxmlformats.org/presentationml/2006/main">
  <p:tag name="MH" val="20190531141106"/>
  <p:tag name="MH_LIBRARY" val="GRAPHIC"/>
  <p:tag name="MH_TYPE" val="Other"/>
  <p:tag name="MH_ORDER" val="17"/>
</p:tagLst>
</file>

<file path=ppt/tags/tag4.xml><?xml version="1.0" encoding="utf-8"?>
<p:tagLst xmlns:p="http://schemas.openxmlformats.org/presentationml/2006/main">
  <p:tag name="MH" val="20190531132130"/>
  <p:tag name="MH_LIBRARY" val="GRAPHIC"/>
  <p:tag name="MH_TYPE" val="SubTitle"/>
  <p:tag name="MH_ORDER" val="1"/>
</p:tagLst>
</file>

<file path=ppt/tags/tag40.xml><?xml version="1.0" encoding="utf-8"?>
<p:tagLst xmlns:p="http://schemas.openxmlformats.org/presentationml/2006/main">
  <p:tag name="MH" val="20190531141106"/>
  <p:tag name="MH_LIBRARY" val="GRAPHIC"/>
  <p:tag name="MH_TYPE" val="Other"/>
  <p:tag name="MH_ORDER" val="18"/>
</p:tagLst>
</file>

<file path=ppt/tags/tag41.xml><?xml version="1.0" encoding="utf-8"?>
<p:tagLst xmlns:p="http://schemas.openxmlformats.org/presentationml/2006/main">
  <p:tag name="MH" val="20190531141106"/>
  <p:tag name="MH_LIBRARY" val="GRAPHIC"/>
  <p:tag name="MH_TYPE" val="Other"/>
  <p:tag name="MH_ORDER" val="19"/>
</p:tagLst>
</file>

<file path=ppt/tags/tag42.xml><?xml version="1.0" encoding="utf-8"?>
<p:tagLst xmlns:p="http://schemas.openxmlformats.org/presentationml/2006/main">
  <p:tag name="MH" val="20190531141106"/>
  <p:tag name="MH_LIBRARY" val="GRAPHIC"/>
  <p:tag name="MH_TYPE" val="Other"/>
  <p:tag name="MH_ORDER" val="20"/>
</p:tagLst>
</file>

<file path=ppt/tags/tag43.xml><?xml version="1.0" encoding="utf-8"?>
<p:tagLst xmlns:p="http://schemas.openxmlformats.org/presentationml/2006/main">
  <p:tag name="MH" val="20190531141106"/>
  <p:tag name="MH_LIBRARY" val="GRAPHIC"/>
  <p:tag name="MH_TYPE" val="SubTitle"/>
  <p:tag name="MH_ORDER" val="4"/>
</p:tagLst>
</file>

<file path=ppt/tags/tag44.xml><?xml version="1.0" encoding="utf-8"?>
<p:tagLst xmlns:p="http://schemas.openxmlformats.org/presentationml/2006/main">
  <p:tag name="MH" val="20190531141106"/>
  <p:tag name="MH_LIBRARY" val="GRAPHIC"/>
  <p:tag name="MH_TYPE" val="Other"/>
  <p:tag name="MH_ORDER" val="1"/>
</p:tagLst>
</file>

<file path=ppt/tags/tag45.xml><?xml version="1.0" encoding="utf-8"?>
<p:tagLst xmlns:p="http://schemas.openxmlformats.org/presentationml/2006/main">
  <p:tag name="MH" val="20190531141106"/>
  <p:tag name="MH_LIBRARY" val="GRAPHIC"/>
  <p:tag name="MH_TYPE" val="Other"/>
  <p:tag name="MH_ORDER" val="2"/>
</p:tagLst>
</file>

<file path=ppt/tags/tag46.xml><?xml version="1.0" encoding="utf-8"?>
<p:tagLst xmlns:p="http://schemas.openxmlformats.org/presentationml/2006/main">
  <p:tag name="MH" val="20190531141106"/>
  <p:tag name="MH_LIBRARY" val="GRAPHIC"/>
  <p:tag name="MH_TYPE" val="Other"/>
  <p:tag name="MH_ORDER" val="3"/>
</p:tagLst>
</file>

<file path=ppt/tags/tag47.xml><?xml version="1.0" encoding="utf-8"?>
<p:tagLst xmlns:p="http://schemas.openxmlformats.org/presentationml/2006/main">
  <p:tag name="MH" val="20190531141106"/>
  <p:tag name="MH_LIBRARY" val="GRAPHIC"/>
  <p:tag name="MH_TYPE" val="Other"/>
  <p:tag name="MH_ORDER" val="4"/>
</p:tagLst>
</file>

<file path=ppt/tags/tag48.xml><?xml version="1.0" encoding="utf-8"?>
<p:tagLst xmlns:p="http://schemas.openxmlformats.org/presentationml/2006/main">
  <p:tag name="MH" val="20190531141106"/>
  <p:tag name="MH_LIBRARY" val="GRAPHIC"/>
  <p:tag name="MH_TYPE" val="Other"/>
  <p:tag name="MH_ORDER" val="5"/>
</p:tagLst>
</file>

<file path=ppt/tags/tag49.xml><?xml version="1.0" encoding="utf-8"?>
<p:tagLst xmlns:p="http://schemas.openxmlformats.org/presentationml/2006/main">
  <p:tag name="MH" val="20190531141106"/>
  <p:tag name="MH_LIBRARY" val="GRAPHIC"/>
  <p:tag name="MH_TYPE" val="SubTitle"/>
  <p:tag name="MH_ORDER" val="1"/>
</p:tagLst>
</file>

<file path=ppt/tags/tag5.xml><?xml version="1.0" encoding="utf-8"?>
<p:tagLst xmlns:p="http://schemas.openxmlformats.org/presentationml/2006/main">
  <p:tag name="MH" val="20190531132130"/>
  <p:tag name="MH_LIBRARY" val="GRAPHIC"/>
  <p:tag name="MH_TYPE" val="Other"/>
  <p:tag name="MH_ORDER" val="3"/>
</p:tagLst>
</file>

<file path=ppt/tags/tag50.xml><?xml version="1.0" encoding="utf-8"?>
<p:tagLst xmlns:p="http://schemas.openxmlformats.org/presentationml/2006/main">
  <p:tag name="MH" val="20190531141106"/>
  <p:tag name="MH_LIBRARY" val="GRAPHIC"/>
  <p:tag name="MH_TYPE" val="Text"/>
  <p:tag name="MH_ORDER" val="1"/>
</p:tagLst>
</file>

<file path=ppt/tags/tag51.xml><?xml version="1.0" encoding="utf-8"?>
<p:tagLst xmlns:p="http://schemas.openxmlformats.org/presentationml/2006/main">
  <p:tag name="MH" val="20190531141106"/>
  <p:tag name="MH_LIBRARY" val="GRAPHIC"/>
  <p:tag name="MH_TYPE" val="Text"/>
  <p:tag name="MH_ORDER" val="1"/>
</p:tagLst>
</file>

<file path=ppt/tags/tag52.xml><?xml version="1.0" encoding="utf-8"?>
<p:tagLst xmlns:p="http://schemas.openxmlformats.org/presentationml/2006/main">
  <p:tag name="MH" val="20190531141106"/>
  <p:tag name="MH_LIBRARY" val="GRAPHIC"/>
  <p:tag name="MH_TYPE" val="Text"/>
  <p:tag name="MH_ORDER" val="1"/>
</p:tagLst>
</file>

<file path=ppt/tags/tag53.xml><?xml version="1.0" encoding="utf-8"?>
<p:tagLst xmlns:p="http://schemas.openxmlformats.org/presentationml/2006/main">
  <p:tag name="MH" val="20190531141106"/>
  <p:tag name="MH_LIBRARY" val="GRAPHIC"/>
  <p:tag name="MH_TYPE" val="Text"/>
  <p:tag name="MH_ORDER" val="1"/>
</p:tagLst>
</file>

<file path=ppt/tags/tag54.xml><?xml version="1.0" encoding="utf-8"?>
<p:tagLst xmlns:p="http://schemas.openxmlformats.org/presentationml/2006/main">
  <p:tag name="MH" val="20190531141106"/>
  <p:tag name="MH_LIBRARY" val="GRAPHIC"/>
  <p:tag name="MH_TYPE" val="Other"/>
  <p:tag name="MH_ORDER" val="11"/>
</p:tagLst>
</file>

<file path=ppt/tags/tag55.xml><?xml version="1.0" encoding="utf-8"?>
<p:tagLst xmlns:p="http://schemas.openxmlformats.org/presentationml/2006/main">
  <p:tag name="MH" val="20190531141106"/>
  <p:tag name="MH_LIBRARY" val="GRAPHIC"/>
  <p:tag name="MH_TYPE" val="Other"/>
  <p:tag name="MH_ORDER" val="12"/>
</p:tagLst>
</file>

<file path=ppt/tags/tag56.xml><?xml version="1.0" encoding="utf-8"?>
<p:tagLst xmlns:p="http://schemas.openxmlformats.org/presentationml/2006/main">
  <p:tag name="MH" val="20190531141106"/>
  <p:tag name="MH_LIBRARY" val="GRAPHIC"/>
  <p:tag name="MH_TYPE" val="Other"/>
  <p:tag name="MH_ORDER" val="13"/>
</p:tagLst>
</file>

<file path=ppt/tags/tag57.xml><?xml version="1.0" encoding="utf-8"?>
<p:tagLst xmlns:p="http://schemas.openxmlformats.org/presentationml/2006/main">
  <p:tag name="MH" val="20190531141106"/>
  <p:tag name="MH_LIBRARY" val="GRAPHIC"/>
  <p:tag name="MH_TYPE" val="Other"/>
  <p:tag name="MH_ORDER" val="14"/>
</p:tagLst>
</file>

<file path=ppt/tags/tag58.xml><?xml version="1.0" encoding="utf-8"?>
<p:tagLst xmlns:p="http://schemas.openxmlformats.org/presentationml/2006/main">
  <p:tag name="MH" val="20190531141106"/>
  <p:tag name="MH_LIBRARY" val="GRAPHIC"/>
  <p:tag name="MH_TYPE" val="Other"/>
  <p:tag name="MH_ORDER" val="15"/>
</p:tagLst>
</file>

<file path=ppt/tags/tag59.xml><?xml version="1.0" encoding="utf-8"?>
<p:tagLst xmlns:p="http://schemas.openxmlformats.org/presentationml/2006/main">
  <p:tag name="MH" val="20190531141106"/>
  <p:tag name="MH_LIBRARY" val="GRAPHIC"/>
  <p:tag name="MH_TYPE" val="SubTitle"/>
  <p:tag name="MH_ORDER" val="2"/>
</p:tagLst>
</file>

<file path=ppt/tags/tag6.xml><?xml version="1.0" encoding="utf-8"?>
<p:tagLst xmlns:p="http://schemas.openxmlformats.org/presentationml/2006/main">
  <p:tag name="MH" val="20190531132130"/>
  <p:tag name="MH_LIBRARY" val="GRAPHIC"/>
  <p:tag name="MH_TYPE" val="Other"/>
  <p:tag name="MH_ORDER" val="4"/>
</p:tagLst>
</file>

<file path=ppt/tags/tag60.xml><?xml version="1.0" encoding="utf-8"?>
<p:tagLst xmlns:p="http://schemas.openxmlformats.org/presentationml/2006/main">
  <p:tag name="MH" val="20190531141106"/>
  <p:tag name="MH_LIBRARY" val="GRAPHIC"/>
  <p:tag name="MH_TYPE" val="Other"/>
  <p:tag name="MH_ORDER" val="6"/>
</p:tagLst>
</file>

<file path=ppt/tags/tag61.xml><?xml version="1.0" encoding="utf-8"?>
<p:tagLst xmlns:p="http://schemas.openxmlformats.org/presentationml/2006/main">
  <p:tag name="MH" val="20190531141106"/>
  <p:tag name="MH_LIBRARY" val="GRAPHIC"/>
  <p:tag name="MH_TYPE" val="Other"/>
  <p:tag name="MH_ORDER" val="7"/>
</p:tagLst>
</file>

<file path=ppt/tags/tag62.xml><?xml version="1.0" encoding="utf-8"?>
<p:tagLst xmlns:p="http://schemas.openxmlformats.org/presentationml/2006/main">
  <p:tag name="MH" val="20190531141106"/>
  <p:tag name="MH_LIBRARY" val="GRAPHIC"/>
  <p:tag name="MH_TYPE" val="Other"/>
  <p:tag name="MH_ORDER" val="8"/>
</p:tagLst>
</file>

<file path=ppt/tags/tag63.xml><?xml version="1.0" encoding="utf-8"?>
<p:tagLst xmlns:p="http://schemas.openxmlformats.org/presentationml/2006/main">
  <p:tag name="MH" val="20190531141106"/>
  <p:tag name="MH_LIBRARY" val="GRAPHIC"/>
  <p:tag name="MH_TYPE" val="Other"/>
  <p:tag name="MH_ORDER" val="9"/>
</p:tagLst>
</file>

<file path=ppt/tags/tag64.xml><?xml version="1.0" encoding="utf-8"?>
<p:tagLst xmlns:p="http://schemas.openxmlformats.org/presentationml/2006/main">
  <p:tag name="MH" val="20190531141106"/>
  <p:tag name="MH_LIBRARY" val="GRAPHIC"/>
  <p:tag name="MH_TYPE" val="Other"/>
  <p:tag name="MH_ORDER" val="10"/>
</p:tagLst>
</file>

<file path=ppt/tags/tag65.xml><?xml version="1.0" encoding="utf-8"?>
<p:tagLst xmlns:p="http://schemas.openxmlformats.org/presentationml/2006/main">
  <p:tag name="MH" val="20190531141106"/>
  <p:tag name="MH_LIBRARY" val="GRAPHIC"/>
  <p:tag name="MH_TYPE" val="SubTitle"/>
  <p:tag name="MH_ORDER" val="3"/>
</p:tagLst>
</file>

<file path=ppt/tags/tag66.xml><?xml version="1.0" encoding="utf-8"?>
<p:tagLst xmlns:p="http://schemas.openxmlformats.org/presentationml/2006/main">
  <p:tag name="MH" val="20170103133715"/>
  <p:tag name="MH_LIBRARY" val="GRAPHIC"/>
  <p:tag name="MH_TYPE" val="Other"/>
  <p:tag name="MH_ORDER" val="7"/>
</p:tagLst>
</file>

<file path=ppt/tags/tag67.xml><?xml version="1.0" encoding="utf-8"?>
<p:tagLst xmlns:p="http://schemas.openxmlformats.org/presentationml/2006/main">
  <p:tag name="MH" val="20170103133715"/>
  <p:tag name="MH_LIBRARY" val="GRAPHIC"/>
  <p:tag name="MH_TYPE" val="Other"/>
  <p:tag name="MH_ORDER" val="8"/>
</p:tagLst>
</file>

<file path=ppt/tags/tag68.xml><?xml version="1.0" encoding="utf-8"?>
<p:tagLst xmlns:p="http://schemas.openxmlformats.org/presentationml/2006/main">
  <p:tag name="MH" val="20170103133715"/>
  <p:tag name="MH_LIBRARY" val="GRAPHIC"/>
  <p:tag name="MH_TYPE" val="Other"/>
  <p:tag name="MH_ORDER" val="11"/>
</p:tagLst>
</file>

<file path=ppt/tags/tag69.xml><?xml version="1.0" encoding="utf-8"?>
<p:tagLst xmlns:p="http://schemas.openxmlformats.org/presentationml/2006/main">
  <p:tag name="MH" val="20170103133715"/>
  <p:tag name="MH_LIBRARY" val="GRAPHIC"/>
  <p:tag name="MH_TYPE" val="SubTitle"/>
  <p:tag name="MH_ORDER" val="1"/>
</p:tagLst>
</file>

<file path=ppt/tags/tag7.xml><?xml version="1.0" encoding="utf-8"?>
<p:tagLst xmlns:p="http://schemas.openxmlformats.org/presentationml/2006/main">
  <p:tag name="MH" val="20190531132130"/>
  <p:tag name="MH_LIBRARY" val="GRAPHIC"/>
  <p:tag name="MH_TYPE" val="SubTitle"/>
  <p:tag name="MH_ORDER" val="2"/>
</p:tagLst>
</file>

<file path=ppt/tags/tag70.xml><?xml version="1.0" encoding="utf-8"?>
<p:tagLst xmlns:p="http://schemas.openxmlformats.org/presentationml/2006/main">
  <p:tag name="MH" val="20170103133715"/>
  <p:tag name="MH_LIBRARY" val="GRAPHIC"/>
  <p:tag name="MH_TYPE" val="SubTitle"/>
  <p:tag name="MH_ORDER" val="2"/>
</p:tagLst>
</file>

<file path=ppt/tags/tag71.xml><?xml version="1.0" encoding="utf-8"?>
<p:tagLst xmlns:p="http://schemas.openxmlformats.org/presentationml/2006/main">
  <p:tag name="MH" val="20170103133715"/>
  <p:tag name="MH_LIBRARY" val="GRAPHIC"/>
  <p:tag name="MH_TYPE" val="SubTitle"/>
  <p:tag name="MH_ORDER" val="4"/>
</p:tagLst>
</file>

<file path=ppt/tags/tag72.xml><?xml version="1.0" encoding="utf-8"?>
<p:tagLst xmlns:p="http://schemas.openxmlformats.org/presentationml/2006/main">
  <p:tag name="MH" val="20170103133715"/>
  <p:tag name="MH_LIBRARY" val="GRAPHIC"/>
  <p:tag name="MH_TYPE" val="SubTitle"/>
  <p:tag name="MH_ORDER" val="3"/>
</p:tagLst>
</file>

<file path=ppt/tags/tag73.xml><?xml version="1.0" encoding="utf-8"?>
<p:tagLst xmlns:p="http://schemas.openxmlformats.org/presentationml/2006/main">
  <p:tag name="MH" val="20170103133715"/>
  <p:tag name="MH_LIBRARY" val="GRAPHIC"/>
  <p:tag name="MH_TYPE" val="Other"/>
  <p:tag name="MH_ORDER" val="16"/>
</p:tagLst>
</file>

<file path=ppt/tags/tag74.xml><?xml version="1.0" encoding="utf-8"?>
<p:tagLst xmlns:p="http://schemas.openxmlformats.org/presentationml/2006/main">
  <p:tag name="MH" val="20170103133715"/>
  <p:tag name="MH_LIBRARY" val="GRAPHIC"/>
  <p:tag name="MH_TYPE" val="Other"/>
  <p:tag name="MH_ORDER" val="1"/>
</p:tagLst>
</file>

<file path=ppt/tags/tag75.xml><?xml version="1.0" encoding="utf-8"?>
<p:tagLst xmlns:p="http://schemas.openxmlformats.org/presentationml/2006/main">
  <p:tag name="MH" val="20170103133715"/>
  <p:tag name="MH_LIBRARY" val="GRAPHIC"/>
  <p:tag name="MH_TYPE" val="Other"/>
  <p:tag name="MH_ORDER" val="2"/>
</p:tagLst>
</file>

<file path=ppt/tags/tag76.xml><?xml version="1.0" encoding="utf-8"?>
<p:tagLst xmlns:p="http://schemas.openxmlformats.org/presentationml/2006/main">
  <p:tag name="MH" val="20170103133715"/>
  <p:tag name="MH_LIBRARY" val="GRAPHIC"/>
  <p:tag name="MH_TYPE" val="Other"/>
  <p:tag name="MH_ORDER" val="5"/>
</p:tagLst>
</file>

<file path=ppt/tags/tag77.xml><?xml version="1.0" encoding="utf-8"?>
<p:tagLst xmlns:p="http://schemas.openxmlformats.org/presentationml/2006/main">
  <p:tag name="MH" val="20170103133715"/>
  <p:tag name="MH_LIBRARY" val="GRAPHIC"/>
  <p:tag name="MH_TYPE" val="Other"/>
  <p:tag name="MH_ORDER" val="6"/>
</p:tagLst>
</file>

<file path=ppt/tags/tag78.xml><?xml version="1.0" encoding="utf-8"?>
<p:tagLst xmlns:p="http://schemas.openxmlformats.org/presentationml/2006/main">
  <p:tag name="MH" val="20170103133715"/>
  <p:tag name="MH_LIBRARY" val="GRAPHIC"/>
  <p:tag name="MH_TYPE" val="Other"/>
  <p:tag name="MH_ORDER" val="3"/>
</p:tagLst>
</file>

<file path=ppt/tags/tag79.xml><?xml version="1.0" encoding="utf-8"?>
<p:tagLst xmlns:p="http://schemas.openxmlformats.org/presentationml/2006/main">
  <p:tag name="MH" val="20170103133715"/>
  <p:tag name="MH_LIBRARY" val="GRAPHIC"/>
  <p:tag name="MH_TYPE" val="Other"/>
  <p:tag name="MH_ORDER" val="4"/>
</p:tagLst>
</file>

<file path=ppt/tags/tag8.xml><?xml version="1.0" encoding="utf-8"?>
<p:tagLst xmlns:p="http://schemas.openxmlformats.org/presentationml/2006/main">
  <p:tag name="MH" val="20190531132130"/>
  <p:tag name="MH_LIBRARY" val="GRAPHIC"/>
  <p:tag name="MH_TYPE" val="Other"/>
  <p:tag name="MH_ORDER" val="5"/>
</p:tagLst>
</file>

<file path=ppt/tags/tag80.xml><?xml version="1.0" encoding="utf-8"?>
<p:tagLst xmlns:p="http://schemas.openxmlformats.org/presentationml/2006/main">
  <p:tag name="MH" val="20170103133715"/>
  <p:tag name="MH_LIBRARY" val="GRAPHIC"/>
  <p:tag name="MH_TYPE" val="Other"/>
  <p:tag name="MH_ORDER" val="7"/>
</p:tagLst>
</file>

<file path=ppt/tags/tag81.xml><?xml version="1.0" encoding="utf-8"?>
<p:tagLst xmlns:p="http://schemas.openxmlformats.org/presentationml/2006/main">
  <p:tag name="MH" val="20170103133715"/>
  <p:tag name="MH_LIBRARY" val="GRAPHIC"/>
  <p:tag name="MH_TYPE" val="Other"/>
  <p:tag name="MH_ORDER" val="8"/>
</p:tagLst>
</file>

<file path=ppt/tags/tag82.xml><?xml version="1.0" encoding="utf-8"?>
<p:tagLst xmlns:p="http://schemas.openxmlformats.org/presentationml/2006/main">
  <p:tag name="MH" val="20170103133715"/>
  <p:tag name="MH_LIBRARY" val="GRAPHIC"/>
  <p:tag name="MH_TYPE" val="Other"/>
  <p:tag name="MH_ORDER" val="11"/>
</p:tagLst>
</file>

<file path=ppt/tags/tag83.xml><?xml version="1.0" encoding="utf-8"?>
<p:tagLst xmlns:p="http://schemas.openxmlformats.org/presentationml/2006/main">
  <p:tag name="MH" val="20170103133715"/>
  <p:tag name="MH_LIBRARY" val="GRAPHIC"/>
  <p:tag name="MH_TYPE" val="Other"/>
  <p:tag name="MH_ORDER" val="1"/>
</p:tagLst>
</file>

<file path=ppt/tags/tag84.xml><?xml version="1.0" encoding="utf-8"?>
<p:tagLst xmlns:p="http://schemas.openxmlformats.org/presentationml/2006/main">
  <p:tag name="MH" val="20170103133715"/>
  <p:tag name="MH_LIBRARY" val="GRAPHIC"/>
  <p:tag name="MH_TYPE" val="Other"/>
  <p:tag name="MH_ORDER" val="2"/>
</p:tagLst>
</file>

<file path=ppt/tags/tag85.xml><?xml version="1.0" encoding="utf-8"?>
<p:tagLst xmlns:p="http://schemas.openxmlformats.org/presentationml/2006/main">
  <p:tag name="MH" val="20170103133715"/>
  <p:tag name="MH_LIBRARY" val="GRAPHIC"/>
  <p:tag name="MH_TYPE" val="Other"/>
  <p:tag name="MH_ORDER" val="5"/>
</p:tagLst>
</file>

<file path=ppt/tags/tag86.xml><?xml version="1.0" encoding="utf-8"?>
<p:tagLst xmlns:p="http://schemas.openxmlformats.org/presentationml/2006/main">
  <p:tag name="MH" val="20170103133715"/>
  <p:tag name="MH_LIBRARY" val="GRAPHIC"/>
  <p:tag name="MH_TYPE" val="Other"/>
  <p:tag name="MH_ORDER" val="6"/>
</p:tagLst>
</file>

<file path=ppt/tags/tag87.xml><?xml version="1.0" encoding="utf-8"?>
<p:tagLst xmlns:p="http://schemas.openxmlformats.org/presentationml/2006/main">
  <p:tag name="MH" val="20170103133715"/>
  <p:tag name="MH_LIBRARY" val="GRAPHIC"/>
  <p:tag name="MH_TYPE" val="Other"/>
  <p:tag name="MH_ORDER" val="3"/>
</p:tagLst>
</file>

<file path=ppt/tags/tag88.xml><?xml version="1.0" encoding="utf-8"?>
<p:tagLst xmlns:p="http://schemas.openxmlformats.org/presentationml/2006/main">
  <p:tag name="MH" val="20170103133715"/>
  <p:tag name="MH_LIBRARY" val="GRAPHIC"/>
  <p:tag name="MH_TYPE" val="Other"/>
  <p:tag name="MH_ORDER" val="4"/>
</p:tagLst>
</file>

<file path=ppt/tags/tag89.xml><?xml version="1.0" encoding="utf-8"?>
<p:tagLst xmlns:p="http://schemas.openxmlformats.org/presentationml/2006/main">
  <p:tag name="MH" val="20190329102316"/>
  <p:tag name="MH_LIBRARY" val="GRAPHIC"/>
  <p:tag name="MH_TYPE" val="Other"/>
  <p:tag name="MH_ORDER" val="1"/>
</p:tagLst>
</file>

<file path=ppt/tags/tag9.xml><?xml version="1.0" encoding="utf-8"?>
<p:tagLst xmlns:p="http://schemas.openxmlformats.org/presentationml/2006/main">
  <p:tag name="MH" val="20190531132130"/>
  <p:tag name="MH_LIBRARY" val="GRAPHIC"/>
  <p:tag name="MH_TYPE" val="Other"/>
  <p:tag name="MH_ORDER" val="6"/>
</p:tagLst>
</file>

<file path=ppt/tags/tag90.xml><?xml version="1.0" encoding="utf-8"?>
<p:tagLst xmlns:p="http://schemas.openxmlformats.org/presentationml/2006/main">
  <p:tag name="MH" val="20190329102316"/>
  <p:tag name="MH_LIBRARY" val="GRAPHIC"/>
  <p:tag name="MH_TYPE" val="Other"/>
  <p:tag name="MH_ORDER" val="2"/>
</p:tagLst>
</file>

<file path=ppt/tags/tag91.xml><?xml version="1.0" encoding="utf-8"?>
<p:tagLst xmlns:p="http://schemas.openxmlformats.org/presentationml/2006/main">
  <p:tag name="MH" val="20190329102316"/>
  <p:tag name="MH_LIBRARY" val="GRAPHIC"/>
  <p:tag name="MH_TYPE" val="Other"/>
  <p:tag name="MH_ORDER" val="3"/>
</p:tagLst>
</file>

<file path=ppt/tags/tag92.xml><?xml version="1.0" encoding="utf-8"?>
<p:tagLst xmlns:p="http://schemas.openxmlformats.org/presentationml/2006/main">
  <p:tag name="MH" val="20190329102316"/>
  <p:tag name="MH_LIBRARY" val="GRAPHIC"/>
  <p:tag name="MH_TYPE" val="Other"/>
  <p:tag name="MH_ORDER" val="4"/>
</p:tagLst>
</file>

<file path=ppt/tags/tag93.xml><?xml version="1.0" encoding="utf-8"?>
<p:tagLst xmlns:p="http://schemas.openxmlformats.org/presentationml/2006/main">
  <p:tag name="MH" val="20190329102316"/>
  <p:tag name="MH_LIBRARY" val="GRAPHIC"/>
  <p:tag name="MH_TYPE" val="Title"/>
  <p:tag name="MH_ORDER" val="1"/>
</p:tagLst>
</file>

<file path=ppt/tags/tag94.xml><?xml version="1.0" encoding="utf-8"?>
<p:tagLst xmlns:p="http://schemas.openxmlformats.org/presentationml/2006/main">
  <p:tag name="MH" val="20190329102316"/>
  <p:tag name="MH_LIBRARY" val="GRAPHIC"/>
  <p:tag name="MH_TYPE" val="Other"/>
  <p:tag name="MH_ORDER" val="6"/>
</p:tagLst>
</file>

<file path=ppt/tags/tag95.xml><?xml version="1.0" encoding="utf-8"?>
<p:tagLst xmlns:p="http://schemas.openxmlformats.org/presentationml/2006/main">
  <p:tag name="commondata" val="eyJoZGlkIjoiZDlmODYxNmRjNjUzN2E2YTZiNTJhMWFlN2Q2YzQyYWUifQ=="/>
  <p:tag name="COMMONDATA" val="eyJoZGlkIjoiYmY5NTJkNTRkMDdkNWM2ODM1NDFhNTZjODA0ODUxZTY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5">
      <a:majorFont>
        <a:latin typeface="方正小标宋_GBK"/>
        <a:ea typeface="方正小标宋_GBK"/>
        <a:cs typeface=""/>
      </a:majorFont>
      <a:minorFont>
        <a:latin typeface="方正小标宋_GBK"/>
        <a:ea typeface="方正小标宋_GBK"/>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方正小标宋_GBK"/>
        <a:font script="Laoo" typeface="DokChampa"/>
        <a:font script="Sinh" typeface="Iskoola Pota"/>
        <a:font script="Mong" typeface="Mongolian Baiti"/>
        <a:font script="Viet" typeface="Times New Roman"/>
        <a:font script="Uigh" typeface="Microsoft Uighur"/>
        <a:font script="Geor" typeface="Sylfaen"/>
      </a:majorFont>
      <a:minorFont>
        <a:latin typeface="方正小标宋_GBK"/>
        <a:ea typeface=""/>
        <a:cs typeface=""/>
        <a:font script="Jpan" typeface="游ゴシック"/>
        <a:font script="Hang" typeface="맑은 고딕"/>
        <a:font script="Hans" typeface="方正小标宋_GBK"/>
        <a:font script="Hant" typeface="新細明體"/>
        <a:font script="Arab" typeface="方正小标宋_GBK"/>
        <a:font script="Hebr" typeface="方正小标宋_GBK"/>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方正小标宋_GBK"/>
        <a:font script="Laoo" typeface="DokChampa"/>
        <a:font script="Sinh" typeface="Iskoola Pota"/>
        <a:font script="Mong" typeface="Mongolian Baiti"/>
        <a:font script="Viet" typeface="方正小标宋_GBK"/>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方正小标宋_GBK"/>
        <a:ea typeface=""/>
        <a:cs typeface=""/>
        <a:font script="Jpan" typeface="ＭＳ Ｐゴシック"/>
        <a:font script="Hang" typeface="맑은 고딕"/>
        <a:font script="Hans" typeface="方正小标宋_GBK"/>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方正小标宋_GBK"/>
        <a:font script="Laoo" typeface="DokChampa"/>
        <a:font script="Sinh" typeface="Iskoola Pota"/>
        <a:font script="Mong" typeface="Mongolian Baiti"/>
        <a:font script="Viet" typeface="Times New Roman"/>
        <a:font script="Uigh" typeface="Microsoft Uighur"/>
        <a:font script="Geor" typeface="Sylfaen"/>
      </a:majorFont>
      <a:minorFont>
        <a:latin typeface="方正小标宋_GBK"/>
        <a:ea typeface=""/>
        <a:cs typeface=""/>
        <a:font script="Jpan" typeface="ＭＳ Ｐゴシック"/>
        <a:font script="Hang" typeface="맑은 고딕"/>
        <a:font script="Hans" typeface="方正小标宋_GBK"/>
        <a:font script="Hant" typeface="新細明體"/>
        <a:font script="Arab" typeface="方正小标宋_GBK"/>
        <a:font script="Hebr" typeface="方正小标宋_GBK"/>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方正小标宋_GBK"/>
        <a:font script="Laoo" typeface="DokChampa"/>
        <a:font script="Sinh" typeface="Iskoola Pota"/>
        <a:font script="Mong" typeface="Mongolian Baiti"/>
        <a:font script="Viet" typeface="方正小标宋_GBK"/>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6951</Words>
  <Application>WPS 演示</Application>
  <PresentationFormat>宽屏</PresentationFormat>
  <Paragraphs>636</Paragraphs>
  <Slides>51</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51</vt:i4>
      </vt:variant>
    </vt:vector>
  </HeadingPairs>
  <TitlesOfParts>
    <vt:vector size="69" baseType="lpstr">
      <vt:lpstr>Arial</vt:lpstr>
      <vt:lpstr>宋体</vt:lpstr>
      <vt:lpstr>Wingdings</vt:lpstr>
      <vt:lpstr>方正小标宋_GBK</vt:lpstr>
      <vt:lpstr>微软雅黑</vt:lpstr>
      <vt:lpstr>Times New Roman</vt:lpstr>
      <vt:lpstr>Arial Unicode MS</vt:lpstr>
      <vt:lpstr>幼圆</vt:lpstr>
      <vt:lpstr>Calibri</vt:lpstr>
      <vt:lpstr>楷体</vt:lpstr>
      <vt:lpstr>Gill Sans</vt:lpstr>
      <vt:lpstr>Helvetica Neue</vt:lpstr>
      <vt:lpstr>汉仪大黑简</vt:lpstr>
      <vt:lpstr>方正兰亭刊黑_GBK</vt:lpstr>
      <vt:lpstr>黑体</vt:lpstr>
      <vt:lpstr>方正小标宋_GBK</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摄图网</dc:creator>
  <cp:lastModifiedBy>Administrator</cp:lastModifiedBy>
  <cp:revision>90</cp:revision>
  <dcterms:created xsi:type="dcterms:W3CDTF">2016-12-25T02:27:00Z</dcterms:created>
  <dcterms:modified xsi:type="dcterms:W3CDTF">2024-03-29T02:11:39Z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44C911595F4C4989A141A007BBCA2763_12</vt:lpwstr>
  </property>
</Properties>
</file>